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4" r:id="rId14"/>
    <p:sldId id="275" r:id="rId15"/>
    <p:sldId id="276" r:id="rId16"/>
    <p:sldId id="277" r:id="rId17"/>
    <p:sldId id="278" r:id="rId18"/>
    <p:sldId id="279" r:id="rId19"/>
    <p:sldId id="280" r:id="rId20"/>
    <p:sldId id="281" r:id="rId21"/>
    <p:sldId id="282" r:id="rId22"/>
    <p:sldId id="283" r:id="rId23"/>
    <p:sldId id="284" r:id="rId24"/>
    <p:sldId id="301" r:id="rId25"/>
    <p:sldId id="285" r:id="rId26"/>
    <p:sldId id="286" r:id="rId27"/>
    <p:sldId id="288" r:id="rId28"/>
    <p:sldId id="289" r:id="rId29"/>
    <p:sldId id="290" r:id="rId30"/>
    <p:sldId id="292" r:id="rId31"/>
    <p:sldId id="293" r:id="rId32"/>
    <p:sldId id="294" r:id="rId33"/>
    <p:sldId id="295" r:id="rId34"/>
    <p:sldId id="296" r:id="rId35"/>
    <p:sldId id="297" r:id="rId36"/>
    <p:sldId id="298" r:id="rId37"/>
    <p:sldId id="299" r:id="rId38"/>
    <p:sldId id="300" r:id="rId39"/>
    <p:sldId id="302" r:id="rId40"/>
  </p:sldIdLst>
  <p:sldSz cx="9144000" cy="5143500" type="screen16x9"/>
  <p:notesSz cx="6858000" cy="9144000"/>
  <p:embeddedFontLst>
    <p:embeddedFont>
      <p:font typeface="SimSun" panose="02010600030101010101" pitchFamily="2" charset="-122"/>
      <p:regular r:id="rId44"/>
    </p:embeddedFont>
    <p:embeddedFont>
      <p:font typeface="Berlin Sans FB" panose="020E0602020502020306" charset="0"/>
      <p:regular r:id="rId45"/>
      <p:bold r:id="rId46"/>
    </p:embeddedFont>
    <p:embeddedFont>
      <p:font typeface="Caesar Dressing" panose="02000000000000000000"/>
      <p:regular r:id="rId47"/>
    </p:embeddedFont>
    <p:embeddedFont>
      <p:font typeface="Bodoni MT Black" panose="02070A03080606020203" pitchFamily="18" charset="0"/>
      <p:bold r:id="rId48"/>
    </p:embeddedFont>
    <p:embeddedFont>
      <p:font typeface="Agency FB" panose="020B0503020202020204" pitchFamily="34" charset="0"/>
      <p:regular r:id="rId49"/>
      <p:bold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4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468313" y="2788444"/>
            <a:ext cx="8207375"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3705225"/>
            <a:ext cx="8212138" cy="735806"/>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4213AF-26F6-41FA-8D85-E2C5388D6E58}" type="datetimeFigureOut">
              <a:rPr lang="en-US" smtClean="0"/>
            </a:fld>
            <a:endParaRPr lang="en-US" dirty="0">
              <a:solidFill>
                <a:srgbClr val="FFFFFF"/>
              </a:solidFill>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solidFill>
                <a:schemeClr val="accent1">
                  <a:tint val="20000"/>
                </a:schemeClr>
              </a:solidFill>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44213AF-26F6-41FA-8D85-E2C5388D6E58}" type="datetimeFigureOut">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p>
            <a:endParaRPr kumimoji="0"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44213AF-26F6-41FA-8D85-E2C5388D6E58}" type="datetimeFigureOut">
              <a:rPr lang="en-US" smtClean="0"/>
            </a:fld>
            <a:endParaRPr lang="en-US"/>
          </a:p>
        </p:txBody>
      </p:sp>
      <p:sp>
        <p:nvSpPr>
          <p:cNvPr id="8" name="Footer Placeholder 7"/>
          <p:cNvSpPr>
            <a:spLocks noGrp="1"/>
          </p:cNvSpPr>
          <p:nvPr>
            <p:ph type="ftr" sz="quarter" idx="11"/>
          </p:nvPr>
        </p:nvSpPr>
        <p:spPr/>
        <p:txBody>
          <a:bodyPr/>
          <a:p>
            <a:endParaRPr kumimoji="0" lang="en-US"/>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44213AF-26F6-41FA-8D85-E2C5388D6E58}" type="datetimeFigureOut">
              <a:rPr lang="en-US" smtClean="0"/>
            </a:fld>
            <a:endParaRPr lang="en-US"/>
          </a:p>
        </p:txBody>
      </p:sp>
      <p:sp>
        <p:nvSpPr>
          <p:cNvPr id="4" name="Footer Placeholder 3"/>
          <p:cNvSpPr>
            <a:spLocks noGrp="1"/>
          </p:cNvSpPr>
          <p:nvPr>
            <p:ph type="ftr" sz="quarter" idx="11"/>
          </p:nvPr>
        </p:nvSpPr>
        <p:spPr/>
        <p:txBody>
          <a:bodyPr/>
          <a:p>
            <a:endParaRPr kumimoji="0"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44213AF-26F6-41FA-8D85-E2C5388D6E58}" type="datetimeFigureOut">
              <a:rPr lang="en-US" smtClean="0"/>
            </a:fld>
            <a:endParaRPr lang="en-US"/>
          </a:p>
        </p:txBody>
      </p:sp>
      <p:sp>
        <p:nvSpPr>
          <p:cNvPr id="3" name="Footer Placeholder 2"/>
          <p:cNvSpPr>
            <a:spLocks noGrp="1"/>
          </p:cNvSpPr>
          <p:nvPr>
            <p:ph type="ftr" sz="quarter" idx="11"/>
          </p:nvPr>
        </p:nvSpPr>
        <p:spPr/>
        <p:txBody>
          <a:bodyPr/>
          <a:p>
            <a:endParaRPr kumimoji="0" lang="en-US"/>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4213AF-26F6-41FA-8D85-E2C5388D6E58}" type="datetimeFigureOut">
              <a:rPr lang="en-US" smtClean="0"/>
            </a:fld>
            <a:endParaRPr lang="en-US"/>
          </a:p>
        </p:txBody>
      </p:sp>
      <p:sp>
        <p:nvSpPr>
          <p:cNvPr id="6" name="Footer Placeholder 5"/>
          <p:cNvSpPr>
            <a:spLocks noGrp="1"/>
          </p:cNvSpPr>
          <p:nvPr>
            <p:ph type="ftr" sz="quarter" idx="11"/>
          </p:nvPr>
        </p:nvSpPr>
        <p:spPr/>
        <p:txBody>
          <a:bodyPr/>
          <a:p>
            <a:endParaRPr kumimoji="0"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44213AF-26F6-41FA-8D85-E2C5388D6E58}" type="datetimeFigureOut">
              <a:rPr lang="en-US" smtClean="0"/>
            </a:fld>
            <a:endParaRPr lang="en-US">
              <a:solidFill>
                <a:schemeClr val="tx1"/>
              </a:solidFill>
            </a:endParaRPr>
          </a:p>
        </p:txBody>
      </p:sp>
      <p:sp>
        <p:nvSpPr>
          <p:cNvPr id="6" name="Footer Placeholder 5"/>
          <p:cNvSpPr>
            <a:spLocks noGrp="1"/>
          </p:cNvSpPr>
          <p:nvPr>
            <p:ph type="ftr" sz="quarter" idx="11"/>
          </p:nvPr>
        </p:nvSpPr>
        <p:spPr/>
        <p:txBody>
          <a:bodyPr/>
          <a:p>
            <a:endParaRPr kumimoji="0" lang="en-US">
              <a:solidFill>
                <a:schemeClr val="tx1"/>
              </a:solidFill>
            </a:endParaR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544213AF-26F6-41FA-8D85-E2C5388D6E58}" type="datetimeFigureOut">
              <a:rPr lang="en-US" smtClean="0"/>
            </a:fld>
            <a:endParaRPr lang="en-US" sz="1000" dirty="0">
              <a:solidFill>
                <a:schemeClr val="tx1"/>
              </a:solidFill>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algn="r" eaLnBrk="1" latinLnBrk="0" hangingPunct="1"/>
            <a:endParaRPr kumimoji="0" lang="en-US" sz="1000" dirty="0">
              <a:solidFill>
                <a:schemeClr val="tx1"/>
              </a:solidFill>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3495"/>
            <a:ext cx="8244619" cy="7353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panose="020B0604020202020204"/>
              <a:buNone/>
            </a:pPr>
            <a:r>
              <a:rPr lang="en-GB" sz="3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EMAIL SMS SPAM CLASSIFIER</a:t>
            </a:r>
            <a:r>
              <a:rPr lang="en-GB" sz="3600" dirty="0">
                <a:solidFill>
                  <a:schemeClr val="tx1"/>
                </a:solidFill>
                <a:latin typeface="Bodoni MT Black" panose="02070A03080606020203" pitchFamily="18" charset="0"/>
                <a:ea typeface="Caesar Dressing" panose="02000000000000000000"/>
                <a:cs typeface="Caesar Dressing" panose="02000000000000000000"/>
                <a:sym typeface="Caesar Dressing" panose="02000000000000000000"/>
              </a:rPr>
              <a:t> </a:t>
            </a:r>
            <a:endParaRPr sz="3600" b="1" dirty="0">
              <a:solidFill>
                <a:schemeClr val="tx1"/>
              </a:solidFill>
              <a:latin typeface="Bodoni MT Black" panose="02070A03080606020203" pitchFamily="18" charset="0"/>
              <a:ea typeface="Caesar Dressing" panose="02000000000000000000"/>
              <a:cs typeface="Caesar Dressing" panose="02000000000000000000"/>
              <a:sym typeface="Caesar Dressing" panose="02000000000000000000"/>
            </a:endParaRPr>
          </a:p>
        </p:txBody>
      </p:sp>
      <p:sp>
        <p:nvSpPr>
          <p:cNvPr id="66" name="Google Shape;66;p14"/>
          <p:cNvSpPr txBox="1">
            <a:spLocks noGrp="1"/>
          </p:cNvSpPr>
          <p:nvPr>
            <p:ph type="subTitle" idx="1"/>
          </p:nvPr>
        </p:nvSpPr>
        <p:spPr>
          <a:xfrm>
            <a:off x="444198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By : </a:t>
            </a:r>
            <a:r>
              <a:rPr lang="en-US" altLang="en-IN"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Abhishek Mittal</a:t>
            </a: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t>
            </a:r>
            <a:endPar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r" rtl="0">
              <a:lnSpc>
                <a:spcPct val="90000"/>
              </a:lnSpc>
              <a:spcBef>
                <a:spcPts val="0"/>
              </a:spcBef>
              <a:spcAft>
                <a:spcPts val="0"/>
              </a:spcAft>
              <a:buNone/>
            </a:pPr>
            <a:r>
              <a:rPr 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SME-</a:t>
            </a:r>
            <a:r>
              <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Moh</a:t>
            </a:r>
            <a:r>
              <a:rPr lang="en-US" altLang="en-IN"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ammad </a:t>
            </a:r>
            <a:r>
              <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Kashif Sir</a:t>
            </a:r>
            <a:endParaRPr lang="en-IN" altLang="en-GB"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250740" y="35180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VISUALIZATIONS.</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21" name="Google Shape;121;p23"/>
          <p:cNvSpPr txBox="1">
            <a:spLocks noGrp="1"/>
          </p:cNvSpPr>
          <p:nvPr>
            <p:ph type="body" idx="1"/>
          </p:nvPr>
        </p:nvSpPr>
        <p:spPr>
          <a:xfrm>
            <a:off x="494478" y="3635094"/>
            <a:ext cx="7330143" cy="119697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From the pie chart we can notice approximately 4827  of the MESSAGE are SPAM, 747 of the  MESSEAGE are rude and  are abuse. The count of SPAM are high compared to other type of MESSAGE and the count of threat comments are very less.</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images.png"/>
          <p:cNvPicPr>
            <a:picLocks noChangeAspect="1"/>
          </p:cNvPicPr>
          <p:nvPr/>
        </p:nvPicPr>
        <p:blipFill>
          <a:blip r:embed="rId1"/>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2"/>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84" name="Google Shape;184;p32"/>
          <p:cNvSpPr txBox="1">
            <a:spLocks noGrp="1"/>
          </p:cNvSpPr>
          <p:nvPr>
            <p:ph type="body" idx="1"/>
          </p:nvPr>
        </p:nvSpPr>
        <p:spPr>
          <a:xfrm>
            <a:off x="5292225" y="2130322"/>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Malignant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85" name="Google Shape;185;p32"/>
          <p:cNvPicPr preferRelativeResize="0"/>
          <p:nvPr/>
        </p:nvPicPr>
        <p:blipFill>
          <a:blip r:embed="rId1"/>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91" name="Google Shape;191;p33"/>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Highly Malignant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92" name="Google Shape;192;p33"/>
          <p:cNvPicPr preferRelativeResize="0"/>
          <p:nvPr/>
        </p:nvPicPr>
        <p:blipFill>
          <a:blip r:embed="rId1"/>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98" name="Google Shape;198;p34"/>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rude column.</a:t>
            </a:r>
            <a:endParaRPr lang="en-GB" sz="14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199" name="Google Shape;199;p34"/>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180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05" name="Google Shape;205;p35"/>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threat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06" name="Google Shape;206;p35"/>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8355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12" name="Google Shape;212;p36"/>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abuse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13" name="Google Shape;213;p36"/>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19" name="Google Shape;219;p37"/>
          <p:cNvSpPr txBox="1">
            <a:spLocks noGrp="1"/>
          </p:cNvSpPr>
          <p:nvPr>
            <p:ph type="body" idx="1"/>
          </p:nvPr>
        </p:nvSpPr>
        <p:spPr>
          <a:xfrm>
            <a:off x="5292225" y="2214273"/>
            <a:ext cx="2912700" cy="1227455"/>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OBSERVATIONS</a:t>
            </a:r>
            <a:r>
              <a:rPr lang="en-GB"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These are the toxic words which frequently appear in the loathe column.</a:t>
            </a:r>
            <a:endParaRPr lang="en-GB" sz="140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20" name="Google Shape;220;p37"/>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extracted some features and removed the feature “Id” to improve data normality and linearity.</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Then created new column as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clean_length</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after cleaning the data.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All these steps were done on both train and test datasets.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Used Pearson’s correlation coefficient and heat map to check the correlation.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304800"/>
            <a:ext cx="8229600" cy="354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32" name="Google Shape;232;p39"/>
          <p:cNvSpPr txBox="1">
            <a:spLocks noGrp="1"/>
          </p:cNvSpPr>
          <p:nvPr>
            <p:ph type="body" idx="1"/>
          </p:nvPr>
        </p:nvSpPr>
        <p:spPr>
          <a:xfrm>
            <a:off x="457200" y="1050925"/>
            <a:ext cx="8229600" cy="3545205"/>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getting a cleaned data used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It’ll help to transform the text data to feature vector which can be used as input in our modelling.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Balanced the data using Random-</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oversampler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mechanism.</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Split train and test to build machine learning models.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 process will be shown in the further steps.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panose="02000000000000000000"/>
                <a:cs typeface="Caesar Dressing" panose="02000000000000000000"/>
                <a:sym typeface="Caesar Dressing" panose="02000000000000000000"/>
              </a:rPr>
              <a:t>I</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n this project there were 6 features which defines the type of comment like malignant, hate, abuse, threat, loathe but we created another feature named as “label” which is combined of all the above features and contains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labeled</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data into the format of 0 and 1 where 0 represents “NO” and 1 represents “Yes”.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457200" algn="l" rtl="0">
              <a:spcBef>
                <a:spcPts val="120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In this NLP based project we need to predict the multiple labels which are binary. I have converted text into feature vectors using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and separated our features and labels. Also, before building the model, I made sure that the input data was cleaned and scaled before it was fed into the machine learning models.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After the pre-processing and data cleaning I used remaining independent features for model building and prediction.</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Berlin Sans FB" panose="020E0602020502020306" charset="0"/>
                <a:ea typeface="Caesar Dressing" panose="02000000000000000000"/>
                <a:cs typeface="Berlin Sans FB" panose="020E0602020502020306" charset="0"/>
                <a:sym typeface="Caesar Dressing" panose="02000000000000000000"/>
              </a:rPr>
              <a:t>AGENDA.</a:t>
            </a:r>
            <a:endParaRPr sz="3020" dirty="0">
              <a:solidFill>
                <a:srgbClr val="D62828"/>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72" name="Google Shape;72;p15"/>
          <p:cNvSpPr txBox="1">
            <a:spLocks noGrp="1"/>
          </p:cNvSpPr>
          <p:nvPr>
            <p:ph type="body" idx="1"/>
          </p:nvPr>
        </p:nvSpPr>
        <p:spPr>
          <a:xfrm>
            <a:off x="311699" y="114485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Overview</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Problem Understanding.</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Importance of Malignant Comments Classification.</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 (Steps).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Visualizations.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Word Clouds.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Data Analysis Steps.</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endPar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Analysis of Models.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Cross Validation Scores.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 and Creating the Final Model.</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Conclusion.</a:t>
            </a:r>
            <a:endParaRPr lang="en-US"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MODEL BUILDING</a:t>
            </a:r>
            <a:r>
              <a:rPr lang="en-GB" sz="3010">
                <a:solidFill>
                  <a:schemeClr val="bg1"/>
                </a:solidFill>
                <a:latin typeface="+mn-lt"/>
                <a:ea typeface="Caesar Dressing" panose="02000000000000000000"/>
                <a:cs typeface="Caesar Dressing" panose="02000000000000000000"/>
                <a:sym typeface="Caesar Dressing" panose="02000000000000000000"/>
              </a:rPr>
              <a:t>.</a:t>
            </a:r>
            <a:endParaRPr sz="3010">
              <a:solidFill>
                <a:schemeClr val="bg1"/>
              </a:solidFill>
              <a:latin typeface="+mn-lt"/>
              <a:ea typeface="Caesar Dressing" panose="02000000000000000000"/>
              <a:cs typeface="Caesar Dressing" panose="02000000000000000000"/>
              <a:sym typeface="Caesar Dressing" panose="02000000000000000000"/>
            </a:endParaRPr>
          </a:p>
        </p:txBody>
      </p:sp>
      <p:sp>
        <p:nvSpPr>
          <p:cNvPr id="244" name="Google Shape;244;p41"/>
          <p:cNvSpPr txBox="1">
            <a:spLocks noGrp="1"/>
          </p:cNvSpPr>
          <p:nvPr>
            <p:ph type="body" idx="1"/>
          </p:nvPr>
        </p:nvSpPr>
        <p:spPr>
          <a:xfrm>
            <a:off x="311700" y="1362682"/>
            <a:ext cx="8520600" cy="289941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classification algorithms used on training the data are as follows:</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0"/>
              </a:spcBef>
              <a:spcAft>
                <a:spcPts val="0"/>
              </a:spcAft>
              <a:buNone/>
            </a:pP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0"/>
              </a:spcBef>
              <a:spcAft>
                <a:spcPts val="0"/>
              </a:spcAft>
              <a:buNone/>
            </a:pP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buNone/>
            </a:pPr>
            <a:r>
              <a:rPr lang="en-US" sz="1600" dirty="0">
                <a:solidFill>
                  <a:schemeClr val="tx1"/>
                </a:solidFill>
                <a:latin typeface="Berlin Sans FB" panose="020E0602020502020306" charset="0"/>
                <a:cs typeface="Berlin Sans FB" panose="020E0602020502020306" charset="0"/>
              </a:rPr>
              <a:t>1.gnb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GaussianNB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2. </a:t>
            </a:r>
            <a:r>
              <a:rPr lang="en-US" sz="1600" dirty="0" err="1">
                <a:solidFill>
                  <a:schemeClr val="tx1"/>
                </a:solidFill>
                <a:latin typeface="Berlin Sans FB" panose="020E0602020502020306" charset="0"/>
                <a:cs typeface="Berlin Sans FB" panose="020E0602020502020306" charset="0"/>
              </a:rPr>
              <a:t>mnb</a:t>
            </a:r>
            <a:r>
              <a:rPr lang="en-US" sz="1600" dirty="0">
                <a:solidFill>
                  <a:schemeClr val="tx1"/>
                </a:solidFill>
                <a:latin typeface="Berlin Sans FB" panose="020E0602020502020306" charset="0"/>
                <a:cs typeface="Berlin Sans FB" panose="020E0602020502020306" charset="0"/>
              </a:rPr>
              <a:t>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MultinomialNB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 </a:t>
            </a:r>
            <a:endParaRPr lang="en-US" sz="1600" dirty="0">
              <a:solidFill>
                <a:schemeClr val="tx1"/>
              </a:solidFill>
              <a:latin typeface="Berlin Sans FB" panose="020E0602020502020306" charset="0"/>
              <a:cs typeface="Berlin Sans FB" panose="020E0602020502020306" charset="0"/>
            </a:endParaRPr>
          </a:p>
          <a:p>
            <a:pPr marL="0" lvl="0" indent="0">
              <a:buNone/>
            </a:pPr>
            <a:r>
              <a:rPr lang="en-US" sz="1600" dirty="0">
                <a:solidFill>
                  <a:schemeClr val="tx1"/>
                </a:solidFill>
                <a:latin typeface="Berlin Sans FB" panose="020E0602020502020306" charset="0"/>
                <a:cs typeface="Berlin Sans FB" panose="020E0602020502020306" charset="0"/>
              </a:rPr>
              <a:t>3.bnb </a:t>
            </a:r>
            <a:r>
              <a:rPr lang="en-US" sz="1600" b="1" dirty="0">
                <a:solidFill>
                  <a:schemeClr val="tx1"/>
                </a:solidFill>
                <a:latin typeface="Berlin Sans FB" panose="020E0602020502020306" charset="0"/>
                <a:cs typeface="Berlin Sans FB" panose="020E0602020502020306" charset="0"/>
              </a:rPr>
              <a:t>=</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BernoulliNB</a:t>
            </a:r>
            <a:r>
              <a:rPr lang="en-US" sz="1600" dirty="0">
                <a:solidFill>
                  <a:schemeClr val="tx1"/>
                </a:solidFill>
                <a:latin typeface="Berlin Sans FB" panose="020E0602020502020306" charset="0"/>
                <a:cs typeface="Berlin Sans FB" panose="020E0602020502020306" charset="0"/>
              </a:rPr>
              <a:t>()</a:t>
            </a:r>
            <a:endParaRPr lang="en-US" sz="1600" dirty="0">
              <a:solidFill>
                <a:schemeClr val="tx1"/>
              </a:solidFill>
              <a:latin typeface="Berlin Sans FB" panose="020E0602020502020306" charset="0"/>
              <a:cs typeface="Berlin Sans FB" panose="020E0602020502020306" charset="0"/>
            </a:endParaRPr>
          </a:p>
          <a:p>
            <a:pPr marL="0" lvl="0" indent="0">
              <a:buNone/>
            </a:pP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indent="0">
              <a:buNone/>
            </a:pPr>
            <a:r>
              <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4. ADABOOST CLASSIFIER MODEL.</a:t>
            </a: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60900"/>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GAUSSIAN NB </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GAUSSIAN NB CLASSIFIER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Modl</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gave us an accuracy score of  86.46 %.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042.png"/>
          <p:cNvPicPr>
            <a:picLocks noChangeAspect="1"/>
          </p:cNvPicPr>
          <p:nvPr/>
        </p:nvPicPr>
        <p:blipFill>
          <a:blip r:embed="rId1"/>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erlin Sans FB" panose="020E0602020502020306" charset="0"/>
                <a:cs typeface="Berlin Sans FB" panose="020E0602020502020306" charset="0"/>
              </a:rPr>
              <a:t>HEAT MAP</a:t>
            </a:r>
            <a:endParaRPr lang="en-US" dirty="0">
              <a:latin typeface="Berlin Sans FB" panose="020E0602020502020306" charset="0"/>
              <a:cs typeface="Berlin Sans FB" panose="020E0602020502020306" charset="0"/>
            </a:endParaRPr>
          </a:p>
        </p:txBody>
      </p:sp>
      <p:pic>
        <p:nvPicPr>
          <p:cNvPr id="5" name="Content Placeholder 4"/>
          <p:cNvPicPr>
            <a:picLocks noChangeAspect="1"/>
          </p:cNvPicPr>
          <p:nvPr>
            <p:ph idx="1"/>
          </p:nvPr>
        </p:nvPicPr>
        <p:blipFill>
          <a:blip r:embed="rId1"/>
          <a:stretch>
            <a:fillRect/>
          </a:stretch>
        </p:blipFill>
        <p:spPr>
          <a:xfrm>
            <a:off x="202565" y="1132205"/>
            <a:ext cx="5763895" cy="3714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MUTLINOMIAL  NB CLASSIFIER</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MULTINOMIAL NB CLASSIFIER  Model gave us an accuracy score of 97.08 %.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117.png"/>
          <p:cNvPicPr>
            <a:picLocks noChangeAspect="1"/>
          </p:cNvPicPr>
          <p:nvPr/>
        </p:nvPicPr>
        <p:blipFill>
          <a:blip r:embed="rId1"/>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BERNOULI NB CLASSIFIER</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64" name="Google Shape;264;p44"/>
          <p:cNvSpPr txBox="1">
            <a:spLocks noGrp="1"/>
          </p:cNvSpPr>
          <p:nvPr>
            <p:ph type="body" idx="1"/>
          </p:nvPr>
        </p:nvSpPr>
        <p:spPr>
          <a:xfrm>
            <a:off x="311700" y="2137210"/>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Berlin Sans FB" panose="020E0602020502020306" charset="0"/>
                <a:ea typeface="Caesar Dressing" panose="02000000000000000000"/>
                <a:cs typeface="Berlin Sans FB" panose="020E0602020502020306" charset="0"/>
                <a:sym typeface="Caesar Dressing" panose="02000000000000000000"/>
              </a:rPr>
              <a:t>T</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he BERNOULI NB CLASSIFIER gave us an accuracy score of 98.35 %.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3148.png"/>
          <p:cNvPicPr>
            <a:picLocks noChangeAspect="1"/>
          </p:cNvPicPr>
          <p:nvPr/>
        </p:nvPicPr>
        <p:blipFill>
          <a:blip r:embed="rId1"/>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ADABOOST CLASSIFIER MODEL.</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ADA Boost CLASSIFIER Model gave us an accuracy score of 92.68 %.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79" name="Google Shape;279;p46"/>
          <p:cNvPicPr preferRelativeResize="0"/>
          <p:nvPr/>
        </p:nvPicPr>
        <p:blipFill>
          <a:blip r:embed="rId1"/>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12640"/>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XGBoost CLASSIFIER MODEL.</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85" name="Google Shape;285;p47"/>
          <p:cNvSpPr txBox="1">
            <a:spLocks noGrp="1"/>
          </p:cNvSpPr>
          <p:nvPr>
            <p:ph type="body" idx="1"/>
          </p:nvPr>
        </p:nvSpPr>
        <p:spPr>
          <a:xfrm>
            <a:off x="359960" y="21048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erlin Sans FB" panose="020E0602020502020306" charset="0"/>
                <a:ea typeface="Caesar Dressing" panose="02000000000000000000"/>
                <a:cs typeface="Berlin Sans FB" panose="020E0602020502020306" charset="0"/>
                <a:sym typeface="Caesar Dressing" panose="02000000000000000000"/>
              </a:rPr>
              <a:t>The XG Boost CLASSIFIER Model gave us an accuracy score of 94.89 %.</a:t>
            </a:r>
            <a:endParaRPr sz="1600" dirty="0">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86" name="Google Shape;286;p47"/>
          <p:cNvPicPr preferRelativeResize="0"/>
          <p:nvPr/>
        </p:nvPicPr>
        <p:blipFill>
          <a:blip r:embed="rId1"/>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EXTRA TREES CLASSIFIER MODEL.</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Extra Trees CLASSIFIER Model gave us an accuracy score of 95.30 %.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293" name="Google Shape;293;p48"/>
          <p:cNvPicPr preferRelativeResize="0"/>
          <p:nvPr/>
        </p:nvPicPr>
        <p:blipFill>
          <a:blip r:embed="rId1"/>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Cross </a:t>
            </a:r>
            <a:r>
              <a:rPr lang="en-GB" sz="301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ValIdatIon</a:t>
            </a: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Scores.</a:t>
            </a:r>
            <a:endPar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05" name="Google Shape;305;p50"/>
          <p:cNvSpPr txBox="1">
            <a:spLocks noGrp="1"/>
          </p:cNvSpPr>
          <p:nvPr>
            <p:ph type="body" idx="1"/>
          </p:nvPr>
        </p:nvSpPr>
        <p:spPr>
          <a:xfrm>
            <a:off x="311700" y="1135965"/>
            <a:ext cx="8520600" cy="255143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panose="02000000000000000000"/>
                <a:cs typeface="Caesar Dressing" panose="02000000000000000000"/>
                <a:sym typeface="Caesar Dressing" panose="02000000000000000000"/>
              </a:rPr>
              <a:t>.</a:t>
            </a:r>
            <a:endParaRPr sz="1600" dirty="0">
              <a:solidFill>
                <a:schemeClr val="bg1"/>
              </a:solidFill>
              <a:latin typeface="+mn-lt"/>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Multinomial NB Classifier Model is 94.63 %.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boost classifier Model is 94.57 %.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XG Boost Classifier Model is 95.36 %.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cross validation score of the Extra Trees Classifier Model is 95.62 %.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Ada</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Boost Classifier Model. Lastly, the Decision Tree Classifier.</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457200" y="401320"/>
            <a:ext cx="8229600" cy="485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11" name="Google Shape;311;p51"/>
          <p:cNvSpPr txBox="1">
            <a:spLocks noGrp="1"/>
          </p:cNvSpPr>
          <p:nvPr>
            <p:ph type="body" idx="1"/>
          </p:nvPr>
        </p:nvSpPr>
        <p:spPr>
          <a:xfrm>
            <a:off x="311700" y="1152475"/>
            <a:ext cx="8520600" cy="172021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Since the Accuracy Score and the cross validation score of the MULTINOMIAL NB  CLASSIFER  Model are good and the AUC score is the highest among others we shall consider this model for hyper parameter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We shall use Grid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SearchCV</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for hyper parameter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multiple tries with hyper parameter tuning, the highest accuracy score obtained was 94.49 %.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OVERVIEW</a:t>
            </a:r>
            <a:r>
              <a:rPr lang="en-GB" sz="3020">
                <a:solidFill>
                  <a:srgbClr val="F77F00"/>
                </a:solidFill>
                <a:latin typeface="+mn-lt"/>
                <a:ea typeface="Caesar Dressing" panose="02000000000000000000"/>
                <a:cs typeface="Caesar Dressing" panose="02000000000000000000"/>
                <a:sym typeface="Caesar Dressing" panose="02000000000000000000"/>
              </a:rPr>
              <a:t>.</a:t>
            </a:r>
            <a:endParaRPr sz="3020">
              <a:solidFill>
                <a:srgbClr val="F77F00"/>
              </a:solidFill>
              <a:latin typeface="+mn-lt"/>
              <a:ea typeface="Caesar Dressing" panose="02000000000000000000"/>
              <a:cs typeface="Caesar Dressing" panose="02000000000000000000"/>
              <a:sym typeface="Caesar Dressing" panose="02000000000000000000"/>
            </a:endParaRPr>
          </a:p>
        </p:txBody>
      </p:sp>
      <p:sp>
        <p:nvSpPr>
          <p:cNvPr id="79" name="Google Shape;79;p16"/>
          <p:cNvSpPr txBox="1">
            <a:spLocks noGrp="1"/>
          </p:cNvSpPr>
          <p:nvPr>
            <p:ph type="body" idx="1"/>
          </p:nvPr>
        </p:nvSpPr>
        <p:spPr>
          <a:xfrm>
            <a:off x="311700" y="1152475"/>
            <a:ext cx="8314500" cy="24282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600" dirty="0">
                <a:solidFill>
                  <a:srgbClr val="434343"/>
                </a:solidFill>
                <a:latin typeface="+mn-lt"/>
                <a:ea typeface="Caesar Dressing" panose="02000000000000000000"/>
                <a:cs typeface="Caesar Dressing" panose="02000000000000000000"/>
                <a:sym typeface="Caesar Dressing" panose="02000000000000000000"/>
              </a:rPr>
              <a:t>I</a:t>
            </a: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n this particular presentation we will be looking at: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120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How to analyze the dataset of SMS SPAM CLASSIFIER.</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What are the EDA steps in cleaning the dataset.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Overall analysis on the problem.</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Model building from the cleaned dataset.</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rPr>
              <a:t>Predictions for test dataset from saved model.</a:t>
            </a:r>
            <a:endParaRPr sz="1600" dirty="0">
              <a:solidFill>
                <a:srgbClr val="434343"/>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317" name="Google Shape;317;p52"/>
          <p:cNvPicPr preferRelativeResize="0"/>
          <p:nvPr/>
        </p:nvPicPr>
        <p:blipFill>
          <a:blip r:embed="rId1"/>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HYPER PARAMETER TUNING [FINAL MODEL]</a:t>
            </a:r>
            <a:r>
              <a:rPr lang="en-GB" sz="3010">
                <a:solidFill>
                  <a:srgbClr val="F77F00"/>
                </a:solidFill>
                <a:latin typeface="Berlin Sans FB" panose="020E0602020502020306" charset="0"/>
                <a:ea typeface="Caesar Dressing" panose="02000000000000000000"/>
                <a:cs typeface="Berlin Sans FB" panose="020E0602020502020306" charset="0"/>
                <a:sym typeface="Caesar Dressing" panose="02000000000000000000"/>
              </a:rPr>
              <a:t>.</a:t>
            </a:r>
            <a:endParaRPr sz="3010">
              <a:solidFill>
                <a:srgbClr val="F77F00"/>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323" name="Google Shape;323;p53"/>
          <p:cNvPicPr preferRelativeResize="0"/>
          <p:nvPr/>
        </p:nvPicPr>
        <p:blipFill>
          <a:blip r:embed="rId1"/>
          <a:stretch>
            <a:fillRect/>
          </a:stretch>
        </p:blipFill>
        <p:spPr>
          <a:xfrm>
            <a:off x="2656000" y="1017725"/>
            <a:ext cx="6056375" cy="3820975"/>
          </a:xfrm>
          <a:prstGeom prst="rect">
            <a:avLst/>
          </a:prstGeom>
          <a:noFill/>
          <a:ln>
            <a:noFill/>
          </a:ln>
        </p:spPr>
      </p:pic>
      <p:sp>
        <p:nvSpPr>
          <p:cNvPr id="324" name="Google Shape;324;p53"/>
          <p:cNvSpPr txBox="1"/>
          <p:nvPr/>
        </p:nvSpPr>
        <p:spPr>
          <a:xfrm>
            <a:off x="360095" y="1087880"/>
            <a:ext cx="2169000" cy="28898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successfully incorporated hyper parameter tuning using best parameters of Logistic Regression and the accuracy of the model has been increased, We received the accuracy score as 94.49%, which is very good.</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xfrm>
            <a:off x="368300" y="272415"/>
            <a:ext cx="8229600" cy="4369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ROC-AUC Curve.</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30" name="Google Shape;330;p54"/>
          <p:cNvSpPr txBox="1"/>
          <p:nvPr/>
        </p:nvSpPr>
        <p:spPr>
          <a:xfrm>
            <a:off x="368300" y="4013200"/>
            <a:ext cx="842264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generated the ROC Curve for all the models and for the best model and compared it with AUC. The AUC score for my final model was 97%</a:t>
            </a:r>
            <a:r>
              <a:rPr lang="en-GB" sz="1600" dirty="0">
                <a:solidFill>
                  <a:srgbClr val="434343"/>
                </a:solidFill>
                <a:ea typeface="Caesar Dressing" panose="02000000000000000000"/>
                <a:cs typeface="Caesar Dressing" panose="02000000000000000000"/>
                <a:sym typeface="Caesar Dressing" panose="02000000000000000000"/>
              </a:rPr>
              <a:t>.</a:t>
            </a:r>
            <a:endParaRPr sz="1600" dirty="0">
              <a:solidFill>
                <a:srgbClr val="434343"/>
              </a:solidFill>
              <a:ea typeface="Caesar Dressing" panose="02000000000000000000"/>
              <a:cs typeface="Caesar Dressing" panose="02000000000000000000"/>
              <a:sym typeface="Caesar Dressing" panose="02000000000000000000"/>
            </a:endParaRPr>
          </a:p>
        </p:txBody>
      </p:sp>
      <p:pic>
        <p:nvPicPr>
          <p:cNvPr id="331" name="Google Shape;331;p54"/>
          <p:cNvPicPr preferRelativeResize="0"/>
          <p:nvPr/>
        </p:nvPicPr>
        <p:blipFill>
          <a:blip r:embed="rId1"/>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2"/>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r>
              <a:rPr lang="en-GB" sz="3010">
                <a:solidFill>
                  <a:srgbClr val="0D47A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3010">
              <a:solidFill>
                <a:srgbClr val="0D47A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38" name="Google Shape;338;p55"/>
          <p:cNvSpPr txBox="1"/>
          <p:nvPr/>
        </p:nvSpPr>
        <p:spPr>
          <a:xfrm>
            <a:off x="457095" y="1251130"/>
            <a:ext cx="8302200" cy="9201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 have saved my final best model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joblib</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library in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pkl</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format, and loaded saved model for predictions for test data. Using classification model, we have got the predicted values for malignant comments classification. </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pic>
        <p:nvPicPr>
          <p:cNvPr id="5" name="Picture 4" descr="Screenshot 2022-11-22 232455.png"/>
          <p:cNvPicPr>
            <a:picLocks noChangeAspect="1"/>
          </p:cNvPicPr>
          <p:nvPr/>
        </p:nvPicPr>
        <p:blipFill>
          <a:blip r:embed="rId1"/>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Saving the model and predicting the results</a:t>
            </a:r>
            <a:r>
              <a:rPr lang="en-GB" sz="3010">
                <a:solidFill>
                  <a:schemeClr val="tx1"/>
                </a:solidFill>
                <a:latin typeface="+mn-lt"/>
                <a:ea typeface="Caesar Dressing" panose="02000000000000000000"/>
                <a:cs typeface="Caesar Dressing" panose="02000000000000000000"/>
                <a:sym typeface="Caesar Dressing" panose="02000000000000000000"/>
              </a:rPr>
              <a:t>.</a:t>
            </a:r>
            <a:endParaRPr lang="en-GB" sz="3010">
              <a:solidFill>
                <a:schemeClr val="tx1"/>
              </a:solidFill>
              <a:latin typeface="+mn-lt"/>
              <a:ea typeface="Caesar Dressing" panose="02000000000000000000"/>
              <a:cs typeface="Caesar Dressing" panose="02000000000000000000"/>
              <a:sym typeface="Caesar Dressing" panose="02000000000000000000"/>
            </a:endParaRPr>
          </a:p>
        </p:txBody>
      </p:sp>
      <p:pic>
        <p:nvPicPr>
          <p:cNvPr id="345" name="Google Shape;345;p56"/>
          <p:cNvPicPr preferRelativeResize="0"/>
          <p:nvPr/>
        </p:nvPicPr>
        <p:blipFill>
          <a:blip r:embed="rId1"/>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CONCLUSION.</a:t>
            </a:r>
            <a:endParaRPr lang="en-GB" sz="301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351" name="Google Shape;351;p57"/>
          <p:cNvSpPr txBox="1">
            <a:spLocks noGrp="1"/>
          </p:cNvSpPr>
          <p:nvPr>
            <p:ph type="body" idx="1"/>
          </p:nvPr>
        </p:nvSpPr>
        <p:spPr>
          <a:xfrm>
            <a:off x="311700" y="1152475"/>
            <a:ext cx="8520600" cy="3348579"/>
          </a:xfrm>
          <a:prstGeom prst="rect">
            <a:avLst/>
          </a:prstGeom>
          <a:noFill/>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From this dataset we were able to understand the idea of Natural Language Processing using machine learning models. This model helps us to understand whether the online comments are malignant or non malignant.</a:t>
            </a:r>
            <a:endParaRPr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1200"/>
              </a:spcAft>
              <a:buNone/>
            </a:pPr>
            <a:r>
              <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rPr>
              <a:t>We have mentioned step by step procedure to analyze the data and checked the correlation between label and feature.</a:t>
            </a:r>
            <a:endParaRPr lang="en-GB" sz="1600" dirty="0">
              <a:solidFill>
                <a:schemeClr val="tx1"/>
              </a:solidFill>
              <a:highlight>
                <a:srgbClr val="FFFFFF"/>
              </a:highlight>
              <a:latin typeface="+mn-lt"/>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441240" y="518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CONCLUSION</a:t>
            </a:r>
            <a:r>
              <a:rPr lang="en-GB" sz="3010" dirty="0">
                <a:solidFill>
                  <a:schemeClr val="tx1"/>
                </a:solidFill>
                <a:latin typeface="+mn-lt"/>
                <a:ea typeface="Caesar Dressing" panose="02000000000000000000"/>
                <a:cs typeface="Caesar Dressing" panose="02000000000000000000"/>
                <a:sym typeface="Caesar Dressing" panose="02000000000000000000"/>
              </a:rPr>
              <a:t>.</a:t>
            </a:r>
            <a:endParaRPr lang="en-GB" sz="3010" dirty="0">
              <a:solidFill>
                <a:schemeClr val="tx1"/>
              </a:solidFill>
              <a:latin typeface="+mn-lt"/>
              <a:ea typeface="Caesar Dressing" panose="02000000000000000000"/>
              <a:cs typeface="Caesar Dressing" panose="02000000000000000000"/>
              <a:sym typeface="Caesar Dressing" panose="02000000000000000000"/>
            </a:endParaRPr>
          </a:p>
        </p:txBody>
      </p:sp>
      <p:sp>
        <p:nvSpPr>
          <p:cNvPr id="357" name="Google Shape;357;p58"/>
          <p:cNvSpPr txBox="1">
            <a:spLocks noGrp="1"/>
          </p:cNvSpPr>
          <p:nvPr>
            <p:ph type="body" idx="1"/>
          </p:nvPr>
        </p:nvSpPr>
        <p:spPr>
          <a:xfrm>
            <a:off x="311700" y="1145331"/>
            <a:ext cx="8520600" cy="181229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We got the Logistic Regression Model as the best model and performed hyper parameter tuning using the best parameters of Logistic Regression and plotted AUC-ROC score and the model accuracy and roc-</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auc</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score increased after tuning.</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csv</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file.</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dirty="0">
                <a:ln w="1905"/>
                <a:solidFill>
                  <a:schemeClr val="tx1"/>
                </a:solidFill>
                <a:effectLst>
                  <a:innerShdw blurRad="69850" dist="43180" dir="5400000">
                    <a:srgbClr val="000000">
                      <a:alpha val="65000"/>
                    </a:srgbClr>
                  </a:innerShdw>
                </a:effectLst>
                <a:latin typeface="Berlin Sans FB" panose="020E0602020502020306" charset="0"/>
                <a:cs typeface="Berlin Sans FB" panose="020E0602020502020306" charset="0"/>
              </a:rPr>
              <a:t>THANK YOU…</a:t>
            </a:r>
            <a:endParaRPr lang="en-US" sz="6600" cap="none" spc="0" dirty="0">
              <a:ln w="1905"/>
              <a:solidFill>
                <a:schemeClr val="tx1"/>
              </a:solidFill>
              <a:effectLst>
                <a:innerShdw blurRad="69850" dist="43180" dir="5400000">
                  <a:srgbClr val="000000">
                    <a:alpha val="65000"/>
                  </a:srgbClr>
                </a:innerShdw>
              </a:effectLst>
              <a:latin typeface="Berlin Sans FB" panose="020E0602020502020306" charset="0"/>
              <a:cs typeface="Berlin Sans FB" panose="020E0602020502020306" charset="0"/>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r>
              <a:rPr lang="en-GB" sz="3020" dirty="0">
                <a:solidFill>
                  <a:srgbClr val="FCBF49"/>
                </a:solidFill>
                <a:latin typeface="Agency FB" panose="020B0503020202020204" pitchFamily="34" charset="0"/>
                <a:ea typeface="Caesar Dressing" panose="02000000000000000000"/>
                <a:cs typeface="Caesar Dressing" panose="02000000000000000000"/>
                <a:sym typeface="Caesar Dressing" panose="02000000000000000000"/>
              </a:rPr>
              <a:t>.</a:t>
            </a:r>
            <a:endParaRPr sz="3020" dirty="0">
              <a:solidFill>
                <a:srgbClr val="FCBF49"/>
              </a:solidFill>
              <a:latin typeface="Agency FB" panose="020B0503020202020204" pitchFamily="34" charset="0"/>
              <a:ea typeface="Caesar Dressing" panose="02000000000000000000"/>
              <a:cs typeface="Caesar Dressing" panose="02000000000000000000"/>
              <a:sym typeface="Caesar Dressing" panose="02000000000000000000"/>
            </a:endParaRPr>
          </a:p>
        </p:txBody>
      </p:sp>
      <p:sp>
        <p:nvSpPr>
          <p:cNvPr id="85" name="Google Shape;85;p17"/>
          <p:cNvSpPr txBox="1">
            <a:spLocks noGrp="1"/>
          </p:cNvSpPr>
          <p:nvPr>
            <p:ph type="body" idx="1"/>
          </p:nvPr>
        </p:nvSpPr>
        <p:spPr>
          <a:xfrm>
            <a:off x="414750" y="1490982"/>
            <a:ext cx="8314500" cy="2674620"/>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tx1"/>
                </a:solidFill>
                <a:latin typeface="Berlin Sans FB" panose="020E0602020502020306" charset="0"/>
                <a:cs typeface="Berlin Sans FB" panose="020E0602020502020306"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lang="en-US" sz="1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 STATEMENT.</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91" name="Google Shape;91;p18"/>
          <p:cNvSpPr txBox="1">
            <a:spLocks noGrp="1"/>
          </p:cNvSpPr>
          <p:nvPr>
            <p:ph type="body" idx="1"/>
          </p:nvPr>
        </p:nvSpPr>
        <p:spPr>
          <a:xfrm>
            <a:off x="311700" y="1152475"/>
            <a:ext cx="8314500" cy="2889885"/>
          </a:xfrm>
          <a:prstGeom prst="rect">
            <a:avLst/>
          </a:prstGeom>
        </p:spPr>
        <p:txBody>
          <a:bodyPr spcFirstLastPara="1" wrap="square" lIns="91425" tIns="91425" rIns="91425" bIns="91425" anchor="t" anchorCtr="0">
            <a:spAutoFit/>
          </a:bodyPr>
          <a:lstStyle/>
          <a:p>
            <a:pPr algn="just"/>
            <a:r>
              <a:rPr lang="en-US" sz="1600" dirty="0">
                <a:solidFill>
                  <a:schemeClr val="tx1"/>
                </a:solidFill>
                <a:latin typeface="Berlin Sans FB" panose="020E0602020502020306" charset="0"/>
                <a:cs typeface="Berlin Sans FB" panose="020E0602020502020306" charset="0"/>
              </a:rPr>
              <a:t>At least 97% of American use text messages over mobile phones every day. In 2016, according to the research conducted by </a:t>
            </a:r>
            <a:r>
              <a:rPr lang="en-US" sz="1600" dirty="0" err="1">
                <a:solidFill>
                  <a:schemeClr val="tx1"/>
                </a:solidFill>
                <a:latin typeface="Berlin Sans FB" panose="020E0602020502020306" charset="0"/>
                <a:cs typeface="Berlin Sans FB" panose="020E0602020502020306" charset="0"/>
              </a:rPr>
              <a:t>Portio</a:t>
            </a:r>
            <a:r>
              <a:rPr lang="en-US" sz="1600" dirty="0">
                <a:solidFill>
                  <a:schemeClr val="tx1"/>
                </a:solidFill>
                <a:latin typeface="Berlin Sans FB" panose="020E0602020502020306" charset="0"/>
                <a:cs typeface="Berlin Sans FB" panose="020E0602020502020306"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tx1"/>
                </a:solidFill>
                <a:latin typeface="Berlin Sans FB" panose="020E0602020502020306" charset="0"/>
                <a:cs typeface="Berlin Sans FB" panose="020E0602020502020306" charset="0"/>
              </a:rPr>
              <a:t>Portio</a:t>
            </a:r>
            <a:r>
              <a:rPr lang="en-US" sz="1600" dirty="0">
                <a:solidFill>
                  <a:schemeClr val="tx1"/>
                </a:solidFill>
                <a:latin typeface="Berlin Sans FB" panose="020E0602020502020306" charset="0"/>
                <a:cs typeface="Berlin Sans FB" panose="020E0602020502020306"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tx1"/>
                </a:solidFill>
                <a:latin typeface="Berlin Sans FB" panose="020E0602020502020306" charset="0"/>
                <a:cs typeface="Berlin Sans FB" panose="020E0602020502020306" charset="0"/>
              </a:rPr>
              <a:t>smartphone</a:t>
            </a:r>
            <a:r>
              <a:rPr lang="en-US" sz="1600" dirty="0">
                <a:solidFill>
                  <a:schemeClr val="tx1"/>
                </a:solidFill>
                <a:latin typeface="Berlin Sans FB" panose="020E0602020502020306" charset="0"/>
                <a:cs typeface="Berlin Sans FB" panose="020E0602020502020306" charset="0"/>
              </a:rPr>
              <a:t> system-on-chip market lead by Qualcomm, Apple, </a:t>
            </a:r>
            <a:r>
              <a:rPr lang="en-US" sz="1600" dirty="0" err="1">
                <a:solidFill>
                  <a:schemeClr val="tx1"/>
                </a:solidFill>
                <a:latin typeface="Berlin Sans FB" panose="020E0602020502020306" charset="0"/>
                <a:cs typeface="Berlin Sans FB" panose="020E0602020502020306" charset="0"/>
              </a:rPr>
              <a:t>MediaTrek</a:t>
            </a:r>
            <a:r>
              <a:rPr lang="en-US" sz="1600" dirty="0">
                <a:solidFill>
                  <a:schemeClr val="tx1"/>
                </a:solidFill>
                <a:latin typeface="Berlin Sans FB" panose="020E0602020502020306" charset="0"/>
                <a:cs typeface="Berlin Sans FB" panose="020E0602020502020306" charset="0"/>
              </a:rPr>
              <a:t>, Samsung, </a:t>
            </a:r>
            <a:r>
              <a:rPr lang="en-US" sz="1600" dirty="0" err="1">
                <a:solidFill>
                  <a:schemeClr val="tx1"/>
                </a:solidFill>
                <a:latin typeface="Berlin Sans FB" panose="020E0602020502020306" charset="0"/>
                <a:cs typeface="Berlin Sans FB" panose="020E0602020502020306" charset="0"/>
              </a:rPr>
              <a:t>HiSilicon</a:t>
            </a:r>
            <a:r>
              <a:rPr lang="en-US" sz="1600" dirty="0">
                <a:solidFill>
                  <a:schemeClr val="tx1"/>
                </a:solidFill>
                <a:latin typeface="Berlin Sans FB" panose="020E0602020502020306" charset="0"/>
                <a:cs typeface="Berlin Sans FB" panose="020E0602020502020306" charset="0"/>
              </a:rPr>
              <a:t>, </a:t>
            </a:r>
            <a:r>
              <a:rPr lang="en-US" sz="1600" dirty="0" err="1">
                <a:solidFill>
                  <a:schemeClr val="tx1"/>
                </a:solidFill>
                <a:latin typeface="Berlin Sans FB" panose="020E0602020502020306" charset="0"/>
                <a:cs typeface="Berlin Sans FB" panose="020E0602020502020306" charset="0"/>
              </a:rPr>
              <a:t>Spreadtrum</a:t>
            </a:r>
            <a:r>
              <a:rPr lang="en-US" sz="1600" dirty="0">
                <a:solidFill>
                  <a:schemeClr val="tx1"/>
                </a:solidFill>
                <a:latin typeface="Berlin Sans FB" panose="020E0602020502020306" charset="0"/>
                <a:cs typeface="Berlin Sans FB" panose="020E0602020502020306" charset="0"/>
              </a:rPr>
              <a:t>, and a vast number of other </a:t>
            </a:r>
            <a:r>
              <a:rPr lang="en-US" sz="1600" dirty="0" err="1">
                <a:solidFill>
                  <a:schemeClr val="tx1"/>
                </a:solidFill>
                <a:latin typeface="Berlin Sans FB" panose="020E0602020502020306" charset="0"/>
                <a:cs typeface="Berlin Sans FB" panose="020E0602020502020306" charset="0"/>
              </a:rPr>
              <a:t>smartphone</a:t>
            </a:r>
            <a:r>
              <a:rPr lang="en-US" sz="1600" dirty="0">
                <a:solidFill>
                  <a:schemeClr val="tx1"/>
                </a:solidFill>
                <a:latin typeface="Berlin Sans FB" panose="020E0602020502020306" charset="0"/>
                <a:cs typeface="Berlin Sans FB" panose="020E0602020502020306" charset="0"/>
              </a:rPr>
              <a:t> chip manufacturers in the market. </a:t>
            </a:r>
            <a:br>
              <a:rPr lang="en-US" sz="1600" dirty="0">
                <a:solidFill>
                  <a:schemeClr val="tx1"/>
                </a:solidFill>
                <a:latin typeface="Berlin Sans FB" panose="020E0602020502020306" charset="0"/>
                <a:cs typeface="Berlin Sans FB" panose="020E0602020502020306" charset="0"/>
              </a:rPr>
            </a:br>
            <a:endParaRPr lang="en-US"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Problem</a:t>
            </a: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UNDERSTANDING.</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97" name="Google Shape;97;p19"/>
          <p:cNvSpPr txBox="1">
            <a:spLocks noGrp="1"/>
          </p:cNvSpPr>
          <p:nvPr>
            <p:ph type="body" idx="1"/>
          </p:nvPr>
        </p:nvSpPr>
        <p:spPr>
          <a:xfrm>
            <a:off x="311700" y="1152475"/>
            <a:ext cx="8314500" cy="304355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0" algn="l" rtl="0">
              <a:spcBef>
                <a:spcPts val="1200"/>
              </a:spcBef>
              <a:spcAft>
                <a:spcPts val="1200"/>
              </a:spcAft>
              <a:buClr>
                <a:schemeClr val="dk1"/>
              </a:buClr>
              <a:buSzPts val="1100"/>
              <a:buFont typeface="Arial" panose="020B0604020202020204"/>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Importance</a:t>
            </a:r>
            <a:r>
              <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of SMS SPAM CLASSIFIER.</a:t>
            </a:r>
            <a:endParaRPr lang="en-GB" sz="302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03" name="Google Shape;103;p20"/>
          <p:cNvSpPr txBox="1">
            <a:spLocks noGrp="1"/>
          </p:cNvSpPr>
          <p:nvPr>
            <p:ph type="body" idx="1"/>
          </p:nvPr>
        </p:nvSpPr>
        <p:spPr>
          <a:xfrm>
            <a:off x="311700" y="1065725"/>
            <a:ext cx="8314500" cy="304355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0" lvl="0" indent="457200" algn="l" rtl="0">
              <a:spcBef>
                <a:spcPts val="1200"/>
              </a:spcBef>
              <a:spcAft>
                <a:spcPts val="1200"/>
              </a:spcAft>
              <a:buNone/>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09" name="Google Shape;109;p21"/>
          <p:cNvSpPr txBox="1">
            <a:spLocks noGrp="1"/>
          </p:cNvSpPr>
          <p:nvPr>
            <p:ph type="body" idx="1"/>
          </p:nvPr>
        </p:nvSpPr>
        <p:spPr>
          <a:xfrm>
            <a:off x="261694" y="1422913"/>
            <a:ext cx="8314500" cy="2397125"/>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Importing necessary libraries and importing the Train &amp; Test datasets.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some statistical information like shape, number of unique values present, info, finding zero values etc on both the datasets.</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for null values and did not find any null values In both datasets. And removed Id.</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Conducted some feature engineering and created new columns via label: which contain both good and bad comments which is the sum of all the labels, comment length: which contains the length of comment text.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Visualized each feature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seaborn</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and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matplotlib</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libraries by plotting categorical plots like pie plot, count plot, distribution plot and word cloud for each label.</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579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Exploratory Data Analysis.</a:t>
            </a:r>
            <a:endParaRPr lang="en-GB" sz="302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
        <p:nvSpPr>
          <p:cNvPr id="115" name="Google Shape;115;p22"/>
          <p:cNvSpPr txBox="1">
            <a:spLocks noGrp="1"/>
          </p:cNvSpPr>
          <p:nvPr>
            <p:ph type="body" idx="1"/>
          </p:nvPr>
        </p:nvSpPr>
        <p:spPr>
          <a:xfrm>
            <a:off x="347418" y="2037275"/>
            <a:ext cx="8314500" cy="21513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Then created new column as clean _length after cleaning the data.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All these steps were done on both train and test datasets.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Checked correlation using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heatmap</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 </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After getting a cleaned data used TF-IDF </a:t>
            </a:r>
            <a:r>
              <a:rPr lang="en-GB" sz="1600" dirty="0" err="1">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vectorizer</a:t>
            </a: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a:t>
            </a:r>
            <a:endParaRPr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rPr>
              <a:t>Lastly, proceeded with model building.</a:t>
            </a:r>
            <a:endParaRPr lang="en-GB" sz="1600" dirty="0">
              <a:solidFill>
                <a:schemeClr val="tx1"/>
              </a:solidFill>
              <a:latin typeface="Berlin Sans FB" panose="020E0602020502020306" charset="0"/>
              <a:ea typeface="Caesar Dressing" panose="02000000000000000000"/>
              <a:cs typeface="Berlin Sans FB" panose="020E0602020502020306" charset="0"/>
              <a:sym typeface="Caesar Dressing" panose="02000000000000000000"/>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11438</Words>
  <Application>WPS Presentation</Application>
  <PresentationFormat>On-screen Show (16:9)</PresentationFormat>
  <Paragraphs>207</Paragraphs>
  <Slides>37</Slides>
  <Notes>36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SimSun</vt:lpstr>
      <vt:lpstr>Wingdings</vt:lpstr>
      <vt:lpstr>Arial</vt:lpstr>
      <vt:lpstr>Berlin Sans FB</vt:lpstr>
      <vt:lpstr>Caesar Dressing</vt:lpstr>
      <vt:lpstr>Bodoni MT Black</vt:lpstr>
      <vt:lpstr>Agency FB</vt:lpstr>
      <vt:lpstr>Microsoft YaHei</vt:lpstr>
      <vt:lpstr>Arial Unicode MS</vt:lpstr>
      <vt:lpstr>Calibri</vt:lpstr>
      <vt:lpstr>Green Color</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Admin</cp:lastModifiedBy>
  <cp:revision>17</cp:revision>
  <dcterms:created xsi:type="dcterms:W3CDTF">2022-12-23T08:14:00Z</dcterms:created>
  <dcterms:modified xsi:type="dcterms:W3CDTF">2022-12-26T12:57:58Z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C9117C5111374E2BA5E5840E0BAEA625</vt:lpwstr>
  </property>
  <property fmtid="{D5CDD505-2E9C-101B-9397-08002B2CF9AE}" pid="3" name="KSOProductBuildVer">
    <vt:lpwstr>1033-11.2.0.11440</vt:lpwstr>
  </property>
</Properties>
</file>