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9" r:id="rId6"/>
    <p:sldId id="260" r:id="rId7"/>
    <p:sldId id="261" r:id="rId8"/>
    <p:sldId id="276" r:id="rId9"/>
    <p:sldId id="265" r:id="rId10"/>
    <p:sldId id="277" r:id="rId11"/>
    <p:sldId id="262" r:id="rId12"/>
    <p:sldId id="263" r:id="rId13"/>
    <p:sldId id="264" r:id="rId14"/>
    <p:sldId id="266" r:id="rId15"/>
    <p:sldId id="267" r:id="rId16"/>
    <p:sldId id="278" r:id="rId17"/>
    <p:sldId id="279" r:id="rId18"/>
    <p:sldId id="280" r:id="rId19"/>
    <p:sldId id="281" r:id="rId20"/>
    <p:sldId id="282" r:id="rId21"/>
    <p:sldId id="283" r:id="rId22"/>
    <p:sldId id="284" r:id="rId23"/>
    <p:sldId id="285" r:id="rId24"/>
    <p:sldId id="287" r:id="rId25"/>
    <p:sldId id="286" r:id="rId26"/>
    <p:sldId id="288" r:id="rId27"/>
    <p:sldId id="268" r:id="rId28"/>
    <p:sldId id="289" r:id="rId29"/>
    <p:sldId id="291" r:id="rId30"/>
    <p:sldId id="292" r:id="rId31"/>
    <p:sldId id="271" r:id="rId32"/>
    <p:sldId id="275" r:id="rId33"/>
    <p:sldId id="272"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411E56-11AF-411E-91AB-EBB51FD73E2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411E56-11AF-411E-91AB-EBB51FD73E2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48411E56-11AF-411E-91AB-EBB51FD73E2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48411E56-11AF-411E-91AB-EBB51FD73E2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48411E56-11AF-411E-91AB-EBB51FD73E2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411E56-11AF-411E-91AB-EBB51FD73E2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411E56-11AF-411E-91AB-EBB51FD73E2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411E56-11AF-411E-91AB-EBB51FD73E2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4139"/>
            <a:ext cx="12192000" cy="2054140"/>
          </a:xfrm>
        </p:spPr>
        <p:txBody>
          <a:bodyPr/>
          <a:lstStyle/>
          <a:p>
            <a:r>
              <a:rPr lang="en-IN" dirty="0"/>
              <a:t>Malignant Comments Classifier Project</a:t>
            </a:r>
            <a:endParaRPr lang="en-IN" dirty="0"/>
          </a:p>
        </p:txBody>
      </p:sp>
      <p:sp>
        <p:nvSpPr>
          <p:cNvPr id="3" name="Subtitle 2"/>
          <p:cNvSpPr>
            <a:spLocks noGrp="1"/>
          </p:cNvSpPr>
          <p:nvPr>
            <p:ph type="subTitle" idx="1"/>
          </p:nvPr>
        </p:nvSpPr>
        <p:spPr>
          <a:xfrm>
            <a:off x="1524000" y="5107022"/>
            <a:ext cx="9144000" cy="1585608"/>
          </a:xfrm>
        </p:spPr>
        <p:txBody>
          <a:bodyPr>
            <a:noAutofit/>
          </a:bodyPr>
          <a:lstStyle/>
          <a:p>
            <a:pPr algn="ctr"/>
            <a:r>
              <a:rPr lang="en-IN" sz="2800" b="1" u="sng" dirty="0">
                <a:ln/>
                <a:solidFill>
                  <a:schemeClr val="accent1"/>
                </a:solidFill>
                <a:effectLst>
                  <a:outerShdw blurRad="38100" dist="25400" dir="5400000" algn="ctr" rotWithShape="0">
                    <a:srgbClr val="6E747A">
                      <a:alpha val="43000"/>
                    </a:srgbClr>
                  </a:outerShdw>
                </a:effectLst>
                <a:highlight>
                  <a:srgbClr val="00FFFF"/>
                </a:highlight>
                <a:latin typeface="Calibri" panose="020F0502020204030204" pitchFamily="34" charset="0"/>
                <a:cs typeface="Calibri" panose="020F0502020204030204" pitchFamily="34" charset="0"/>
              </a:rPr>
              <a:t>Malignant Comments Classifier Project</a:t>
            </a:r>
            <a:endParaRPr lang="en-IN" sz="2800" b="1" u="sng" dirty="0">
              <a:ln/>
              <a:solidFill>
                <a:schemeClr val="accent1"/>
              </a:solidFill>
              <a:effectLst>
                <a:outerShdw blurRad="38100" dist="25400" dir="5400000" algn="ctr" rotWithShape="0">
                  <a:srgbClr val="6E747A">
                    <a:alpha val="43000"/>
                  </a:srgbClr>
                </a:outerShdw>
              </a:effectLst>
              <a:highlight>
                <a:srgbClr val="00FFFF"/>
              </a:highlight>
              <a:latin typeface="Calibri" panose="020F0502020204030204" pitchFamily="34" charset="0"/>
              <a:cs typeface="Calibri" panose="020F0502020204030204" pitchFamily="34" charset="0"/>
            </a:endParaRPr>
          </a:p>
          <a:p>
            <a:pPr algn="ctr"/>
            <a:r>
              <a:rPr lang="en-IN" b="1" u="sng" dirty="0">
                <a:ln/>
                <a:solidFill>
                  <a:schemeClr val="accent1"/>
                </a:solidFill>
                <a:effectLst>
                  <a:outerShdw blurRad="38100" dist="25400" dir="5400000" algn="ctr" rotWithShape="0">
                    <a:srgbClr val="6E747A">
                      <a:alpha val="43000"/>
                    </a:srgbClr>
                  </a:outerShdw>
                </a:effectLst>
                <a:highlight>
                  <a:srgbClr val="00FFFF"/>
                </a:highlight>
                <a:latin typeface="Calibri" panose="020F0502020204030204" pitchFamily="34" charset="0"/>
                <a:cs typeface="Calibri" panose="020F0502020204030204" pitchFamily="34" charset="0"/>
              </a:rPr>
              <a:t>Presented by</a:t>
            </a:r>
            <a:endParaRPr lang="en-IN" b="1" u="sng" dirty="0">
              <a:ln/>
              <a:solidFill>
                <a:schemeClr val="accent1"/>
              </a:solidFill>
              <a:effectLst>
                <a:outerShdw blurRad="38100" dist="25400" dir="5400000" algn="ctr" rotWithShape="0">
                  <a:srgbClr val="6E747A">
                    <a:alpha val="43000"/>
                  </a:srgbClr>
                </a:outerShdw>
              </a:effectLst>
              <a:highlight>
                <a:srgbClr val="00FFFF"/>
              </a:highlight>
              <a:latin typeface="Calibri" panose="020F0502020204030204" pitchFamily="34" charset="0"/>
              <a:cs typeface="Calibri" panose="020F0502020204030204" pitchFamily="34" charset="0"/>
            </a:endParaRPr>
          </a:p>
          <a:p>
            <a:pPr algn="ctr"/>
            <a:r>
              <a:rPr lang="en-US" altLang="en-IN" sz="2800" b="1" u="sng" dirty="0">
                <a:ln/>
                <a:solidFill>
                  <a:schemeClr val="accent1"/>
                </a:solidFill>
                <a:effectLst>
                  <a:outerShdw blurRad="38100" dist="25400" dir="5400000" algn="ctr" rotWithShape="0">
                    <a:srgbClr val="6E747A">
                      <a:alpha val="43000"/>
                    </a:srgbClr>
                  </a:outerShdw>
                </a:effectLst>
                <a:highlight>
                  <a:srgbClr val="00FFFF"/>
                </a:highlight>
                <a:latin typeface="Calibri" panose="020F0502020204030204" pitchFamily="34" charset="0"/>
                <a:cs typeface="Calibri" panose="020F0502020204030204" pitchFamily="34" charset="0"/>
              </a:rPr>
              <a:t>ABHISHEK MITTAL</a:t>
            </a:r>
            <a:endParaRPr lang="en-US" altLang="en-IN" sz="2800" b="1" u="sng" dirty="0">
              <a:ln/>
              <a:solidFill>
                <a:schemeClr val="accent1"/>
              </a:solidFill>
              <a:effectLst>
                <a:outerShdw blurRad="38100" dist="25400" dir="5400000" algn="ctr" rotWithShape="0">
                  <a:srgbClr val="6E747A">
                    <a:alpha val="43000"/>
                  </a:srgbClr>
                </a:outerShdw>
              </a:effectLst>
              <a:highlight>
                <a:srgbClr val="00FFFF"/>
              </a:highlight>
              <a:latin typeface="Calibri" panose="020F0502020204030204" pitchFamily="34" charset="0"/>
              <a:cs typeface="Calibri" panose="020F0502020204030204" pitchFamily="34" charset="0"/>
            </a:endParaRPr>
          </a:p>
        </p:txBody>
      </p:sp>
      <p:pic>
        <p:nvPicPr>
          <p:cNvPr id="4" name="Picture 2"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1230"/>
            <a:ext cx="12192000" cy="50157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graphicFrame>
        <p:nvGraphicFramePr>
          <p:cNvPr id="5" name="Content Placeholder 4"/>
          <p:cNvGraphicFramePr>
            <a:graphicFrameLocks noGrp="1"/>
          </p:cNvGraphicFramePr>
          <p:nvPr>
            <p:ph idx="1"/>
          </p:nvPr>
        </p:nvGraphicFramePr>
        <p:xfrm>
          <a:off x="1334278" y="1045029"/>
          <a:ext cx="9706785" cy="5486399"/>
        </p:xfrm>
        <a:graphic>
          <a:graphicData uri="http://schemas.openxmlformats.org/drawingml/2006/table">
            <a:tbl>
              <a:tblPr firstRow="1" firstCol="1" bandRow="1">
                <a:tableStyleId>{5C22544A-7EE6-4342-B048-85BDC9FD1C3A}</a:tableStyleId>
              </a:tblPr>
              <a:tblGrid>
                <a:gridCol w="1805555"/>
                <a:gridCol w="7901230"/>
              </a:tblGrid>
              <a:tr h="414871">
                <a:tc>
                  <a:txBody>
                    <a:bodyPr/>
                    <a:lstStyle/>
                    <a:p>
                      <a:pPr>
                        <a:lnSpc>
                          <a:spcPct val="107000"/>
                        </a:lnSpc>
                        <a:spcAft>
                          <a:spcPts val="800"/>
                        </a:spcAft>
                      </a:pPr>
                      <a:r>
                        <a:rPr lang="en-IN" sz="1600">
                          <a:effectLst/>
                        </a:rPr>
                        <a:t>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Definition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15189">
                <a:tc>
                  <a:txBody>
                    <a:bodyPr/>
                    <a:lstStyle/>
                    <a:p>
                      <a:pPr>
                        <a:lnSpc>
                          <a:spcPct val="107000"/>
                        </a:lnSpc>
                        <a:spcAft>
                          <a:spcPts val="800"/>
                        </a:spcAft>
                      </a:pPr>
                      <a:r>
                        <a:rPr lang="en-IN" sz="1600">
                          <a:effectLst/>
                        </a:rPr>
                        <a:t>id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A unique id aligned with each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852533">
                <a:tc>
                  <a:txBody>
                    <a:bodyPr/>
                    <a:lstStyle/>
                    <a:p>
                      <a:pPr>
                        <a:lnSpc>
                          <a:spcPct val="107000"/>
                        </a:lnSpc>
                        <a:spcAft>
                          <a:spcPts val="800"/>
                        </a:spcAft>
                      </a:pPr>
                      <a:r>
                        <a:rPr lang="en-IN" sz="1600">
                          <a:effectLst/>
                        </a:rPr>
                        <a:t>comment_text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includes the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852853">
                <a:tc>
                  <a:txBody>
                    <a:bodyPr/>
                    <a:lstStyle/>
                    <a:p>
                      <a:pPr>
                        <a:lnSpc>
                          <a:spcPct val="107000"/>
                        </a:lnSpc>
                        <a:spcAft>
                          <a:spcPts val="800"/>
                        </a:spcAft>
                      </a:pPr>
                      <a:r>
                        <a:rPr lang="en-IN" sz="1600">
                          <a:effectLst/>
                        </a:rPr>
                        <a:t>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is a column with binary values depicting which comments are malignant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852533">
                <a:tc>
                  <a:txBody>
                    <a:bodyPr/>
                    <a:lstStyle/>
                    <a:p>
                      <a:pPr>
                        <a:lnSpc>
                          <a:spcPct val="107000"/>
                        </a:lnSpc>
                        <a:spcAft>
                          <a:spcPts val="800"/>
                        </a:spcAft>
                      </a:pPr>
                      <a:r>
                        <a:rPr lang="en-IN" sz="1600">
                          <a:effectLst/>
                        </a:rPr>
                        <a:t>highly_malignant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highly malignant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15189">
                <a:tc>
                  <a:txBody>
                    <a:bodyPr/>
                    <a:lstStyle/>
                    <a:p>
                      <a:pPr>
                        <a:lnSpc>
                          <a:spcPct val="107000"/>
                        </a:lnSpc>
                        <a:spcAft>
                          <a:spcPts val="800"/>
                        </a:spcAft>
                      </a:pPr>
                      <a:r>
                        <a:rPr lang="en-IN" sz="1600">
                          <a:effectLst/>
                        </a:rPr>
                        <a:t>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comments that are rude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852853">
                <a:tc>
                  <a:txBody>
                    <a:bodyPr/>
                    <a:lstStyle/>
                    <a:p>
                      <a:pPr>
                        <a:lnSpc>
                          <a:spcPct val="107000"/>
                        </a:lnSpc>
                        <a:spcAft>
                          <a:spcPts val="800"/>
                        </a:spcAft>
                      </a:pPr>
                      <a:r>
                        <a:rPr lang="en-IN" sz="1600">
                          <a:effectLst/>
                        </a:rPr>
                        <a:t>threat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threatening context in the comments.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15189">
                <a:tc>
                  <a:txBody>
                    <a:bodyPr/>
                    <a:lstStyle/>
                    <a:p>
                      <a:pPr>
                        <a:lnSpc>
                          <a:spcPct val="107000"/>
                        </a:lnSpc>
                        <a:spcAft>
                          <a:spcPts val="800"/>
                        </a:spcAft>
                      </a:pPr>
                      <a:r>
                        <a:rPr lang="en-IN" sz="1600">
                          <a:effectLst/>
                        </a:rPr>
                        <a:t>abuse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with abusive behaviour.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15189">
                <a:tc>
                  <a:txBody>
                    <a:bodyPr/>
                    <a:lstStyle/>
                    <a:p>
                      <a:pPr>
                        <a:lnSpc>
                          <a:spcPct val="107000"/>
                        </a:lnSpc>
                        <a:spcAft>
                          <a:spcPts val="800"/>
                        </a:spcAft>
                      </a:pPr>
                      <a:r>
                        <a:rPr lang="en-IN" sz="1600">
                          <a:effectLst/>
                        </a:rPr>
                        <a:t>loathe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dirty="0">
                          <a:effectLst/>
                        </a:rPr>
                        <a:t>Label to comments that are full of loathe and hatred.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p:cNvSpPr>
            <a:spLocks noGrp="1"/>
          </p:cNvSpPr>
          <p:nvPr>
            <p:ph idx="1"/>
          </p:nvPr>
        </p:nvSpPr>
        <p:spPr>
          <a:xfrm>
            <a:off x="2286000" y="1147665"/>
            <a:ext cx="9834464" cy="5635689"/>
          </a:xfrm>
        </p:spPr>
        <p:txBody>
          <a:bodyPr>
            <a:normAutofit/>
          </a:bodyPr>
          <a:lstStyle/>
          <a:p>
            <a:pPr marL="0" indent="0">
              <a:buNone/>
            </a:pPr>
            <a:r>
              <a:rPr lang="en-US" b="1" i="1" dirty="0">
                <a:solidFill>
                  <a:schemeClr val="accent3">
                    <a:lumMod val="50000"/>
                  </a:schemeClr>
                </a:solidFill>
              </a:rPr>
              <a:t>For the purpose of the project the dataset has been preprocessed as follows:</a:t>
            </a:r>
            <a:endParaRPr lang="en-US" b="1" i="1" dirty="0">
              <a:solidFill>
                <a:schemeClr val="accent3">
                  <a:lumMod val="50000"/>
                </a:schemeClr>
              </a:solidFill>
            </a:endParaRPr>
          </a:p>
          <a:p>
            <a:pPr>
              <a:buFont typeface="Wingdings" panose="05000000000000000000" pitchFamily="2" charset="2"/>
              <a:buChar char="Ø"/>
            </a:pPr>
            <a:r>
              <a:rPr lang="en-US" sz="1800" dirty="0"/>
              <a:t>Importing necessary libraries and importing dataset as a data frame.</a:t>
            </a:r>
            <a:endParaRPr lang="en-US" sz="1800" dirty="0"/>
          </a:p>
          <a:p>
            <a:pPr>
              <a:buFont typeface="Wingdings" panose="05000000000000000000" pitchFamily="2" charset="2"/>
              <a:buChar char="Ø"/>
            </a:pPr>
            <a:r>
              <a:rPr lang="en-US" sz="1800" dirty="0"/>
              <a:t>Checked some statistical information like shape, number of unique values present, info, finding more values etc.</a:t>
            </a:r>
            <a:endParaRPr lang="en-US" sz="1800" dirty="0"/>
          </a:p>
          <a:p>
            <a:pPr>
              <a:buFont typeface="Wingdings" panose="05000000000000000000" pitchFamily="2" charset="2"/>
              <a:buChar char="Ø"/>
            </a:pPr>
            <a:r>
              <a:rPr lang="en-US" sz="1800" dirty="0"/>
              <a:t>Checked for null values and did not find any null values and removed Id.</a:t>
            </a:r>
            <a:endParaRPr lang="en-US" sz="1800" dirty="0"/>
          </a:p>
          <a:p>
            <a:pPr>
              <a:buFont typeface="Wingdings" panose="05000000000000000000" pitchFamily="2" charset="2"/>
              <a:buChar char="Ø"/>
            </a:pPr>
            <a:r>
              <a:rPr lang="en-US" sz="1800" dirty="0"/>
              <a:t>Done feature engineering and created new columns viz label which contain both good and bad comments which is the sum of all the labels, comment length which contains the length of comment text.</a:t>
            </a:r>
            <a:endParaRPr lang="en-US" sz="1800" dirty="0"/>
          </a:p>
          <a:p>
            <a:pPr>
              <a:buFont typeface="Wingdings" panose="05000000000000000000" pitchFamily="2" charset="2"/>
              <a:buChar char="Ø"/>
            </a:pPr>
            <a:r>
              <a:rPr lang="en-US" sz="1800" dirty="0"/>
              <a:t>Visualized each feature using seaborn and matplotlib libraries by plotting categorical plots like pie plot , count plot, distribution plot and </a:t>
            </a:r>
            <a:r>
              <a:rPr lang="en-US" sz="1800" dirty="0" err="1"/>
              <a:t>wordcloud</a:t>
            </a:r>
            <a:r>
              <a:rPr lang="en-US" sz="1800" dirty="0"/>
              <a:t> for each label.</a:t>
            </a:r>
            <a:endParaRPr lang="en-US" sz="1800" dirty="0"/>
          </a:p>
          <a:p>
            <a:pPr>
              <a:buFont typeface="Wingdings" panose="05000000000000000000" pitchFamily="2" charset="2"/>
              <a:buChar char="Ø"/>
            </a:pPr>
            <a:r>
              <a:rPr lang="en-US" sz="1800" dirty="0"/>
              <a:t>Done text pre-processing techniques like Removing Punctuations and other special </a:t>
            </a:r>
            <a:r>
              <a:rPr lang="en-US" sz="1800" dirty="0" err="1"/>
              <a:t>charactors</a:t>
            </a:r>
            <a:r>
              <a:rPr lang="en-US" sz="1800" dirty="0"/>
              <a:t>. Splitting the comments into individual words. Removing Stop Words. Stemming and Lemmatization. Then created new column as clean, length after cleaning the data. All these steps were done on both train and test datasets. Checked correlation using heatmap. After getting a cleaned data used TF-IDF vectorizer.</a:t>
            </a:r>
            <a:endParaRPr lang="en-US" sz="18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188" y="556984"/>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Imported Library and class</a:t>
            </a:r>
            <a:br>
              <a:rPr lang="en-IN" sz="4400" dirty="0">
                <a:latin typeface="Algerian" panose="04020705040A02060702" pitchFamily="82" charset="0"/>
              </a:rPr>
            </a:br>
            <a:endParaRPr lang="en-IN" dirty="0"/>
          </a:p>
        </p:txBody>
      </p:sp>
      <p:sp>
        <p:nvSpPr>
          <p:cNvPr id="3" name="Content Placeholder 2"/>
          <p:cNvSpPr>
            <a:spLocks noGrp="1"/>
          </p:cNvSpPr>
          <p:nvPr>
            <p:ph idx="1"/>
          </p:nvPr>
        </p:nvSpPr>
        <p:spPr>
          <a:xfrm>
            <a:off x="1142172" y="1465090"/>
            <a:ext cx="9869488" cy="4195481"/>
          </a:xfrm>
        </p:spPr>
        <p:txBody>
          <a:bodyPr/>
          <a:lstStyle/>
          <a:p>
            <a:pPr marL="0" indent="0">
              <a:buNone/>
            </a:pPr>
            <a:endParaRPr lang="en-US" sz="2400" dirty="0">
              <a:solidFill>
                <a:srgbClr val="FFFF00"/>
              </a:solidFill>
            </a:endParaRPr>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1072" y="1270031"/>
            <a:ext cx="8911687" cy="54713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Count plot of </a:t>
            </a:r>
            <a:r>
              <a:rPr lang="en-IN" sz="4400" dirty="0" err="1">
                <a:solidFill>
                  <a:srgbClr val="FFFF00"/>
                </a:solidFill>
                <a:highlight>
                  <a:srgbClr val="800080"/>
                </a:highlight>
                <a:latin typeface="Algerian" panose="04020705040A02060702" pitchFamily="82" charset="0"/>
              </a:rPr>
              <a:t>Malignat</a:t>
            </a:r>
            <a:r>
              <a:rPr lang="en-IN" sz="4400" dirty="0">
                <a:solidFill>
                  <a:srgbClr val="FFFF00"/>
                </a:solidFill>
                <a:highlight>
                  <a:srgbClr val="800080"/>
                </a:highlight>
                <a:latin typeface="Algerian" panose="04020705040A02060702" pitchFamily="82" charset="0"/>
              </a:rPr>
              <a:t> column and describe</a:t>
            </a:r>
            <a:br>
              <a:rPr lang="en-IN" sz="4400" dirty="0">
                <a:latin typeface="Algerian" panose="04020705040A02060702" pitchFamily="82" charset="0"/>
              </a:rPr>
            </a:br>
            <a:endParaRPr lang="en-IN" dirty="0"/>
          </a:p>
        </p:txBody>
      </p:sp>
      <p:sp>
        <p:nvSpPr>
          <p:cNvPr id="6" name="Text Placeholder 5"/>
          <p:cNvSpPr>
            <a:spLocks noGrp="1"/>
          </p:cNvSpPr>
          <p:nvPr>
            <p:ph type="body" idx="1"/>
          </p:nvPr>
        </p:nvSpPr>
        <p:spPr/>
        <p:txBody>
          <a:bodyPr/>
          <a:lstStyle/>
          <a:p>
            <a:r>
              <a:rPr lang="en-IN" dirty="0"/>
              <a:t> </a:t>
            </a:r>
            <a:endParaRPr lang="en-IN" dirty="0"/>
          </a:p>
        </p:txBody>
      </p:sp>
      <p:pic>
        <p:nvPicPr>
          <p:cNvPr id="3074"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bwMode="auto">
          <a:xfrm>
            <a:off x="2187996" y="1948576"/>
            <a:ext cx="4343400" cy="436672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3"/>
          </p:nvPr>
        </p:nvSpPr>
        <p:spPr/>
        <p:txBody>
          <a:bodyPr/>
          <a:lstStyle/>
          <a:p>
            <a:r>
              <a:rPr lang="en-IN" dirty="0"/>
              <a:t> </a:t>
            </a:r>
            <a:endParaRPr lang="en-IN" dirty="0"/>
          </a:p>
        </p:txBody>
      </p:sp>
      <p:sp>
        <p:nvSpPr>
          <p:cNvPr id="8" name="Content Placeholder 7"/>
          <p:cNvSpPr>
            <a:spLocks noGrp="1"/>
          </p:cNvSpPr>
          <p:nvPr>
            <p:ph sz="quarter" idx="4"/>
          </p:nvPr>
        </p:nvSpPr>
        <p:spPr>
          <a:xfrm>
            <a:off x="7166957" y="3191068"/>
            <a:ext cx="4338674" cy="2708729"/>
          </a:xfrm>
        </p:spPr>
        <p:txBody>
          <a:bodyPr/>
          <a:lstStyle/>
          <a:p>
            <a:r>
              <a:rPr lang="en-US" sz="2800" b="0" i="0" dirty="0">
                <a:solidFill>
                  <a:schemeClr val="accent3">
                    <a:lumMod val="50000"/>
                  </a:schemeClr>
                </a:solidFill>
                <a:effectLst/>
                <a:latin typeface="-apple-system"/>
              </a:rPr>
              <a:t>Here in the first graph of malignant we can clearly observe that most of the messages are not malignant.</a:t>
            </a:r>
            <a:endParaRPr lang="en-US" sz="2800" b="0" i="0" dirty="0">
              <a:solidFill>
                <a:schemeClr val="accent3">
                  <a:lumMod val="50000"/>
                </a:schemeClr>
              </a:solidFill>
              <a:effectLst/>
              <a:latin typeface="-apple-system"/>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highly-</a:t>
            </a:r>
            <a:r>
              <a:rPr lang="en-IN" sz="3600" dirty="0" err="1">
                <a:solidFill>
                  <a:srgbClr val="FFFF00"/>
                </a:solidFill>
                <a:highlight>
                  <a:srgbClr val="800080"/>
                </a:highlight>
                <a:latin typeface="Algerian" panose="04020705040A02060702" pitchFamily="82" charset="0"/>
              </a:rPr>
              <a:t>Malignat</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p:cNvSpPr>
            <a:spLocks noGrp="1"/>
          </p:cNvSpPr>
          <p:nvPr>
            <p:ph sz="half" idx="2"/>
          </p:nvPr>
        </p:nvSpPr>
        <p:spPr>
          <a:xfrm>
            <a:off x="7445855" y="3429000"/>
            <a:ext cx="4313864" cy="2641721"/>
          </a:xfrm>
        </p:spPr>
        <p:txBody>
          <a:bodyPr>
            <a:normAutofit fontScale="92500"/>
          </a:bodyPr>
          <a:lstStyle/>
          <a:p>
            <a:r>
              <a:rPr lang="en-US" sz="3600" b="0" i="0" dirty="0">
                <a:solidFill>
                  <a:schemeClr val="accent3">
                    <a:lumMod val="50000"/>
                  </a:schemeClr>
                </a:solidFill>
                <a:effectLst/>
                <a:latin typeface="-apple-system"/>
              </a:rPr>
              <a:t>In the second image we can clearly observe that there are very less highly malignant messages.</a:t>
            </a:r>
            <a:endParaRPr lang="en-US" sz="3600" b="0" i="0" dirty="0">
              <a:solidFill>
                <a:schemeClr val="accent3">
                  <a:lumMod val="50000"/>
                </a:schemeClr>
              </a:solidFill>
              <a:effectLst/>
              <a:latin typeface="-apple-system"/>
            </a:endParaRPr>
          </a:p>
          <a:p>
            <a:endParaRPr lang="en-IN" dirty="0"/>
          </a:p>
        </p:txBody>
      </p:sp>
      <p:pic>
        <p:nvPicPr>
          <p:cNvPr id="4098"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589213" y="2632552"/>
            <a:ext cx="4313237" cy="4001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Rude column and describe</a:t>
            </a:r>
            <a:endParaRPr lang="en-IN" dirty="0"/>
          </a:p>
        </p:txBody>
      </p:sp>
      <p:sp>
        <p:nvSpPr>
          <p:cNvPr id="4" name="Content Placeholder 3"/>
          <p:cNvSpPr>
            <a:spLocks noGrp="1"/>
          </p:cNvSpPr>
          <p:nvPr>
            <p:ph sz="half" idx="2"/>
          </p:nvPr>
        </p:nvSpPr>
        <p:spPr>
          <a:xfrm>
            <a:off x="7190747" y="3348532"/>
            <a:ext cx="4313864" cy="3777622"/>
          </a:xfrm>
        </p:spPr>
        <p:txBody>
          <a:bodyPr/>
          <a:lstStyle/>
          <a:p>
            <a:r>
              <a:rPr lang="en-US" sz="2800" b="0" i="0" dirty="0">
                <a:solidFill>
                  <a:schemeClr val="accent3">
                    <a:lumMod val="50000"/>
                  </a:schemeClr>
                </a:solidFill>
                <a:effectLst/>
                <a:latin typeface="-apple-system"/>
              </a:rPr>
              <a:t>Same in third picture there are few rude comments in the dataset.</a:t>
            </a:r>
            <a:endParaRPr lang="en-US" sz="2800" b="0" i="0" dirty="0">
              <a:solidFill>
                <a:schemeClr val="accent3">
                  <a:lumMod val="50000"/>
                </a:schemeClr>
              </a:solidFill>
              <a:effectLst/>
              <a:latin typeface="-apple-system"/>
            </a:endParaRPr>
          </a:p>
          <a:p>
            <a:pPr marL="0" indent="0">
              <a:buNone/>
            </a:pPr>
            <a:br>
              <a:rPr lang="en-US" dirty="0"/>
            </a:br>
            <a:endParaRPr lang="en-IN" dirty="0"/>
          </a:p>
        </p:txBody>
      </p:sp>
      <p:pic>
        <p:nvPicPr>
          <p:cNvPr id="5122"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589213" y="2211355"/>
            <a:ext cx="4313237" cy="4366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threat column and describe</a:t>
            </a:r>
            <a:endParaRPr lang="en-IN" dirty="0"/>
          </a:p>
        </p:txBody>
      </p:sp>
      <p:sp>
        <p:nvSpPr>
          <p:cNvPr id="4" name="Content Placeholder 3"/>
          <p:cNvSpPr>
            <a:spLocks noGrp="1"/>
          </p:cNvSpPr>
          <p:nvPr>
            <p:ph sz="half" idx="2"/>
          </p:nvPr>
        </p:nvSpPr>
        <p:spPr>
          <a:xfrm>
            <a:off x="7554641" y="3454760"/>
            <a:ext cx="4313864" cy="3403240"/>
          </a:xfrm>
        </p:spPr>
        <p:txBody>
          <a:bodyPr/>
          <a:lstStyle/>
          <a:p>
            <a:pPr marL="0" indent="0" algn="l">
              <a:buNone/>
            </a:pPr>
            <a:r>
              <a:rPr lang="en-US" sz="2400" b="0" i="0" dirty="0">
                <a:solidFill>
                  <a:schemeClr val="accent3">
                    <a:lumMod val="50000"/>
                  </a:schemeClr>
                </a:solidFill>
                <a:effectLst/>
                <a:latin typeface="-apple-system"/>
              </a:rPr>
              <a:t>In 4th we can clearly see that there are very few cases/almost negligible of threat comments</a:t>
            </a:r>
            <a:endParaRPr lang="en-US" sz="2400" b="0" i="0" dirty="0">
              <a:solidFill>
                <a:schemeClr val="accent3">
                  <a:lumMod val="50000"/>
                </a:schemeClr>
              </a:solidFill>
              <a:effectLst/>
              <a:latin typeface="-apple-system"/>
            </a:endParaRPr>
          </a:p>
          <a:p>
            <a:pPr marL="0" indent="0">
              <a:buNone/>
            </a:pPr>
            <a:br>
              <a:rPr lang="en-US" dirty="0"/>
            </a:br>
            <a:endParaRPr lang="en-IN" dirty="0"/>
          </a:p>
        </p:txBody>
      </p:sp>
      <p:pic>
        <p:nvPicPr>
          <p:cNvPr id="6146"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589213" y="2388637"/>
            <a:ext cx="4313237" cy="4170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abuse column and describe</a:t>
            </a:r>
            <a:endParaRPr lang="en-IN" dirty="0"/>
          </a:p>
        </p:txBody>
      </p:sp>
      <p:sp>
        <p:nvSpPr>
          <p:cNvPr id="4" name="Content Placeholder 3"/>
          <p:cNvSpPr>
            <a:spLocks noGrp="1"/>
          </p:cNvSpPr>
          <p:nvPr>
            <p:ph sz="half" idx="2"/>
          </p:nvPr>
        </p:nvSpPr>
        <p:spPr>
          <a:xfrm>
            <a:off x="7190747" y="3429000"/>
            <a:ext cx="4313864" cy="3777622"/>
          </a:xfrm>
        </p:spPr>
        <p:txBody>
          <a:bodyPr/>
          <a:lstStyle/>
          <a:p>
            <a:r>
              <a:rPr lang="en-US" sz="2800" b="0" i="0" dirty="0">
                <a:solidFill>
                  <a:schemeClr val="accent3">
                    <a:lumMod val="50000"/>
                  </a:schemeClr>
                </a:solidFill>
                <a:effectLst/>
                <a:latin typeface="-apple-system"/>
              </a:rPr>
              <a:t>In 5th image we can clearly see that there are some messages with abusive language.</a:t>
            </a:r>
            <a:endParaRPr lang="en-US" sz="2800" b="0" i="0" dirty="0">
              <a:solidFill>
                <a:schemeClr val="accent3">
                  <a:lumMod val="50000"/>
                </a:schemeClr>
              </a:solidFill>
              <a:effectLst/>
              <a:latin typeface="-apple-system"/>
            </a:endParaRPr>
          </a:p>
          <a:p>
            <a:pPr marL="0" indent="0">
              <a:buNone/>
            </a:pPr>
            <a:br>
              <a:rPr lang="en-US" dirty="0"/>
            </a:br>
            <a:endParaRPr lang="en-IN" dirty="0"/>
          </a:p>
        </p:txBody>
      </p:sp>
      <p:pic>
        <p:nvPicPr>
          <p:cNvPr id="7170"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589213" y="1905000"/>
            <a:ext cx="4313237" cy="4328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loath column and describe</a:t>
            </a:r>
            <a:endParaRPr lang="en-IN" dirty="0"/>
          </a:p>
        </p:txBody>
      </p:sp>
      <p:sp>
        <p:nvSpPr>
          <p:cNvPr id="4" name="Content Placeholder 3"/>
          <p:cNvSpPr>
            <a:spLocks noGrp="1"/>
          </p:cNvSpPr>
          <p:nvPr>
            <p:ph sz="half" idx="2"/>
          </p:nvPr>
        </p:nvSpPr>
        <p:spPr>
          <a:xfrm>
            <a:off x="7190747" y="3357863"/>
            <a:ext cx="4313864" cy="3777622"/>
          </a:xfrm>
        </p:spPr>
        <p:txBody>
          <a:bodyPr/>
          <a:lstStyle/>
          <a:p>
            <a:pPr marL="0" indent="0" algn="l">
              <a:buNone/>
            </a:pPr>
            <a:endParaRPr lang="en-US" b="0" i="0" dirty="0">
              <a:effectLst/>
              <a:latin typeface="-apple-system"/>
            </a:endParaRPr>
          </a:p>
          <a:p>
            <a:r>
              <a:rPr lang="en-US" sz="2400" b="0" i="0" dirty="0">
                <a:solidFill>
                  <a:schemeClr val="accent3">
                    <a:lumMod val="50000"/>
                  </a:schemeClr>
                </a:solidFill>
                <a:effectLst/>
                <a:latin typeface="-apple-system"/>
              </a:rPr>
              <a:t>While in the sixth image we can clearly see that there are very few cases of loathe messages</a:t>
            </a:r>
            <a:br>
              <a:rPr lang="en-US" dirty="0"/>
            </a:br>
            <a:endParaRPr lang="en-IN" dirty="0"/>
          </a:p>
        </p:txBody>
      </p:sp>
      <p:pic>
        <p:nvPicPr>
          <p:cNvPr id="8194"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589213" y="2052735"/>
            <a:ext cx="4313237" cy="4497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before_clean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p:cNvSpPr>
            <a:spLocks noGrp="1"/>
          </p:cNvSpPr>
          <p:nvPr>
            <p:ph sz="half" idx="2"/>
          </p:nvPr>
        </p:nvSpPr>
        <p:spPr>
          <a:xfrm>
            <a:off x="7190747" y="3731088"/>
            <a:ext cx="4313864" cy="3777622"/>
          </a:xfrm>
        </p:spPr>
        <p:txBody>
          <a:bodyPr/>
          <a:lstStyle/>
          <a:p>
            <a:r>
              <a:rPr lang="en-US" sz="2400" b="0" i="0" dirty="0">
                <a:solidFill>
                  <a:schemeClr val="accent3">
                    <a:lumMod val="50000"/>
                  </a:schemeClr>
                </a:solidFill>
                <a:effectLst/>
                <a:latin typeface="-apple-system"/>
              </a:rPr>
              <a:t>In 7th image we can see the no. of words in each rows</a:t>
            </a:r>
            <a:endParaRPr lang="en-US" sz="2400" b="0" i="0" dirty="0">
              <a:solidFill>
                <a:schemeClr val="accent3">
                  <a:lumMod val="50000"/>
                </a:schemeClr>
              </a:solidFill>
              <a:effectLst/>
              <a:latin typeface="-apple-system"/>
            </a:endParaRPr>
          </a:p>
          <a:p>
            <a:pPr marL="0" indent="0">
              <a:buNone/>
            </a:pPr>
            <a:br>
              <a:rPr lang="en-US" dirty="0"/>
            </a:br>
            <a:endParaRPr lang="en-IN" dirty="0"/>
          </a:p>
        </p:txBody>
      </p:sp>
      <p:pic>
        <p:nvPicPr>
          <p:cNvPr id="9218"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592924" y="2062065"/>
            <a:ext cx="4313237" cy="4478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Calibri" panose="020F0502020204030204" pitchFamily="34" charset="0"/>
                <a:ea typeface="Calibri" panose="020F0502020204030204" pitchFamily="34" charset="0"/>
                <a:cs typeface="Calibri" panose="020F0502020204030204" pitchFamily="34" charset="0"/>
              </a:rPr>
              <a:t>TABLE OF CONTENTS</a:t>
            </a:r>
            <a:endPar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11300" y="713105"/>
            <a:ext cx="10680700" cy="6058535"/>
          </a:xfrm>
        </p:spPr>
        <p:txBody>
          <a:bodyPr numCol="3">
            <a:noAutofit/>
          </a:bodyPr>
          <a:lstStyle/>
          <a:p>
            <a:r>
              <a:rPr lang="en-IN" sz="1200" dirty="0">
                <a:latin typeface="Calibri" panose="020F0502020204030204" pitchFamily="34" charset="0"/>
                <a:cs typeface="Calibri" panose="020F0502020204030204" pitchFamily="34" charset="0"/>
              </a:rPr>
              <a:t>Introduction</a:t>
            </a:r>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Problem Statement</a:t>
            </a:r>
            <a:endParaRPr lang="en-IN" sz="1200" dirty="0">
              <a:latin typeface="Calibri" panose="020F0502020204030204" pitchFamily="34" charset="0"/>
              <a:cs typeface="Calibri" panose="020F0502020204030204" pitchFamily="34" charset="0"/>
            </a:endParaRPr>
          </a:p>
          <a:p>
            <a:r>
              <a:rPr lang="en-IN" sz="1200" dirty="0">
                <a:effectLst/>
                <a:latin typeface="Calibri" panose="020F0502020204030204" pitchFamily="34" charset="0"/>
                <a:ea typeface="Calibri" panose="020F0502020204030204" pitchFamily="34" charset="0"/>
                <a:cs typeface="Calibri" panose="020F0502020204030204" pitchFamily="34" charset="0"/>
              </a:rPr>
              <a:t>Conceptual Background of the Domain Problem</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r>
              <a:rPr lang="en-IN" sz="1200" dirty="0">
                <a:effectLst/>
                <a:latin typeface="Calibri" panose="020F0502020204030204" pitchFamily="34" charset="0"/>
                <a:ea typeface="Calibri" panose="020F0502020204030204" pitchFamily="34" charset="0"/>
                <a:cs typeface="Calibri" panose="020F0502020204030204" pitchFamily="34" charset="0"/>
              </a:rPr>
              <a:t>Motivation for the Problem</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Hardware and Software Requirements and Tools Used</a:t>
            </a:r>
            <a:r>
              <a:rPr lang="en-IN" sz="1200" dirty="0">
                <a:latin typeface="Calibri" panose="020F0502020204030204" pitchFamily="34" charset="0"/>
                <a:cs typeface="Calibri" panose="020F0502020204030204" pitchFamily="34" charset="0"/>
              </a:rPr>
              <a:t>About The </a:t>
            </a:r>
            <a:r>
              <a:rPr lang="en-IN" sz="1200" dirty="0" err="1">
                <a:latin typeface="Calibri" panose="020F0502020204030204" pitchFamily="34" charset="0"/>
                <a:cs typeface="Calibri" panose="020F0502020204030204" pitchFamily="34" charset="0"/>
              </a:rPr>
              <a:t>DataSet</a:t>
            </a:r>
            <a:endParaRPr lang="en-IN"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Data Analysis and Model Building Flowchart</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Data Sources and their formats</a:t>
            </a:r>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About The </a:t>
            </a:r>
            <a:r>
              <a:rPr lang="en-IN" sz="1200" dirty="0" err="1">
                <a:latin typeface="Calibri" panose="020F0502020204030204" pitchFamily="34" charset="0"/>
                <a:cs typeface="Calibri" panose="020F0502020204030204" pitchFamily="34" charset="0"/>
              </a:rPr>
              <a:t>DataSet</a:t>
            </a:r>
            <a:endParaRPr lang="en-IN"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All Data Preprocessing step details</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Imported Library and class</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Describing Count plot of each column</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Words Frequent of each column</a:t>
            </a:r>
            <a:endParaRPr lang="en-US" sz="1200" dirty="0">
              <a:latin typeface="Calibri" panose="020F0502020204030204" pitchFamily="34" charset="0"/>
              <a:cs typeface="Calibri" panose="020F0502020204030204" pitchFamily="34" charset="0"/>
            </a:endParaRPr>
          </a:p>
          <a:p>
            <a:r>
              <a:rPr lang="en-US" sz="1200" dirty="0" err="1">
                <a:latin typeface="Calibri" panose="020F0502020204030204" pitchFamily="34" charset="0"/>
                <a:cs typeface="Calibri" panose="020F0502020204030204" pitchFamily="34" charset="0"/>
              </a:rPr>
              <a:t>barPlot</a:t>
            </a:r>
            <a:r>
              <a:rPr lang="en-US" sz="1200" dirty="0">
                <a:latin typeface="Calibri" panose="020F0502020204030204" pitchFamily="34" charset="0"/>
                <a:cs typeface="Calibri" panose="020F0502020204030204" pitchFamily="34" charset="0"/>
              </a:rPr>
              <a:t> of total no of messages in each column</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Correlation using heatmap</a:t>
            </a:r>
            <a:endParaRPr lang="en-US"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Model building</a:t>
            </a:r>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Model </a:t>
            </a:r>
            <a:r>
              <a:rPr lang="en-IN" sz="1200" dirty="0" err="1">
                <a:latin typeface="Calibri" panose="020F0502020204030204" pitchFamily="34" charset="0"/>
                <a:cs typeface="Calibri" panose="020F0502020204030204" pitchFamily="34" charset="0"/>
              </a:rPr>
              <a:t>performence</a:t>
            </a:r>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Parameter tuning</a:t>
            </a:r>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Interpretation of the Results</a:t>
            </a:r>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Future work</a:t>
            </a:r>
            <a:endParaRPr lang="en-IN" sz="1200" dirty="0">
              <a:latin typeface="Calibri" panose="020F0502020204030204" pitchFamily="34" charset="0"/>
              <a:cs typeface="Calibri" panose="020F0502020204030204" pitchFamily="34" charset="0"/>
            </a:endParaRPr>
          </a:p>
          <a:p>
            <a:r>
              <a:rPr lang="en-IN" sz="1200" dirty="0" err="1">
                <a:latin typeface="Calibri" panose="020F0502020204030204" pitchFamily="34" charset="0"/>
                <a:cs typeface="Calibri" panose="020F0502020204030204" pitchFamily="34" charset="0"/>
              </a:rPr>
              <a:t>Conclussion</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IN" sz="12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len_after</a:t>
            </a:r>
            <a:r>
              <a:rPr lang="en-IN" dirty="0" err="1">
                <a:solidFill>
                  <a:srgbClr val="FFFF00"/>
                </a:solidFill>
                <a:highlight>
                  <a:srgbClr val="800080"/>
                </a:highlight>
                <a:latin typeface="Algerian" panose="04020705040A02060702" pitchFamily="82" charset="0"/>
              </a:rPr>
              <a:t>_</a:t>
            </a:r>
            <a:r>
              <a:rPr lang="en-IN" sz="3600" dirty="0" err="1">
                <a:solidFill>
                  <a:srgbClr val="FFFF00"/>
                </a:solidFill>
                <a:highlight>
                  <a:srgbClr val="800080"/>
                </a:highlight>
                <a:latin typeface="Algerian" panose="04020705040A02060702" pitchFamily="82" charset="0"/>
              </a:rPr>
              <a:t>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p:cNvSpPr>
            <a:spLocks noGrp="1"/>
          </p:cNvSpPr>
          <p:nvPr>
            <p:ph sz="half" idx="2"/>
          </p:nvPr>
        </p:nvSpPr>
        <p:spPr>
          <a:xfrm>
            <a:off x="7190747" y="3429000"/>
            <a:ext cx="4313864" cy="3777622"/>
          </a:xfrm>
        </p:spPr>
        <p:txBody>
          <a:bodyPr/>
          <a:lstStyle/>
          <a:p>
            <a:r>
              <a:rPr lang="en-US" sz="2400" b="0" i="0" dirty="0">
                <a:solidFill>
                  <a:schemeClr val="accent3">
                    <a:lumMod val="50000"/>
                  </a:schemeClr>
                </a:solidFill>
                <a:effectLst/>
                <a:latin typeface="var(--jp-content-font-family)"/>
              </a:rPr>
              <a:t>In 8th image we can see the cleaned no. of remaining words in each row.</a:t>
            </a:r>
            <a:endParaRPr lang="en-US" sz="2400" b="0" i="0" dirty="0">
              <a:solidFill>
                <a:schemeClr val="accent3">
                  <a:lumMod val="50000"/>
                </a:schemeClr>
              </a:solidFill>
              <a:effectLst/>
              <a:latin typeface="var(--jp-content-font-family)"/>
            </a:endParaRPr>
          </a:p>
          <a:p>
            <a:pPr marL="0" indent="0">
              <a:buNone/>
            </a:pPr>
            <a:br>
              <a:rPr lang="en-US" b="0" i="0" dirty="0">
                <a:solidFill>
                  <a:srgbClr val="000000"/>
                </a:solidFill>
                <a:effectLst/>
                <a:latin typeface="-apple-system"/>
              </a:rPr>
            </a:br>
            <a:endParaRPr lang="en-IN" dirty="0"/>
          </a:p>
        </p:txBody>
      </p:sp>
      <p:pic>
        <p:nvPicPr>
          <p:cNvPr id="10242"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589213" y="2239347"/>
            <a:ext cx="4313237" cy="4404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malignant and high malignant</a:t>
            </a:r>
            <a:endParaRPr lang="en-IN" dirty="0"/>
          </a:p>
        </p:txBody>
      </p:sp>
      <p:pic>
        <p:nvPicPr>
          <p:cNvPr id="11266"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940768" y="1905000"/>
            <a:ext cx="4965394" cy="432889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91375" y="1905000"/>
            <a:ext cx="4965392" cy="4328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rude and high threat</a:t>
            </a:r>
            <a:endParaRPr lang="en-IN" dirty="0">
              <a:solidFill>
                <a:srgbClr val="FFFF00"/>
              </a:solidFill>
              <a:highlight>
                <a:srgbClr val="800080"/>
              </a:highlight>
              <a:latin typeface="Algerian" panose="04020705040A02060702" pitchFamily="82" charset="0"/>
            </a:endParaRPr>
          </a:p>
        </p:txBody>
      </p:sp>
      <p:pic>
        <p:nvPicPr>
          <p:cNvPr id="12290"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940767" y="2127380"/>
            <a:ext cx="4961683" cy="410651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91374" y="2127380"/>
            <a:ext cx="4873107" cy="4106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abuse and high loathe</a:t>
            </a:r>
            <a:endParaRPr lang="en-IN" dirty="0">
              <a:solidFill>
                <a:srgbClr val="FFFF00"/>
              </a:solidFill>
              <a:highlight>
                <a:srgbClr val="800080"/>
              </a:highlight>
              <a:latin typeface="Algerian" panose="04020705040A02060702" pitchFamily="82" charset="0"/>
            </a:endParaRPr>
          </a:p>
        </p:txBody>
      </p:sp>
      <p:pic>
        <p:nvPicPr>
          <p:cNvPr id="13314"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586204" y="1904999"/>
            <a:ext cx="5316247" cy="393596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91374" y="1905000"/>
            <a:ext cx="5000625" cy="3935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4225"/>
          </a:xfrm>
        </p:spPr>
        <p:txBody>
          <a:bodyPr>
            <a:normAutofit/>
          </a:bodyPr>
          <a:lstStyle/>
          <a:p>
            <a:r>
              <a:rPr lang="en-IN" sz="2400" dirty="0" err="1">
                <a:solidFill>
                  <a:srgbClr val="FFFF00"/>
                </a:solidFill>
                <a:highlight>
                  <a:srgbClr val="800080"/>
                </a:highlight>
                <a:latin typeface="Algerian" panose="04020705040A02060702" pitchFamily="82" charset="0"/>
              </a:rPr>
              <a:t>barPlot</a:t>
            </a:r>
            <a:r>
              <a:rPr lang="en-IN" sz="2400" dirty="0">
                <a:solidFill>
                  <a:srgbClr val="FFFF00"/>
                </a:solidFill>
                <a:highlight>
                  <a:srgbClr val="800080"/>
                </a:highlight>
                <a:latin typeface="Algerian" panose="04020705040A02060702" pitchFamily="82" charset="0"/>
              </a:rPr>
              <a:t> of total no of messages in each column</a:t>
            </a:r>
            <a:endParaRPr lang="en-IN" sz="2400" dirty="0"/>
          </a:p>
        </p:txBody>
      </p:sp>
      <p:pic>
        <p:nvPicPr>
          <p:cNvPr id="14340"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604866" y="1063689"/>
            <a:ext cx="9451910" cy="53557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964" y="431535"/>
            <a:ext cx="8911687" cy="912073"/>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Correlation using heatmap</a:t>
            </a:r>
            <a:br>
              <a:rPr lang="en-IN" sz="4400" dirty="0">
                <a:latin typeface="Algerian" panose="04020705040A02060702" pitchFamily="82" charset="0"/>
              </a:rPr>
            </a:br>
            <a:endParaRPr lang="en-IN" dirty="0"/>
          </a:p>
        </p:txBody>
      </p:sp>
      <p:pic>
        <p:nvPicPr>
          <p:cNvPr id="1536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54226" y="1203325"/>
            <a:ext cx="9974425" cy="5654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300" dirty="0">
                <a:solidFill>
                  <a:srgbClr val="FFFF00"/>
                </a:solidFill>
                <a:highlight>
                  <a:srgbClr val="800080"/>
                </a:highlight>
                <a:latin typeface="Algerian" panose="04020705040A02060702" pitchFamily="82" charset="0"/>
              </a:rPr>
              <a:t>Model Building</a:t>
            </a:r>
            <a:br>
              <a:rPr lang="en-IN" sz="4400" dirty="0">
                <a:latin typeface="Algerian" panose="04020705040A02060702" pitchFamily="82" charset="0"/>
              </a:rPr>
            </a:br>
            <a:endParaRPr lang="en-IN" dirty="0"/>
          </a:p>
        </p:txBody>
      </p:sp>
      <p:sp>
        <p:nvSpPr>
          <p:cNvPr id="3" name="Content Placeholder 2"/>
          <p:cNvSpPr>
            <a:spLocks noGrp="1"/>
          </p:cNvSpPr>
          <p:nvPr>
            <p:ph idx="1"/>
          </p:nvPr>
        </p:nvSpPr>
        <p:spPr>
          <a:xfrm>
            <a:off x="2591068" y="1455577"/>
            <a:ext cx="8915400" cy="5169158"/>
          </a:xfrm>
        </p:spPr>
        <p:txBody>
          <a:bodyPr>
            <a:normAutofit fontScale="85000" lnSpcReduction="10000"/>
          </a:bodyPr>
          <a:lstStyle/>
          <a:p>
            <a:endParaRPr lang="en-IN" dirty="0"/>
          </a:p>
          <a:p>
            <a:pPr>
              <a:buFont typeface="Wingdings" panose="05000000000000000000" pitchFamily="2" charset="2"/>
              <a:buChar char="Ø"/>
            </a:pPr>
            <a:r>
              <a:rPr lang="en-US" sz="1800" dirty="0">
                <a:solidFill>
                  <a:schemeClr val="accent3">
                    <a:lumMod val="50000"/>
                  </a:schemeClr>
                </a:solidFill>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endParaRPr lang="en-US" sz="1800" dirty="0">
              <a:solidFill>
                <a:schemeClr val="accent3">
                  <a:lumMod val="50000"/>
                </a:schemeClr>
              </a:solidFill>
            </a:endParaRPr>
          </a:p>
          <a:p>
            <a:pPr>
              <a:buNone/>
            </a:pPr>
            <a:endParaRPr lang="en-US" sz="1800" dirty="0">
              <a:solidFill>
                <a:schemeClr val="accent3">
                  <a:lumMod val="50000"/>
                </a:schemeClr>
              </a:solidFill>
            </a:endParaRPr>
          </a:p>
          <a:p>
            <a:pPr>
              <a:buFont typeface="Wingdings" panose="05000000000000000000" pitchFamily="2" charset="2"/>
              <a:buChar char="Ø"/>
            </a:pPr>
            <a:r>
              <a:rPr lang="en-US" sz="1800" dirty="0">
                <a:solidFill>
                  <a:schemeClr val="accent3">
                    <a:lumMod val="50000"/>
                  </a:schemeClr>
                </a:solidFill>
              </a:rPr>
              <a:t>After the pre-processing and data cleaning I used remaining independent features for model building and prediction. The classification algorithms used on training the data are as follows.</a:t>
            </a:r>
            <a:endParaRPr lang="en-US" sz="1800" dirty="0">
              <a:solidFill>
                <a:schemeClr val="accent3">
                  <a:lumMod val="50000"/>
                </a:schemeClr>
              </a:solidFill>
            </a:endParaRPr>
          </a:p>
          <a:p>
            <a:pPr>
              <a:buNone/>
            </a:pPr>
            <a:r>
              <a:rPr lang="en-US" sz="1800" dirty="0">
                <a:solidFill>
                  <a:schemeClr val="accent3">
                    <a:lumMod val="50000"/>
                  </a:schemeClr>
                </a:solidFill>
              </a:rPr>
              <a:t> 	 1.  Logistic Regression</a:t>
            </a:r>
            <a:endParaRPr lang="en-US" sz="1800" dirty="0">
              <a:solidFill>
                <a:schemeClr val="accent3">
                  <a:lumMod val="50000"/>
                </a:schemeClr>
              </a:solidFill>
            </a:endParaRPr>
          </a:p>
          <a:p>
            <a:pPr>
              <a:buNone/>
            </a:pPr>
            <a:r>
              <a:rPr lang="en-US" sz="1800" dirty="0">
                <a:solidFill>
                  <a:schemeClr val="accent3">
                    <a:lumMod val="50000"/>
                  </a:schemeClr>
                </a:solidFill>
              </a:rPr>
              <a:t>        2.  </a:t>
            </a:r>
            <a:r>
              <a:rPr lang="en-US" sz="1800" dirty="0" err="1">
                <a:solidFill>
                  <a:schemeClr val="accent3">
                    <a:lumMod val="50000"/>
                  </a:schemeClr>
                </a:solidFill>
              </a:rPr>
              <a:t>MultinomialNB</a:t>
            </a:r>
            <a:endParaRPr lang="en-US" sz="1800" dirty="0">
              <a:solidFill>
                <a:schemeClr val="accent3">
                  <a:lumMod val="50000"/>
                </a:schemeClr>
              </a:solidFill>
            </a:endParaRPr>
          </a:p>
          <a:p>
            <a:pPr>
              <a:buNone/>
            </a:pPr>
            <a:r>
              <a:rPr lang="en-US" sz="1800" dirty="0">
                <a:solidFill>
                  <a:schemeClr val="accent3">
                    <a:lumMod val="50000"/>
                  </a:schemeClr>
                </a:solidFill>
              </a:rPr>
              <a:t>        3.  </a:t>
            </a:r>
            <a:r>
              <a:rPr lang="en-US" sz="1800" dirty="0" err="1">
                <a:solidFill>
                  <a:schemeClr val="accent3">
                    <a:lumMod val="50000"/>
                  </a:schemeClr>
                </a:solidFill>
              </a:rPr>
              <a:t>LineraSVC</a:t>
            </a:r>
            <a:endParaRPr lang="en-US" sz="1800" dirty="0">
              <a:solidFill>
                <a:schemeClr val="accent3">
                  <a:lumMod val="50000"/>
                </a:schemeClr>
              </a:solidFill>
            </a:endParaRPr>
          </a:p>
          <a:p>
            <a:pPr>
              <a:buNone/>
            </a:pPr>
            <a:r>
              <a:rPr lang="en-US" sz="1800" dirty="0">
                <a:solidFill>
                  <a:schemeClr val="accent3">
                    <a:lumMod val="50000"/>
                  </a:schemeClr>
                </a:solidFill>
              </a:rPr>
              <a:t>        4.  Gradient Boosting Classifier</a:t>
            </a:r>
            <a:endParaRPr lang="en-US" sz="1800" dirty="0">
              <a:solidFill>
                <a:schemeClr val="accent3">
                  <a:lumMod val="50000"/>
                </a:schemeClr>
              </a:solidFill>
            </a:endParaRPr>
          </a:p>
          <a:p>
            <a:pPr>
              <a:buNone/>
            </a:pPr>
            <a:r>
              <a:rPr lang="en-US" sz="1800" dirty="0">
                <a:solidFill>
                  <a:schemeClr val="accent3">
                    <a:lumMod val="50000"/>
                  </a:schemeClr>
                </a:solidFill>
              </a:rPr>
              <a:t>        5.  Decision Tree Classifier</a:t>
            </a:r>
            <a:endParaRPr lang="en-US" sz="1800" dirty="0">
              <a:solidFill>
                <a:schemeClr val="accent3">
                  <a:lumMod val="50000"/>
                </a:schemeClr>
              </a:solidFill>
            </a:endParaRPr>
          </a:p>
          <a:p>
            <a:pPr>
              <a:buNone/>
            </a:pPr>
            <a:r>
              <a:rPr lang="en-US" sz="1800" dirty="0">
                <a:solidFill>
                  <a:schemeClr val="accent3">
                    <a:lumMod val="50000"/>
                  </a:schemeClr>
                </a:solidFill>
              </a:rPr>
              <a:t>        6.  Ada Boost Classifier</a:t>
            </a:r>
            <a:endParaRPr lang="en-US" sz="1800" dirty="0">
              <a:solidFill>
                <a:schemeClr val="accent3">
                  <a:lumMod val="50000"/>
                </a:schemeClr>
              </a:solidFill>
            </a:endParaRP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MODEL PERFORMENCE</a:t>
            </a:r>
            <a:endParaRPr lang="en-IN" dirty="0"/>
          </a:p>
        </p:txBody>
      </p:sp>
      <p:sp>
        <p:nvSpPr>
          <p:cNvPr id="3" name="Content Placeholder 2"/>
          <p:cNvSpPr>
            <a:spLocks noGrp="1"/>
          </p:cNvSpPr>
          <p:nvPr>
            <p:ph sz="half" idx="1"/>
          </p:nvPr>
        </p:nvSpPr>
        <p:spPr>
          <a:xfrm>
            <a:off x="2589212" y="1371600"/>
            <a:ext cx="4313864" cy="5299788"/>
          </a:xfrm>
        </p:spPr>
        <p:txBody>
          <a:bodyPr>
            <a:normAutofit fontScale="55000" lnSpcReduction="20000"/>
          </a:bodyPr>
          <a:lstStyle/>
          <a:p>
            <a:pPr marL="0" indent="0">
              <a:buNone/>
            </a:pPr>
            <a:r>
              <a:rPr lang="en-IN" sz="1100" dirty="0"/>
              <a:t>classifier: </a:t>
            </a:r>
            <a:r>
              <a:rPr lang="en-IN" sz="1100" dirty="0" err="1"/>
              <a:t>LinearSVC</a:t>
            </a:r>
            <a:endParaRPr lang="en-IN" sz="1100" dirty="0"/>
          </a:p>
          <a:p>
            <a:pPr marL="0" indent="0">
              <a:buNone/>
            </a:pPr>
            <a:r>
              <a:rPr lang="en-IN" sz="1100" dirty="0"/>
              <a:t>Jaccard score: 0.8478403520284093</a:t>
            </a:r>
            <a:endParaRPr lang="en-IN" sz="1100" dirty="0"/>
          </a:p>
          <a:p>
            <a:pPr marL="0" indent="0">
              <a:buNone/>
            </a:pPr>
            <a:r>
              <a:rPr lang="en-IN" sz="1100" dirty="0"/>
              <a:t>Accuracy score: 0.9176554144385026</a:t>
            </a:r>
            <a:endParaRPr lang="en-IN" sz="1100" dirty="0"/>
          </a:p>
          <a:p>
            <a:pPr marL="0" indent="0">
              <a:buNone/>
            </a:pPr>
            <a:r>
              <a:rPr lang="en-IN" sz="1100" dirty="0"/>
              <a:t>f1_score: 0.9176554144385026</a:t>
            </a:r>
            <a:endParaRPr lang="en-IN" sz="1100" dirty="0"/>
          </a:p>
          <a:p>
            <a:pPr marL="0" indent="0">
              <a:buNone/>
            </a:pPr>
            <a:r>
              <a:rPr lang="en-IN" sz="1100" dirty="0"/>
              <a:t>Precision :  0.9176554144385026</a:t>
            </a:r>
            <a:endParaRPr lang="en-IN" sz="1100" dirty="0"/>
          </a:p>
          <a:p>
            <a:pPr marL="0" indent="0">
              <a:buNone/>
            </a:pPr>
            <a:r>
              <a:rPr lang="en-IN" sz="1100" dirty="0"/>
              <a:t>Recall: 0.9176554144385026</a:t>
            </a:r>
            <a:endParaRPr lang="en-IN" sz="1100" dirty="0"/>
          </a:p>
          <a:p>
            <a:pPr marL="0" indent="0">
              <a:buNone/>
            </a:pPr>
            <a:r>
              <a:rPr lang="en-IN" sz="1100" dirty="0"/>
              <a:t>Hamming loss:  0.08234458556149733</a:t>
            </a:r>
            <a:endParaRPr lang="en-IN" sz="1100" dirty="0"/>
          </a:p>
          <a:p>
            <a:pPr marL="0" indent="0">
              <a:buNone/>
            </a:pPr>
            <a:r>
              <a:rPr lang="en-US" sz="1100" dirty="0"/>
              <a:t>classifier: </a:t>
            </a:r>
            <a:r>
              <a:rPr lang="en-US" sz="1100" dirty="0" err="1"/>
              <a:t>LogisticRegression</a:t>
            </a:r>
            <a:endParaRPr lang="en-US" sz="1100" dirty="0"/>
          </a:p>
          <a:p>
            <a:pPr marL="0" indent="0">
              <a:buNone/>
            </a:pPr>
            <a:r>
              <a:rPr lang="en-US" sz="1100" dirty="0"/>
              <a:t>Jaccard score: 0.8443875093910732</a:t>
            </a:r>
            <a:endParaRPr lang="en-US" sz="1100" dirty="0"/>
          </a:p>
          <a:p>
            <a:pPr marL="0" indent="0">
              <a:buNone/>
            </a:pPr>
            <a:r>
              <a:rPr lang="en-US" sz="1100" dirty="0"/>
              <a:t>Accuracy score: 0.9156291778074866</a:t>
            </a:r>
            <a:endParaRPr lang="en-US" sz="1100" dirty="0"/>
          </a:p>
          <a:p>
            <a:pPr marL="0" indent="0">
              <a:buNone/>
            </a:pPr>
            <a:r>
              <a:rPr lang="en-US" sz="1100" dirty="0"/>
              <a:t>f1_score: 0.9156291778074866</a:t>
            </a:r>
            <a:endParaRPr lang="en-US" sz="1100" dirty="0"/>
          </a:p>
          <a:p>
            <a:pPr marL="0" indent="0">
              <a:buNone/>
            </a:pPr>
            <a:r>
              <a:rPr lang="en-US" sz="1100" dirty="0"/>
              <a:t>Precision :  0.9156291778074866</a:t>
            </a:r>
            <a:endParaRPr lang="en-US" sz="1100" dirty="0"/>
          </a:p>
          <a:p>
            <a:pPr marL="0" indent="0">
              <a:buNone/>
            </a:pPr>
            <a:r>
              <a:rPr lang="en-US" sz="1100" dirty="0"/>
              <a:t>Recall: 0.9156291778074866</a:t>
            </a:r>
            <a:endParaRPr lang="en-US" sz="1100" dirty="0"/>
          </a:p>
          <a:p>
            <a:pPr marL="0" indent="0">
              <a:buNone/>
            </a:pPr>
            <a:r>
              <a:rPr lang="en-US" sz="1100" dirty="0"/>
              <a:t>Hamming loss:  0.08437082219251336</a:t>
            </a:r>
            <a:endParaRPr lang="en-US" sz="1100" dirty="0"/>
          </a:p>
          <a:p>
            <a:pPr marL="0" indent="0">
              <a:buNone/>
            </a:pPr>
            <a:r>
              <a:rPr lang="en-IN" sz="1100" dirty="0"/>
              <a:t>classifier: </a:t>
            </a:r>
            <a:r>
              <a:rPr lang="en-IN" sz="1100" dirty="0" err="1"/>
              <a:t>MultinomialNB</a:t>
            </a:r>
            <a:endParaRPr lang="en-IN" sz="1100" dirty="0"/>
          </a:p>
          <a:p>
            <a:pPr marL="0" indent="0">
              <a:buNone/>
            </a:pPr>
            <a:r>
              <a:rPr lang="en-IN" sz="1100" dirty="0"/>
              <a:t>Jaccard score: 0.8337546924078756</a:t>
            </a:r>
            <a:endParaRPr lang="en-IN" sz="1100" dirty="0"/>
          </a:p>
          <a:p>
            <a:pPr marL="0" indent="0">
              <a:buNone/>
            </a:pPr>
            <a:r>
              <a:rPr lang="en-IN" sz="1100" dirty="0"/>
              <a:t>Accuracy score: 0.9093415775401069</a:t>
            </a:r>
            <a:endParaRPr lang="en-IN" sz="1100" dirty="0"/>
          </a:p>
          <a:p>
            <a:pPr marL="0" indent="0">
              <a:buNone/>
            </a:pPr>
            <a:r>
              <a:rPr lang="en-IN" sz="1100" dirty="0"/>
              <a:t>f1_score: 0.9093415775401069</a:t>
            </a:r>
            <a:endParaRPr lang="en-IN" sz="1100" dirty="0"/>
          </a:p>
          <a:p>
            <a:pPr marL="0" indent="0">
              <a:buNone/>
            </a:pPr>
            <a:r>
              <a:rPr lang="en-IN" sz="1100" dirty="0"/>
              <a:t>Precision :  0.9093415775401069</a:t>
            </a:r>
            <a:endParaRPr lang="en-IN" sz="1100" dirty="0"/>
          </a:p>
          <a:p>
            <a:pPr marL="0" indent="0">
              <a:buNone/>
            </a:pPr>
            <a:r>
              <a:rPr lang="en-IN" sz="1100" dirty="0"/>
              <a:t>Recall: 0.9093415775401069</a:t>
            </a:r>
            <a:endParaRPr lang="en-IN" sz="1100" dirty="0"/>
          </a:p>
          <a:p>
            <a:pPr marL="0" indent="0">
              <a:buNone/>
            </a:pPr>
            <a:r>
              <a:rPr lang="en-IN" sz="1100" dirty="0"/>
              <a:t>Hamming loss:  0.09065842245989304</a:t>
            </a:r>
            <a:endParaRPr lang="en-IN" sz="1100" dirty="0"/>
          </a:p>
        </p:txBody>
      </p:sp>
      <p:sp>
        <p:nvSpPr>
          <p:cNvPr id="4" name="Content Placeholder 3"/>
          <p:cNvSpPr>
            <a:spLocks noGrp="1"/>
          </p:cNvSpPr>
          <p:nvPr>
            <p:ph sz="half" idx="2"/>
          </p:nvPr>
        </p:nvSpPr>
        <p:spPr>
          <a:xfrm>
            <a:off x="7190747" y="1371600"/>
            <a:ext cx="4313864" cy="5299788"/>
          </a:xfrm>
        </p:spPr>
        <p:txBody>
          <a:bodyPr>
            <a:normAutofit fontScale="55000" lnSpcReduction="20000"/>
          </a:bodyPr>
          <a:lstStyle/>
          <a:p>
            <a:pPr marL="0" indent="0">
              <a:buNone/>
            </a:pPr>
            <a:r>
              <a:rPr lang="en-US" dirty="0"/>
              <a:t>classifier: </a:t>
            </a:r>
            <a:r>
              <a:rPr lang="en-US" dirty="0" err="1"/>
              <a:t>SGDClassifier</a:t>
            </a:r>
            <a:endParaRPr lang="en-US" dirty="0"/>
          </a:p>
          <a:p>
            <a:pPr marL="0" indent="0">
              <a:buNone/>
            </a:pPr>
            <a:r>
              <a:rPr lang="en-US" dirty="0"/>
              <a:t>Jaccard score: 0.8368858277535829</a:t>
            </a:r>
            <a:endParaRPr lang="en-US" dirty="0"/>
          </a:p>
          <a:p>
            <a:pPr marL="0" indent="0">
              <a:buNone/>
            </a:pPr>
            <a:r>
              <a:rPr lang="en-US" dirty="0"/>
              <a:t>Accuracy score: 0.9112007018716578</a:t>
            </a:r>
            <a:endParaRPr lang="en-US" dirty="0"/>
          </a:p>
          <a:p>
            <a:pPr marL="0" indent="0">
              <a:buNone/>
            </a:pPr>
            <a:r>
              <a:rPr lang="en-US" dirty="0"/>
              <a:t>f1_score: 0.9112007018716578</a:t>
            </a:r>
            <a:endParaRPr lang="en-US" dirty="0"/>
          </a:p>
          <a:p>
            <a:pPr marL="0" indent="0">
              <a:buNone/>
            </a:pPr>
            <a:r>
              <a:rPr lang="en-US" dirty="0"/>
              <a:t>Precision :  0.9112007018716578</a:t>
            </a:r>
            <a:endParaRPr lang="en-US" dirty="0"/>
          </a:p>
          <a:p>
            <a:pPr marL="0" indent="0">
              <a:buNone/>
            </a:pPr>
            <a:r>
              <a:rPr lang="en-US" dirty="0"/>
              <a:t>Recall: 0.9112007018716578</a:t>
            </a:r>
            <a:endParaRPr lang="en-US" dirty="0"/>
          </a:p>
          <a:p>
            <a:pPr marL="0" indent="0">
              <a:buNone/>
            </a:pPr>
            <a:r>
              <a:rPr lang="en-US" dirty="0"/>
              <a:t>Hamming loss:  0.08879929812834225</a:t>
            </a:r>
            <a:endParaRPr lang="en-US" dirty="0"/>
          </a:p>
          <a:p>
            <a:pPr marL="0" indent="0">
              <a:buNone/>
            </a:pPr>
            <a:r>
              <a:rPr lang="en-US" dirty="0"/>
              <a:t>classifier: </a:t>
            </a:r>
            <a:r>
              <a:rPr lang="en-US" dirty="0" err="1"/>
              <a:t>LGBMClassifier</a:t>
            </a:r>
            <a:endParaRPr lang="en-US" dirty="0"/>
          </a:p>
          <a:p>
            <a:pPr marL="0" indent="0">
              <a:buNone/>
            </a:pPr>
            <a:r>
              <a:rPr lang="en-US" dirty="0"/>
              <a:t>Jaccard score: 0.8471630042636931</a:t>
            </a:r>
            <a:endParaRPr lang="en-US" dirty="0"/>
          </a:p>
          <a:p>
            <a:pPr marL="0" indent="0">
              <a:buNone/>
            </a:pPr>
            <a:r>
              <a:rPr lang="en-US" dirty="0"/>
              <a:t>Accuracy score: 0.9172585227272727</a:t>
            </a:r>
            <a:endParaRPr lang="en-US" dirty="0"/>
          </a:p>
          <a:p>
            <a:pPr marL="0" indent="0">
              <a:buNone/>
            </a:pPr>
            <a:r>
              <a:rPr lang="en-US" dirty="0"/>
              <a:t>f1_score: 0.9172585227272727</a:t>
            </a:r>
            <a:endParaRPr lang="en-US" dirty="0"/>
          </a:p>
          <a:p>
            <a:pPr marL="0" indent="0">
              <a:buNone/>
            </a:pPr>
            <a:r>
              <a:rPr lang="en-US" dirty="0"/>
              <a:t>Precision :  0.9172585227272727</a:t>
            </a:r>
            <a:endParaRPr lang="en-US" dirty="0"/>
          </a:p>
          <a:p>
            <a:pPr marL="0" indent="0">
              <a:buNone/>
            </a:pPr>
            <a:r>
              <a:rPr lang="en-US" dirty="0"/>
              <a:t>Recall: 0.9172585227272727</a:t>
            </a:r>
            <a:endParaRPr lang="en-US" dirty="0"/>
          </a:p>
          <a:p>
            <a:pPr marL="0" indent="0">
              <a:buNone/>
            </a:pPr>
            <a:r>
              <a:rPr lang="en-US" dirty="0"/>
              <a:t>Hamming loss:  0.08274147727272728</a:t>
            </a:r>
            <a:endParaRPr lang="en-IN" dirty="0"/>
          </a:p>
          <a:p>
            <a:pPr marL="0" indent="0">
              <a:buNone/>
            </a:pPr>
            <a:r>
              <a:rPr lang="en-US" dirty="0"/>
              <a:t>classifier: </a:t>
            </a:r>
            <a:r>
              <a:rPr lang="en-US" dirty="0" err="1"/>
              <a:t>RandomForestClassifier</a:t>
            </a:r>
            <a:endParaRPr lang="en-US" dirty="0"/>
          </a:p>
          <a:p>
            <a:pPr marL="0" indent="0">
              <a:buNone/>
            </a:pPr>
            <a:r>
              <a:rPr lang="en-US" dirty="0"/>
              <a:t>Jaccard score: 0.8460589233379608</a:t>
            </a:r>
            <a:endParaRPr lang="en-US" dirty="0"/>
          </a:p>
          <a:p>
            <a:pPr marL="0" indent="0">
              <a:buNone/>
            </a:pPr>
            <a:r>
              <a:rPr lang="en-US" dirty="0"/>
              <a:t>Accuracy score: 0.9166109625668449</a:t>
            </a:r>
            <a:endParaRPr lang="en-US" dirty="0"/>
          </a:p>
          <a:p>
            <a:pPr marL="0" indent="0">
              <a:buNone/>
            </a:pPr>
            <a:r>
              <a:rPr lang="en-US" dirty="0"/>
              <a:t>f1_score: 0.9166109625668449</a:t>
            </a:r>
            <a:endParaRPr lang="en-US" dirty="0"/>
          </a:p>
          <a:p>
            <a:pPr marL="0" indent="0">
              <a:buNone/>
            </a:pPr>
            <a:r>
              <a:rPr lang="en-US" dirty="0"/>
              <a:t>Precision :  0.9166109625668449</a:t>
            </a:r>
            <a:endParaRPr lang="en-US" dirty="0"/>
          </a:p>
          <a:p>
            <a:pPr marL="0" indent="0">
              <a:buNone/>
            </a:pPr>
            <a:r>
              <a:rPr lang="en-US" dirty="0"/>
              <a:t>Recall: 0.9166109625668449</a:t>
            </a:r>
            <a:endParaRPr lang="en-US" dirty="0"/>
          </a:p>
          <a:p>
            <a:pPr marL="0" indent="0">
              <a:buNone/>
            </a:pPr>
            <a:r>
              <a:rPr lang="en-US" dirty="0"/>
              <a:t>Hamming loss:  0.08338903743315508</a:t>
            </a:r>
            <a:endParaRPr lang="en-US" dirty="0"/>
          </a:p>
        </p:txBody>
      </p:sp>
      <p:sp>
        <p:nvSpPr>
          <p:cNvPr id="7" name="Rectangle 6"/>
          <p:cNvSpPr/>
          <p:nvPr/>
        </p:nvSpPr>
        <p:spPr>
          <a:xfrm>
            <a:off x="2589212" y="1371600"/>
            <a:ext cx="2486641"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p:cNvSpPr/>
          <p:nvPr/>
        </p:nvSpPr>
        <p:spPr>
          <a:xfrm>
            <a:off x="2589212" y="3088433"/>
            <a:ext cx="2486641"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p:cNvSpPr/>
          <p:nvPr/>
        </p:nvSpPr>
        <p:spPr>
          <a:xfrm>
            <a:off x="2589212" y="4805266"/>
            <a:ext cx="2486641" cy="186612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Rectangle 9"/>
          <p:cNvSpPr/>
          <p:nvPr/>
        </p:nvSpPr>
        <p:spPr>
          <a:xfrm>
            <a:off x="7190747" y="1371600"/>
            <a:ext cx="2408329"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p:cNvSpPr/>
          <p:nvPr/>
        </p:nvSpPr>
        <p:spPr>
          <a:xfrm>
            <a:off x="7190747" y="3088433"/>
            <a:ext cx="2408329"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p:cNvSpPr/>
          <p:nvPr/>
        </p:nvSpPr>
        <p:spPr>
          <a:xfrm>
            <a:off x="7190747" y="4805266"/>
            <a:ext cx="2408329" cy="18008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663514"/>
          </a:xfrm>
        </p:spPr>
        <p:txBody>
          <a:bodyPr/>
          <a:lstStyle/>
          <a:p>
            <a:r>
              <a:rPr lang="en-US" dirty="0">
                <a:solidFill>
                  <a:srgbClr val="FFFF00"/>
                </a:solidFill>
                <a:highlight>
                  <a:srgbClr val="800080"/>
                </a:highlight>
                <a:latin typeface="Algerian" panose="04020705040A02060702" pitchFamily="82" charset="0"/>
              </a:rPr>
              <a:t>Hyper parameter Tuning</a:t>
            </a:r>
            <a:endParaRPr lang="en-IN" dirty="0">
              <a:solidFill>
                <a:srgbClr val="FFFF00"/>
              </a:solidFill>
              <a:highlight>
                <a:srgbClr val="800080"/>
              </a:highlight>
              <a:latin typeface="Algerian" panose="04020705040A02060702" pitchFamily="82" charset="0"/>
            </a:endParaRPr>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576872" y="2147083"/>
            <a:ext cx="5243805" cy="4086807"/>
          </a:xfrm>
        </p:spPr>
      </p:pic>
      <p:sp>
        <p:nvSpPr>
          <p:cNvPr id="4" name="Content Placeholder 3"/>
          <p:cNvSpPr>
            <a:spLocks noGrp="1"/>
          </p:cNvSpPr>
          <p:nvPr>
            <p:ph sz="half" idx="2"/>
          </p:nvPr>
        </p:nvSpPr>
        <p:spPr/>
        <p:txBody>
          <a:bodyPr/>
          <a:lstStyle/>
          <a:p>
            <a:pPr algn="just"/>
            <a:r>
              <a:rPr lang="en-US" sz="1800" dirty="0">
                <a:solidFill>
                  <a:schemeClr val="accent3">
                    <a:lumMod val="50000"/>
                  </a:schemeClr>
                </a:solidFill>
              </a:rPr>
              <a:t>I have used 6 </a:t>
            </a:r>
            <a:r>
              <a:rPr lang="en-US" sz="1800" dirty="0" err="1">
                <a:solidFill>
                  <a:schemeClr val="accent3">
                    <a:lumMod val="50000"/>
                  </a:schemeClr>
                </a:solidFill>
              </a:rPr>
              <a:t>LinearSVC</a:t>
            </a:r>
            <a:r>
              <a:rPr lang="en-US" sz="1800" dirty="0">
                <a:solidFill>
                  <a:schemeClr val="accent3">
                    <a:lumMod val="50000"/>
                  </a:schemeClr>
                </a:solidFill>
              </a:rPr>
              <a:t> classifier parameters to be saved under the variable "parameters" that will be used in </a:t>
            </a:r>
            <a:r>
              <a:rPr lang="en-US" sz="1800" dirty="0" err="1">
                <a:solidFill>
                  <a:schemeClr val="accent3">
                    <a:lumMod val="50000"/>
                  </a:schemeClr>
                </a:solidFill>
              </a:rPr>
              <a:t>GridSearchCV</a:t>
            </a:r>
            <a:r>
              <a:rPr lang="en-US" sz="1800" dirty="0">
                <a:solidFill>
                  <a:schemeClr val="accent3">
                    <a:lumMod val="50000"/>
                  </a:schemeClr>
                </a:solidFill>
              </a:rPr>
              <a:t> for finding the best output. Assigned a variable to the </a:t>
            </a:r>
            <a:r>
              <a:rPr lang="en-US" sz="1800" dirty="0" err="1">
                <a:solidFill>
                  <a:schemeClr val="accent3">
                    <a:lumMod val="50000"/>
                  </a:schemeClr>
                </a:solidFill>
              </a:rPr>
              <a:t>GridSearchCV</a:t>
            </a:r>
            <a:r>
              <a:rPr lang="en-US" sz="1800" dirty="0">
                <a:solidFill>
                  <a:schemeClr val="accent3">
                    <a:lumMod val="50000"/>
                  </a:schemeClr>
                </a:solidFill>
              </a:rPr>
              <a:t> function after entering all the necessary inputs. And we used our training data set to make the </a:t>
            </a:r>
            <a:r>
              <a:rPr lang="en-US" sz="1800" dirty="0" err="1">
                <a:solidFill>
                  <a:schemeClr val="accent3">
                    <a:lumMod val="50000"/>
                  </a:schemeClr>
                </a:solidFill>
              </a:rPr>
              <a:t>GridSearchCV</a:t>
            </a:r>
            <a:r>
              <a:rPr lang="en-US" sz="1800" dirty="0">
                <a:solidFill>
                  <a:schemeClr val="accent3">
                    <a:lumMod val="50000"/>
                  </a:schemeClr>
                </a:solidFill>
              </a:rPr>
              <a:t> aware of all the hyper parameters that needs to be applied on our best model</a:t>
            </a:r>
            <a:endParaRPr lang="en-US" sz="1800" dirty="0">
              <a:solidFill>
                <a:schemeClr val="accent3">
                  <a:lumMod val="50000"/>
                </a:schemeClr>
              </a:solidFill>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p:cNvSpPr>
            <a:spLocks noGrp="1"/>
          </p:cNvSpPr>
          <p:nvPr>
            <p:ph idx="1"/>
          </p:nvPr>
        </p:nvSpPr>
        <p:spPr>
          <a:xfrm>
            <a:off x="1166327" y="1698172"/>
            <a:ext cx="10599575" cy="4786604"/>
          </a:xfrm>
        </p:spPr>
        <p:txBody>
          <a:bodyPr>
            <a:normAutofit/>
          </a:bodyPr>
          <a:lstStyle/>
          <a:p>
            <a:pPr marL="342900" lvl="0" indent="-342900">
              <a:lnSpc>
                <a:spcPct val="106000"/>
              </a:lnSpc>
              <a:buSzPts val="2000"/>
              <a:buFont typeface="Symbol" panose="05050102010706020507" pitchFamily="18" charset="2"/>
              <a:buChar char=""/>
            </a:pP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and Random Forest models perform best in this project</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first we get only 91.76% accuracy from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But after parameter tuning we get 91.77%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accuracy.There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is no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defference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in accuracy score after parameter tuning.</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Using hyper parameter tunning we can improve our model accuracy, But here in this model the accuracy did not increased.</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It is always advised to all of us that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atleast</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we need to use 5 Algorithm in order to figure out which one is performing best among them and we choose that one and we send that for hyper parameter tuning to know that best parameter .</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p:cNvSpPr>
            <a:spLocks noGrp="1"/>
          </p:cNvSpPr>
          <p:nvPr>
            <p:ph idx="1"/>
          </p:nvPr>
        </p:nvSpPr>
        <p:spPr>
          <a:xfrm>
            <a:off x="2589212" y="1446245"/>
            <a:ext cx="8915400" cy="5299788"/>
          </a:xfrm>
        </p:spPr>
        <p:txBody>
          <a:bodyPr>
            <a:normAutofit fontScale="85000" lnSpcReduction="20000"/>
          </a:bodyPr>
          <a:lstStyle/>
          <a:p>
            <a:pPr algn="l"/>
            <a:r>
              <a:rPr lang="en-US" sz="2400" b="0" i="0" dirty="0">
                <a:solidFill>
                  <a:schemeClr val="accent3">
                    <a:lumMod val="50000"/>
                  </a:schemeClr>
                </a:solidFill>
                <a:effectLst/>
                <a:latin typeface="Times New Roman" panose="02020603050405020304" pitchFamily="18" charset="0"/>
              </a:rPr>
              <a:t>In this project, we have been provided with two datasets namely train and test CSV files. We will build a machine learning model by using NLP using a training dataset. And using this model we will make predictions for our test dataset.</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We will need to build multiple classification machines and learning models. Before model building, we will need to perform all data pre-processing steps involving NLP. After trying different classification models with different hyperparameters than will select the best model out of them. We will need to follow the complete life cycle of data science that includes steps like - 1. Data Cleaning</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2. Exploratory Data Analysis</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3. Data Pre-processing</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4. Model Building</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5. Model Evaluation</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6. Selecting the best model</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Finally, we compared the results of proposed and baseline features with other machine learning algorithms. The findings of the comparison indicate the significance of the proposed features in cyberbullying detection.</a:t>
            </a:r>
            <a:endParaRPr lang="en-US" sz="2400" b="0" i="0" dirty="0">
              <a:solidFill>
                <a:schemeClr val="accent3">
                  <a:lumMod val="50000"/>
                </a:schemeClr>
              </a:solidFill>
              <a:effectLst/>
              <a:latin typeface="Times New Roman" panose="02020603050405020304" pitchFamily="18" charset="0"/>
            </a:endParaRPr>
          </a:p>
          <a:p>
            <a:pPr algn="just"/>
            <a:endParaRPr lang="en-IN" sz="2400" dirty="0">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607" y="325530"/>
            <a:ext cx="8911687" cy="1280890"/>
          </a:xfrm>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p:cNvSpPr>
            <a:spLocks noGrp="1"/>
          </p:cNvSpPr>
          <p:nvPr>
            <p:ph idx="1"/>
          </p:nvPr>
        </p:nvSpPr>
        <p:spPr>
          <a:xfrm>
            <a:off x="1544183" y="1905000"/>
            <a:ext cx="8915400" cy="3777622"/>
          </a:xfrm>
        </p:spPr>
        <p:txBody>
          <a:bodyPr>
            <a:normAutofit fontScale="92500" lnSpcReduction="10000"/>
          </a:bodyPr>
          <a:lstStyle/>
          <a:p>
            <a:pPr marL="0" indent="0">
              <a:buNone/>
            </a:pPr>
            <a:r>
              <a:rPr lang="en-US" sz="2800" dirty="0">
                <a:solidFill>
                  <a:schemeClr val="accent3">
                    <a:lumMod val="50000"/>
                  </a:schemeClr>
                </a:solidFill>
              </a:rPr>
              <a:t>For future improvements, following step we thought to took-</a:t>
            </a:r>
            <a:endParaRPr lang="en-US" sz="2800" dirty="0">
              <a:solidFill>
                <a:schemeClr val="accent3">
                  <a:lumMod val="50000"/>
                </a:schemeClr>
              </a:solidFill>
            </a:endParaRPr>
          </a:p>
          <a:p>
            <a:endParaRPr lang="en-US" sz="2800" dirty="0">
              <a:solidFill>
                <a:schemeClr val="accent3">
                  <a:lumMod val="50000"/>
                </a:schemeClr>
              </a:solidFill>
            </a:endParaRPr>
          </a:p>
          <a:p>
            <a:pPr lvl="1"/>
            <a:r>
              <a:rPr lang="en-US" sz="2800" dirty="0">
                <a:solidFill>
                  <a:schemeClr val="accent3">
                    <a:lumMod val="50000"/>
                  </a:schemeClr>
                </a:solidFill>
              </a:rPr>
              <a:t>Replacing model with a latest/different model</a:t>
            </a:r>
            <a:endParaRPr lang="en-US" sz="2800" dirty="0">
              <a:solidFill>
                <a:schemeClr val="accent3">
                  <a:lumMod val="50000"/>
                </a:schemeClr>
              </a:solidFill>
            </a:endParaRPr>
          </a:p>
          <a:p>
            <a:pPr lvl="1"/>
            <a:r>
              <a:rPr lang="en-US" sz="2800" dirty="0">
                <a:solidFill>
                  <a:schemeClr val="accent3">
                    <a:lumMod val="50000"/>
                  </a:schemeClr>
                </a:solidFill>
              </a:rPr>
              <a:t>Using other robust datasets  </a:t>
            </a:r>
            <a:endParaRPr lang="en-US" sz="2800" dirty="0">
              <a:solidFill>
                <a:schemeClr val="accent3">
                  <a:lumMod val="50000"/>
                </a:schemeClr>
              </a:solidFill>
            </a:endParaRPr>
          </a:p>
          <a:p>
            <a:pPr lvl="1"/>
            <a:r>
              <a:rPr lang="en-US" sz="2800" dirty="0">
                <a:solidFill>
                  <a:schemeClr val="accent3">
                    <a:lumMod val="50000"/>
                  </a:schemeClr>
                </a:solidFill>
              </a:rPr>
              <a:t>Predicting result on </a:t>
            </a:r>
            <a:r>
              <a:rPr lang="en-US" sz="2800" dirty="0" err="1">
                <a:solidFill>
                  <a:schemeClr val="accent3">
                    <a:lumMod val="50000"/>
                  </a:schemeClr>
                </a:solidFill>
              </a:rPr>
              <a:t>differents</a:t>
            </a:r>
            <a:r>
              <a:rPr lang="en-US" sz="2800" dirty="0">
                <a:solidFill>
                  <a:schemeClr val="accent3">
                    <a:lumMod val="50000"/>
                  </a:schemeClr>
                </a:solidFill>
              </a:rPr>
              <a:t> attributes</a:t>
            </a:r>
            <a:endParaRPr lang="en-US" sz="2800" dirty="0">
              <a:solidFill>
                <a:schemeClr val="accent3">
                  <a:lumMod val="50000"/>
                </a:schemeClr>
              </a:solidFill>
            </a:endParaRPr>
          </a:p>
          <a:p>
            <a:pPr lvl="1"/>
            <a:r>
              <a:rPr lang="en-IN" sz="2800" dirty="0">
                <a:solidFill>
                  <a:schemeClr val="accent3">
                    <a:lumMod val="50000"/>
                  </a:schemeClr>
                </a:solidFill>
              </a:rPr>
              <a:t>It would seem that better performance might be achieved if multiple learners were combined</a:t>
            </a:r>
            <a:r>
              <a:rPr lang="en-IN" sz="18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2800" dirty="0">
              <a:solidFill>
                <a:schemeClr val="accent3">
                  <a:lumMod val="50000"/>
                </a:schemeClr>
              </a:solidFill>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p:cNvSpPr>
            <a:spLocks noGrp="1"/>
          </p:cNvSpPr>
          <p:nvPr>
            <p:ph idx="1"/>
          </p:nvPr>
        </p:nvSpPr>
        <p:spPr>
          <a:xfrm>
            <a:off x="2589212" y="1539551"/>
            <a:ext cx="8915400" cy="4371671"/>
          </a:xfrm>
        </p:spPr>
        <p:txBody>
          <a:bodyPr/>
          <a:lstStyle/>
          <a:p>
            <a:r>
              <a:rPr lang="en-US" dirty="0">
                <a:solidFill>
                  <a:schemeClr val="accent3">
                    <a:lumMod val="50000"/>
                  </a:schemeClr>
                </a:solidFill>
              </a:rPr>
              <a:t>When I was working on this project, many complications were involved. There are many variables / attributes to consider in determining our target value, we need a lot of calculating power to get near 100% accuracy result . And it is very difficult to accurately predict any comment good or bad.</a:t>
            </a:r>
            <a:endParaRPr lang="en-US" dirty="0">
              <a:solidFill>
                <a:schemeClr val="accent3">
                  <a:lumMod val="50000"/>
                </a:schemeClr>
              </a:solidFill>
            </a:endParaRPr>
          </a:p>
          <a:p>
            <a:endParaRPr lang="en-US" dirty="0">
              <a:solidFill>
                <a:schemeClr val="accent3">
                  <a:lumMod val="50000"/>
                </a:schemeClr>
              </a:solidFill>
            </a:endParaRPr>
          </a:p>
          <a:p>
            <a:r>
              <a:rPr lang="en-US" dirty="0">
                <a:solidFill>
                  <a:schemeClr val="accent3">
                    <a:lumMod val="50000"/>
                  </a:schemeClr>
                </a:solidFill>
              </a:rPr>
              <a:t>For any of machine learning project my suggestion is first you have to understand the problem on ground level .if you don’t allow yourself to work with diligence .if you don’ t work harder anything that you are doing or will do , not only in case of machine learning but also in life cycle would be futile. Maybe, my </a:t>
            </a:r>
            <a:r>
              <a:rPr lang="en-US" dirty="0" err="1">
                <a:solidFill>
                  <a:schemeClr val="accent3">
                    <a:lumMod val="50000"/>
                  </a:schemeClr>
                </a:solidFill>
              </a:rPr>
              <a:t>endeavour</a:t>
            </a:r>
            <a:r>
              <a:rPr lang="en-US" dirty="0">
                <a:solidFill>
                  <a:schemeClr val="accent3">
                    <a:lumMod val="50000"/>
                  </a:schemeClr>
                </a:solidFill>
              </a:rPr>
              <a:t> assist you when ever you will get stuck</a:t>
            </a:r>
            <a:endParaRPr lang="en-US" dirty="0">
              <a:solidFill>
                <a:schemeClr val="accent3">
                  <a:lumMod val="50000"/>
                </a:schemeClr>
              </a:solidFill>
            </a:endParaRP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endParaRPr lang="en-IN" sz="9600" dirty="0">
              <a:solidFill>
                <a:srgbClr val="FFFF00"/>
              </a:solidFill>
              <a:highlight>
                <a:srgbClr val="800080"/>
              </a:highlight>
              <a:latin typeface="Algerian" panose="04020705040A02060702" pitchFamily="82" charset="0"/>
            </a:endParaRPr>
          </a:p>
        </p:txBody>
      </p:sp>
      <p:sp>
        <p:nvSpPr>
          <p:cNvPr id="3" name="Text Placeholder 2"/>
          <p:cNvSpPr>
            <a:spLocks noGrp="1"/>
          </p:cNvSpPr>
          <p:nvPr>
            <p:ph type="body" idx="1"/>
          </p:nvPr>
        </p:nvSpPr>
        <p:spPr>
          <a:xfrm>
            <a:off x="-756590" y="1800808"/>
            <a:ext cx="15728301" cy="2589721"/>
          </a:xfrm>
        </p:spPr>
        <p:txBody>
          <a:bodyPr/>
          <a:lstStyle/>
          <a:p>
            <a:endParaRPr lang="en-IN" dirty="0"/>
          </a:p>
        </p:txBody>
      </p:sp>
      <p:pic>
        <p:nvPicPr>
          <p:cNvPr id="16386" name="Picture 2"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306" y="0"/>
            <a:ext cx="12098694"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988" y="549465"/>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p:cNvSpPr>
            <a:spLocks noGrp="1"/>
          </p:cNvSpPr>
          <p:nvPr>
            <p:ph idx="1"/>
          </p:nvPr>
        </p:nvSpPr>
        <p:spPr>
          <a:xfrm>
            <a:off x="646111" y="1250303"/>
            <a:ext cx="11166443" cy="5495730"/>
          </a:xfrm>
        </p:spPr>
        <p:txBody>
          <a:bodyPr>
            <a:normAutofit fontScale="92500" lnSpcReduction="10000"/>
          </a:bodyPr>
          <a:lstStyle/>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a:t>
            </a:r>
            <a:r>
              <a:rPr lang="en-US" dirty="0" err="1">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behaviour</a:t>
            </a: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   </a:t>
            </a:r>
            <a:endPar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 </a:t>
            </a:r>
            <a:endPar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algn="just"/>
            <a:r>
              <a:rPr lang="en-US" sz="2400" dirty="0">
                <a:solidFill>
                  <a:schemeClr val="accent3">
                    <a:lumMod val="5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2400" dirty="0">
              <a:solidFill>
                <a:schemeClr val="accent3">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96118"/>
            <a:ext cx="8911687" cy="1280890"/>
          </a:xfrm>
        </p:spPr>
        <p:txBody>
          <a:bodyPr/>
          <a:lstStyle/>
          <a:p>
            <a:pPr algn="ctr"/>
            <a:r>
              <a:rPr lang="en-IN" sz="4000" dirty="0">
                <a:solidFill>
                  <a:srgbClr val="FFFF00"/>
                </a:solidFill>
                <a:highlight>
                  <a:srgbClr val="800080"/>
                </a:highlight>
                <a:latin typeface="Algerian" panose="04020705040A02060702" pitchFamily="82" charset="0"/>
                <a:cs typeface="Times New Roman" panose="02020603050405020304" pitchFamily="18" charset="0"/>
              </a:rPr>
              <a:t>Motivation for the Problem</a:t>
            </a:r>
            <a:endParaRPr lang="en-IN" sz="4000" dirty="0">
              <a:solidFill>
                <a:srgbClr val="FFFF00"/>
              </a:solidFill>
              <a:highlight>
                <a:srgbClr val="800080"/>
              </a:highlight>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a:solidFill>
                  <a:schemeClr val="accent3">
                    <a:lumMod val="50000"/>
                  </a:schemeClr>
                </a:solidFill>
                <a:latin typeface="Arial" panose="020B0604020202020204" pitchFamily="34" charset="0"/>
                <a:cs typeface="Arial" panose="020B0604020202020204" pitchFamily="34" charset="0"/>
              </a:rPr>
              <a:t>The project was the first provided to me by </a:t>
            </a:r>
            <a:r>
              <a:rPr lang="en-US" sz="2400" dirty="0" err="1">
                <a:solidFill>
                  <a:schemeClr val="accent3">
                    <a:lumMod val="50000"/>
                  </a:schemeClr>
                </a:solidFill>
                <a:latin typeface="Arial" panose="020B0604020202020204" pitchFamily="34" charset="0"/>
                <a:cs typeface="Arial" panose="020B0604020202020204" pitchFamily="34" charset="0"/>
              </a:rPr>
              <a:t>FlipRobo</a:t>
            </a:r>
            <a:r>
              <a:rPr lang="en-US" sz="2400" dirty="0">
                <a:solidFill>
                  <a:schemeClr val="accent3">
                    <a:lumMod val="50000"/>
                  </a:schemeClr>
                </a:solidFill>
                <a:latin typeface="Arial" panose="020B0604020202020204" pitchFamily="34" charset="0"/>
                <a:cs typeface="Arial" panose="020B0604020202020204" pitchFamily="34" charset="0"/>
              </a:rPr>
              <a:t> as a part of the internship </a:t>
            </a:r>
            <a:r>
              <a:rPr lang="en-US" sz="2400" dirty="0" err="1">
                <a:solidFill>
                  <a:schemeClr val="accent3">
                    <a:lumMod val="50000"/>
                  </a:schemeClr>
                </a:solidFill>
                <a:latin typeface="Arial" panose="020B0604020202020204" pitchFamily="34" charset="0"/>
                <a:cs typeface="Arial" panose="020B0604020202020204" pitchFamily="34" charset="0"/>
              </a:rPr>
              <a:t>programme</a:t>
            </a:r>
            <a:r>
              <a:rPr lang="en-US" sz="2400" dirty="0">
                <a:solidFill>
                  <a:schemeClr val="accent3">
                    <a:lumMod val="50000"/>
                  </a:schemeClr>
                </a:solidFill>
                <a:latin typeface="Arial" panose="020B0604020202020204" pitchFamily="34" charset="0"/>
                <a:cs typeface="Arial" panose="020B0604020202020204" pitchFamily="34" charset="0"/>
              </a:rPr>
              <a:t>. The exposure to real world data and the opportunity to deploy my skillset in solving a real 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used to classify hate and offensive comments so that it can be controlled and restricted from spreading hatred and cyberbullying.</a:t>
            </a:r>
            <a:endParaRPr lang="en-IN" sz="2400" dirty="0">
              <a:solidFill>
                <a:schemeClr val="accent3">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p:cNvSpPr>
            <a:spLocks noGrp="1"/>
          </p:cNvSpPr>
          <p:nvPr>
            <p:ph idx="1"/>
          </p:nvPr>
        </p:nvSpPr>
        <p:spPr>
          <a:xfrm>
            <a:off x="1418253" y="2268380"/>
            <a:ext cx="9591869" cy="3993502"/>
          </a:xfrm>
        </p:spPr>
        <p:txBody>
          <a:bodyPr>
            <a:normAutofit/>
          </a:bodyPr>
          <a:lstStyle/>
          <a:p>
            <a:pPr algn="just">
              <a:lnSpc>
                <a:spcPct val="200000"/>
              </a:lnSpc>
            </a:pPr>
            <a:r>
              <a:rPr lang="en-IN" sz="3600" dirty="0">
                <a:solidFill>
                  <a:schemeClr val="accent3">
                    <a:lumMod val="50000"/>
                  </a:schemeClr>
                </a:solidFill>
              </a:rPr>
              <a:t>Hardware:- Desktop/Laptop</a:t>
            </a:r>
            <a:endParaRPr lang="en-IN" sz="3600" dirty="0">
              <a:solidFill>
                <a:schemeClr val="accent3">
                  <a:lumMod val="50000"/>
                </a:schemeClr>
              </a:solidFill>
            </a:endParaRPr>
          </a:p>
          <a:p>
            <a:pPr algn="just">
              <a:lnSpc>
                <a:spcPct val="200000"/>
              </a:lnSpc>
            </a:pPr>
            <a:r>
              <a:rPr lang="en-IN" sz="3600" dirty="0">
                <a:solidFill>
                  <a:schemeClr val="accent3">
                    <a:lumMod val="50000"/>
                  </a:schemeClr>
                </a:solidFill>
              </a:rPr>
              <a:t>Software:- Anaconda</a:t>
            </a:r>
            <a:endParaRPr lang="en-IN" sz="3600" dirty="0">
              <a:solidFill>
                <a:schemeClr val="accent3">
                  <a:lumMod val="50000"/>
                </a:schemeClr>
              </a:solidFill>
            </a:endParaRPr>
          </a:p>
          <a:p>
            <a:pPr marL="0" indent="0">
              <a:buNone/>
            </a:pPr>
            <a:r>
              <a:rPr lang="en-IN" dirty="0"/>
              <a:t> </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49" y="222894"/>
            <a:ext cx="11902749" cy="878119"/>
          </a:xfrm>
        </p:spPr>
        <p:txBody>
          <a:bodyPr>
            <a:noAutofit/>
          </a:bodyPr>
          <a:lstStyle/>
          <a:p>
            <a:pPr algn="ctr"/>
            <a:r>
              <a:rPr lang="en-US" dirty="0">
                <a:solidFill>
                  <a:srgbClr val="FFFF00"/>
                </a:solidFill>
                <a:highlight>
                  <a:srgbClr val="800080"/>
                </a:highlight>
                <a:latin typeface="Algerian" panose="04020705040A02060702" pitchFamily="82" charset="0"/>
                <a:cs typeface="Times New Roman" panose="02020603050405020304" pitchFamily="18" charset="0"/>
              </a:rPr>
              <a:t>Data Analysis and Model Building Flowchart</a:t>
            </a:r>
            <a:endParaRPr lang="en-IN" dirty="0">
              <a:solidFill>
                <a:srgbClr val="FFFF00"/>
              </a:solidFill>
              <a:highlight>
                <a:srgbClr val="800080"/>
              </a:highlight>
              <a:latin typeface="Algerian" panose="04020705040A02060702" pitchFamily="82"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5272" y="1101013"/>
            <a:ext cx="11986727" cy="575698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p:cNvSpPr>
            <a:spLocks noGrp="1"/>
          </p:cNvSpPr>
          <p:nvPr>
            <p:ph idx="1"/>
          </p:nvPr>
        </p:nvSpPr>
        <p:spPr>
          <a:xfrm>
            <a:off x="1103312" y="1455576"/>
            <a:ext cx="9729529" cy="5047861"/>
          </a:xfrm>
        </p:spPr>
        <p:txBody>
          <a:bodyPr>
            <a:normAutofit fontScale="77500" lnSpcReduction="20000"/>
          </a:bodyPr>
          <a:lstStyle/>
          <a:p>
            <a:pPr algn="l"/>
            <a:r>
              <a:rPr lang="en-US" sz="2400" b="0" i="0" dirty="0">
                <a:solidFill>
                  <a:schemeClr val="accent3">
                    <a:lumMod val="50000"/>
                  </a:schemeClr>
                </a:solidFill>
                <a:effectLst/>
                <a:latin typeface="Times New Roman" panose="02020603050405020304" pitchFamily="18" charset="0"/>
              </a:rPr>
              <a:t>The data was provided by </a:t>
            </a:r>
            <a:r>
              <a:rPr lang="en-US" sz="2400" b="0" i="0" dirty="0" err="1">
                <a:solidFill>
                  <a:schemeClr val="accent3">
                    <a:lumMod val="50000"/>
                  </a:schemeClr>
                </a:solidFill>
                <a:effectLst/>
                <a:latin typeface="Times New Roman" panose="02020603050405020304" pitchFamily="18" charset="0"/>
              </a:rPr>
              <a:t>FlipRobo</a:t>
            </a:r>
            <a:r>
              <a:rPr lang="en-US" sz="2400" b="0" i="0" dirty="0">
                <a:solidFill>
                  <a:schemeClr val="accent3">
                    <a:lumMod val="50000"/>
                  </a:schemeClr>
                </a:solidFill>
                <a:effectLst/>
                <a:latin typeface="Times New Roman" panose="02020603050405020304" pitchFamily="18" charset="0"/>
              </a:rPr>
              <a:t> in CSV format. After loading the training dataset into </a:t>
            </a:r>
            <a:r>
              <a:rPr lang="en-US" sz="2400" b="0" i="0" dirty="0" err="1">
                <a:solidFill>
                  <a:schemeClr val="accent3">
                    <a:lumMod val="50000"/>
                  </a:schemeClr>
                </a:solidFill>
                <a:effectLst/>
                <a:latin typeface="Times New Roman" panose="02020603050405020304" pitchFamily="18" charset="0"/>
              </a:rPr>
              <a:t>Jupyter</a:t>
            </a:r>
            <a:r>
              <a:rPr lang="en-US" sz="2400" b="0" i="0" dirty="0">
                <a:solidFill>
                  <a:schemeClr val="accent3">
                    <a:lumMod val="50000"/>
                  </a:schemeClr>
                </a:solidFill>
                <a:effectLst/>
                <a:latin typeface="Times New Roman" panose="02020603050405020304" pitchFamily="18" charset="0"/>
              </a:rPr>
              <a:t> Notebook using Pandas and it can be seen that there are eight columns named as:</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id, </a:t>
            </a:r>
            <a:r>
              <a:rPr lang="en-US" sz="2400" b="0" i="0" dirty="0" err="1">
                <a:solidFill>
                  <a:schemeClr val="accent3">
                    <a:lumMod val="50000"/>
                  </a:schemeClr>
                </a:solidFill>
                <a:effectLst/>
                <a:latin typeface="Times New Roman" panose="02020603050405020304" pitchFamily="18" charset="0"/>
              </a:rPr>
              <a:t>comment_text</a:t>
            </a:r>
            <a:r>
              <a:rPr lang="en-US" sz="2400" b="0" i="0" dirty="0">
                <a:solidFill>
                  <a:schemeClr val="accent3">
                    <a:lumMod val="50000"/>
                  </a:schemeClr>
                </a:solidFill>
                <a:effectLst/>
                <a:latin typeface="Times New Roman" panose="02020603050405020304" pitchFamily="18" charset="0"/>
              </a:rPr>
              <a:t>, “malignant, </a:t>
            </a:r>
            <a:r>
              <a:rPr lang="en-US" sz="2400" b="0" i="0" dirty="0" err="1">
                <a:solidFill>
                  <a:schemeClr val="accent3">
                    <a:lumMod val="50000"/>
                  </a:schemeClr>
                </a:solidFill>
                <a:effectLst/>
                <a:latin typeface="Times New Roman" panose="02020603050405020304" pitchFamily="18" charset="0"/>
              </a:rPr>
              <a:t>highly_malignant</a:t>
            </a:r>
            <a:r>
              <a:rPr lang="en-US" sz="2400" b="0" i="0" dirty="0">
                <a:solidFill>
                  <a:schemeClr val="accent3">
                    <a:lumMod val="50000"/>
                  </a:schemeClr>
                </a:solidFill>
                <a:effectLst/>
                <a:latin typeface="Times New Roman" panose="02020603050405020304" pitchFamily="18" charset="0"/>
              </a:rPr>
              <a:t>, rude, threat, abuse, loathe”.</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There are 8 columns in the dataset provided:</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The description of each of the column is given below:</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Malignant: It is the Label column, which includes values 0 and 1, denoting if the comment is malignant or not.</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Highly Malignant: It denotes comments that are highly malignant and hurtful.</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Rude: It denotes comments that are very rude and offensive.</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Threat: It contains indication of the comments that are giving any threat to someone.</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Abuse: It is for comments that are abusive in nature.</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Loathe: It describes the comments which are hateful and loathing in nature.</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ID: It includes unique Ids associated with each comment text given.</a:t>
            </a:r>
            <a:endParaRPr lang="en-US" sz="2400" b="0" i="0" dirty="0">
              <a:solidFill>
                <a:schemeClr val="accent3">
                  <a:lumMod val="50000"/>
                </a:schemeClr>
              </a:solidFill>
              <a:effectLst/>
              <a:latin typeface="Times New Roman" panose="02020603050405020304" pitchFamily="18" charset="0"/>
            </a:endParaRPr>
          </a:p>
          <a:p>
            <a:pPr algn="l"/>
            <a:r>
              <a:rPr lang="en-US" sz="2400" b="0" i="0" dirty="0">
                <a:solidFill>
                  <a:schemeClr val="accent3">
                    <a:lumMod val="50000"/>
                  </a:schemeClr>
                </a:solidFill>
                <a:effectLst/>
                <a:latin typeface="Times New Roman" panose="02020603050405020304" pitchFamily="18" charset="0"/>
              </a:rPr>
              <a:t>- Comment text: This column contains the comments extracted from various social media platforms</a:t>
            </a:r>
            <a:endParaRPr lang="en-US" sz="2400" b="0" i="0" dirty="0">
              <a:solidFill>
                <a:schemeClr val="accent3">
                  <a:lumMod val="50000"/>
                </a:schemeClr>
              </a:solidFill>
              <a:effectLst/>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12690</Words>
  <Application>WPS Presentation</Application>
  <PresentationFormat>Widescreen</PresentationFormat>
  <Paragraphs>288</Paragraphs>
  <Slides>32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SimSun</vt:lpstr>
      <vt:lpstr>Wingdings</vt:lpstr>
      <vt:lpstr>Wingdings 3</vt:lpstr>
      <vt:lpstr>Arial</vt:lpstr>
      <vt:lpstr>Algerian</vt:lpstr>
      <vt:lpstr>Segoe UI</vt:lpstr>
      <vt:lpstr>Calibri</vt:lpstr>
      <vt:lpstr>Times New Roman</vt:lpstr>
      <vt:lpstr>Century Gothic</vt:lpstr>
      <vt:lpstr>Microsoft YaHei</vt:lpstr>
      <vt:lpstr>Arial Unicode MS</vt:lpstr>
      <vt:lpstr>-apple-system</vt:lpstr>
      <vt:lpstr>Segoe Print</vt:lpstr>
      <vt:lpstr>var(--jp-content-font-family)</vt:lpstr>
      <vt:lpstr>Symbol</vt:lpstr>
      <vt:lpstr>Wisp</vt:lpstr>
      <vt:lpstr>Malignant Comments Classifier Project</vt:lpstr>
      <vt:lpstr>TABLE OF CONTENTS</vt:lpstr>
      <vt:lpstr>Introduction</vt:lpstr>
      <vt:lpstr>Problem Statement</vt:lpstr>
      <vt:lpstr>Conceptual Background of the Domain Problem </vt:lpstr>
      <vt:lpstr>Motivation for the Problem</vt:lpstr>
      <vt:lpstr>Hardware and Software Requirements and Tools Used </vt:lpstr>
      <vt:lpstr>Data Analysis and Model Building Flowchart</vt:lpstr>
      <vt:lpstr>Data Sources and their formats </vt:lpstr>
      <vt:lpstr>About The DataSet </vt:lpstr>
      <vt:lpstr>Data Preprocessing </vt:lpstr>
      <vt:lpstr>Imported Library and class </vt:lpstr>
      <vt:lpstr>Count plot of Malignat column and describe </vt:lpstr>
      <vt:lpstr>Count plot of highly-Malignat column and describe</vt:lpstr>
      <vt:lpstr>Count plot of Rude column and describe</vt:lpstr>
      <vt:lpstr>Count plot of threat column and describe</vt:lpstr>
      <vt:lpstr>Count plot of abuse column and describe</vt:lpstr>
      <vt:lpstr>Count plot of loath column and describe</vt:lpstr>
      <vt:lpstr>Count plot of before_clean column and describe</vt:lpstr>
      <vt:lpstr>Count plot of len_after_clean column and describe</vt:lpstr>
      <vt:lpstr>Words Frequent in malignant and high malignant</vt:lpstr>
      <vt:lpstr>Words Frequent in rude and high threat</vt:lpstr>
      <vt:lpstr>Words Frequent in abuse and high loathe</vt:lpstr>
      <vt:lpstr>barPlot of total no of messages in each column</vt:lpstr>
      <vt:lpstr>Correlation using heatmap </vt:lpstr>
      <vt:lpstr>Model Building </vt:lpstr>
      <vt:lpstr>MODEL PERFORMENCE</vt:lpstr>
      <vt:lpstr>Hyper parameter Tuning</vt:lpstr>
      <vt:lpstr>Interpretation of the Results </vt:lpstr>
      <vt:lpstr>Future Work</vt:lpstr>
      <vt:lpstr>Conclussion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BISWAS</dc:creator>
  <cp:lastModifiedBy>Admin</cp:lastModifiedBy>
  <cp:revision>28</cp:revision>
  <dcterms:created xsi:type="dcterms:W3CDTF">2022-06-27T13:52:00Z</dcterms:created>
  <dcterms:modified xsi:type="dcterms:W3CDTF">2022-11-17T13:55:54Z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F4529668DE544937A6B094C71C6F2713</vt:lpwstr>
  </property>
  <property fmtid="{D5CDD505-2E9C-101B-9397-08002B2CF9AE}" pid="3" name="KSOProductBuildVer">
    <vt:lpwstr>1033-11.2.0.11341</vt:lpwstr>
  </property>
</Properties>
</file>