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5" r:id="rId10"/>
    <p:sldId id="26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7" d="100"/>
          <a:sy n="67" d="100"/>
        </p:scale>
        <p:origin x="83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2A12BC0-4FFB-4A08-81D9-97F62CA5F963}" type="datetimeFigureOut">
              <a:rPr lang="en-IN" smtClean="0"/>
              <a:t>24-08-2019</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9FCA6382-D162-4EB0-899A-B0D19EB75216}" type="slidenum">
              <a:rPr lang="en-IN" smtClean="0"/>
              <a:t>‹#›</a:t>
            </a:fld>
            <a:endParaRPr lang="en-IN"/>
          </a:p>
        </p:txBody>
      </p:sp>
    </p:spTree>
    <p:extLst>
      <p:ext uri="{BB962C8B-B14F-4D97-AF65-F5344CB8AC3E}">
        <p14:creationId xmlns:p14="http://schemas.microsoft.com/office/powerpoint/2010/main" val="38922066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2A12BC0-4FFB-4A08-81D9-97F62CA5F963}" type="datetimeFigureOut">
              <a:rPr lang="en-IN" smtClean="0"/>
              <a:t>24-08-2019</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FCA6382-D162-4EB0-899A-B0D19EB75216}" type="slidenum">
              <a:rPr lang="en-IN" smtClean="0"/>
              <a:t>‹#›</a:t>
            </a:fld>
            <a:endParaRPr lang="en-IN"/>
          </a:p>
        </p:txBody>
      </p:sp>
    </p:spTree>
    <p:extLst>
      <p:ext uri="{BB962C8B-B14F-4D97-AF65-F5344CB8AC3E}">
        <p14:creationId xmlns:p14="http://schemas.microsoft.com/office/powerpoint/2010/main" val="11717828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2A12BC0-4FFB-4A08-81D9-97F62CA5F963}" type="datetimeFigureOut">
              <a:rPr lang="en-IN" smtClean="0"/>
              <a:t>24-08-2019</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FCA6382-D162-4EB0-899A-B0D19EB75216}"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0377297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32A12BC0-4FFB-4A08-81D9-97F62CA5F963}" type="datetimeFigureOut">
              <a:rPr lang="en-IN" smtClean="0"/>
              <a:t>24-08-2019</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FCA6382-D162-4EB0-899A-B0D19EB75216}" type="slidenum">
              <a:rPr lang="en-IN" smtClean="0"/>
              <a:t>‹#›</a:t>
            </a:fld>
            <a:endParaRPr lang="en-IN"/>
          </a:p>
        </p:txBody>
      </p:sp>
    </p:spTree>
    <p:extLst>
      <p:ext uri="{BB962C8B-B14F-4D97-AF65-F5344CB8AC3E}">
        <p14:creationId xmlns:p14="http://schemas.microsoft.com/office/powerpoint/2010/main" val="2991500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32A12BC0-4FFB-4A08-81D9-97F62CA5F963}" type="datetimeFigureOut">
              <a:rPr lang="en-IN" smtClean="0"/>
              <a:t>24-08-2019</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FCA6382-D162-4EB0-899A-B0D19EB75216}"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3479318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32A12BC0-4FFB-4A08-81D9-97F62CA5F963}" type="datetimeFigureOut">
              <a:rPr lang="en-IN" smtClean="0"/>
              <a:t>24-08-2019</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FCA6382-D162-4EB0-899A-B0D19EB75216}" type="slidenum">
              <a:rPr lang="en-IN" smtClean="0"/>
              <a:t>‹#›</a:t>
            </a:fld>
            <a:endParaRPr lang="en-IN"/>
          </a:p>
        </p:txBody>
      </p:sp>
    </p:spTree>
    <p:extLst>
      <p:ext uri="{BB962C8B-B14F-4D97-AF65-F5344CB8AC3E}">
        <p14:creationId xmlns:p14="http://schemas.microsoft.com/office/powerpoint/2010/main" val="11078440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2A12BC0-4FFB-4A08-81D9-97F62CA5F963}" type="datetimeFigureOut">
              <a:rPr lang="en-IN" smtClean="0"/>
              <a:t>24-08-2019</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FCA6382-D162-4EB0-899A-B0D19EB75216}" type="slidenum">
              <a:rPr lang="en-IN" smtClean="0"/>
              <a:t>‹#›</a:t>
            </a:fld>
            <a:endParaRPr lang="en-IN"/>
          </a:p>
        </p:txBody>
      </p:sp>
    </p:spTree>
    <p:extLst>
      <p:ext uri="{BB962C8B-B14F-4D97-AF65-F5344CB8AC3E}">
        <p14:creationId xmlns:p14="http://schemas.microsoft.com/office/powerpoint/2010/main" val="9495356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2A12BC0-4FFB-4A08-81D9-97F62CA5F963}" type="datetimeFigureOut">
              <a:rPr lang="en-IN" smtClean="0"/>
              <a:t>24-08-2019</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FCA6382-D162-4EB0-899A-B0D19EB75216}" type="slidenum">
              <a:rPr lang="en-IN" smtClean="0"/>
              <a:t>‹#›</a:t>
            </a:fld>
            <a:endParaRPr lang="en-IN"/>
          </a:p>
        </p:txBody>
      </p:sp>
    </p:spTree>
    <p:extLst>
      <p:ext uri="{BB962C8B-B14F-4D97-AF65-F5344CB8AC3E}">
        <p14:creationId xmlns:p14="http://schemas.microsoft.com/office/powerpoint/2010/main" val="15091699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2A12BC0-4FFB-4A08-81D9-97F62CA5F963}" type="datetimeFigureOut">
              <a:rPr lang="en-IN" smtClean="0"/>
              <a:t>24-08-2019</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FCA6382-D162-4EB0-899A-B0D19EB75216}" type="slidenum">
              <a:rPr lang="en-IN" smtClean="0"/>
              <a:t>‹#›</a:t>
            </a:fld>
            <a:endParaRPr lang="en-IN"/>
          </a:p>
        </p:txBody>
      </p:sp>
    </p:spTree>
    <p:extLst>
      <p:ext uri="{BB962C8B-B14F-4D97-AF65-F5344CB8AC3E}">
        <p14:creationId xmlns:p14="http://schemas.microsoft.com/office/powerpoint/2010/main" val="38541029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2A12BC0-4FFB-4A08-81D9-97F62CA5F963}" type="datetimeFigureOut">
              <a:rPr lang="en-IN" smtClean="0"/>
              <a:t>24-08-2019</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FCA6382-D162-4EB0-899A-B0D19EB75216}" type="slidenum">
              <a:rPr lang="en-IN" smtClean="0"/>
              <a:t>‹#›</a:t>
            </a:fld>
            <a:endParaRPr lang="en-IN"/>
          </a:p>
        </p:txBody>
      </p:sp>
    </p:spTree>
    <p:extLst>
      <p:ext uri="{BB962C8B-B14F-4D97-AF65-F5344CB8AC3E}">
        <p14:creationId xmlns:p14="http://schemas.microsoft.com/office/powerpoint/2010/main" val="36419439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2A12BC0-4FFB-4A08-81D9-97F62CA5F963}" type="datetimeFigureOut">
              <a:rPr lang="en-IN" smtClean="0"/>
              <a:t>24-08-2019</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9FCA6382-D162-4EB0-899A-B0D19EB75216}" type="slidenum">
              <a:rPr lang="en-IN" smtClean="0"/>
              <a:t>‹#›</a:t>
            </a:fld>
            <a:endParaRPr lang="en-IN"/>
          </a:p>
        </p:txBody>
      </p:sp>
    </p:spTree>
    <p:extLst>
      <p:ext uri="{BB962C8B-B14F-4D97-AF65-F5344CB8AC3E}">
        <p14:creationId xmlns:p14="http://schemas.microsoft.com/office/powerpoint/2010/main" val="42164426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2A12BC0-4FFB-4A08-81D9-97F62CA5F963}" type="datetimeFigureOut">
              <a:rPr lang="en-IN" smtClean="0"/>
              <a:t>24-08-2019</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9FCA6382-D162-4EB0-899A-B0D19EB75216}" type="slidenum">
              <a:rPr lang="en-IN" smtClean="0"/>
              <a:t>‹#›</a:t>
            </a:fld>
            <a:endParaRPr lang="en-IN"/>
          </a:p>
        </p:txBody>
      </p:sp>
    </p:spTree>
    <p:extLst>
      <p:ext uri="{BB962C8B-B14F-4D97-AF65-F5344CB8AC3E}">
        <p14:creationId xmlns:p14="http://schemas.microsoft.com/office/powerpoint/2010/main" val="355705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2A12BC0-4FFB-4A08-81D9-97F62CA5F963}" type="datetimeFigureOut">
              <a:rPr lang="en-IN" smtClean="0"/>
              <a:t>24-08-2019</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9FCA6382-D162-4EB0-899A-B0D19EB75216}" type="slidenum">
              <a:rPr lang="en-IN" smtClean="0"/>
              <a:t>‹#›</a:t>
            </a:fld>
            <a:endParaRPr lang="en-IN"/>
          </a:p>
        </p:txBody>
      </p:sp>
    </p:spTree>
    <p:extLst>
      <p:ext uri="{BB962C8B-B14F-4D97-AF65-F5344CB8AC3E}">
        <p14:creationId xmlns:p14="http://schemas.microsoft.com/office/powerpoint/2010/main" val="38988898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2A12BC0-4FFB-4A08-81D9-97F62CA5F963}" type="datetimeFigureOut">
              <a:rPr lang="en-IN" smtClean="0"/>
              <a:t>24-08-2019</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9FCA6382-D162-4EB0-899A-B0D19EB75216}" type="slidenum">
              <a:rPr lang="en-IN" smtClean="0"/>
              <a:t>‹#›</a:t>
            </a:fld>
            <a:endParaRPr lang="en-IN"/>
          </a:p>
        </p:txBody>
      </p:sp>
    </p:spTree>
    <p:extLst>
      <p:ext uri="{BB962C8B-B14F-4D97-AF65-F5344CB8AC3E}">
        <p14:creationId xmlns:p14="http://schemas.microsoft.com/office/powerpoint/2010/main" val="7785709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2A12BC0-4FFB-4A08-81D9-97F62CA5F963}" type="datetimeFigureOut">
              <a:rPr lang="en-IN" smtClean="0"/>
              <a:t>24-08-2019</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9FCA6382-D162-4EB0-899A-B0D19EB75216}" type="slidenum">
              <a:rPr lang="en-IN" smtClean="0"/>
              <a:t>‹#›</a:t>
            </a:fld>
            <a:endParaRPr lang="en-IN"/>
          </a:p>
        </p:txBody>
      </p:sp>
    </p:spTree>
    <p:extLst>
      <p:ext uri="{BB962C8B-B14F-4D97-AF65-F5344CB8AC3E}">
        <p14:creationId xmlns:p14="http://schemas.microsoft.com/office/powerpoint/2010/main" val="33411728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2A12BC0-4FFB-4A08-81D9-97F62CA5F963}" type="datetimeFigureOut">
              <a:rPr lang="en-IN" smtClean="0"/>
              <a:t>24-08-2019</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FCA6382-D162-4EB0-899A-B0D19EB75216}" type="slidenum">
              <a:rPr lang="en-IN" smtClean="0"/>
              <a:t>‹#›</a:t>
            </a:fld>
            <a:endParaRPr lang="en-IN"/>
          </a:p>
        </p:txBody>
      </p:sp>
    </p:spTree>
    <p:extLst>
      <p:ext uri="{BB962C8B-B14F-4D97-AF65-F5344CB8AC3E}">
        <p14:creationId xmlns:p14="http://schemas.microsoft.com/office/powerpoint/2010/main" val="18080542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32A12BC0-4FFB-4A08-81D9-97F62CA5F963}" type="datetimeFigureOut">
              <a:rPr lang="en-IN" smtClean="0"/>
              <a:t>24-08-2019</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9FCA6382-D162-4EB0-899A-B0D19EB75216}" type="slidenum">
              <a:rPr lang="en-IN" smtClean="0"/>
              <a:t>‹#›</a:t>
            </a:fld>
            <a:endParaRPr lang="en-IN"/>
          </a:p>
        </p:txBody>
      </p:sp>
    </p:spTree>
    <p:extLst>
      <p:ext uri="{BB962C8B-B14F-4D97-AF65-F5344CB8AC3E}">
        <p14:creationId xmlns:p14="http://schemas.microsoft.com/office/powerpoint/2010/main" val="81467497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24025" y="514349"/>
            <a:ext cx="9144000" cy="1909763"/>
          </a:xfrm>
        </p:spPr>
        <p:txBody>
          <a:bodyPr/>
          <a:lstStyle/>
          <a:p>
            <a:r>
              <a:rPr lang="en-IN" spc="-5" dirty="0" smtClean="0"/>
              <a:t>ONLINE </a:t>
            </a:r>
            <a:r>
              <a:rPr lang="en-IN" spc="-35" dirty="0" smtClean="0"/>
              <a:t>PARKING </a:t>
            </a:r>
            <a:r>
              <a:rPr lang="en-IN" spc="-40" dirty="0" smtClean="0"/>
              <a:t>RESERVATION  </a:t>
            </a:r>
            <a:r>
              <a:rPr lang="en-IN" spc="-10" dirty="0" smtClean="0"/>
              <a:t>SYSTEM</a:t>
            </a:r>
            <a:endParaRPr lang="en-IN" dirty="0"/>
          </a:p>
        </p:txBody>
      </p:sp>
      <p:sp>
        <p:nvSpPr>
          <p:cNvPr id="3" name="Subtitle 2"/>
          <p:cNvSpPr>
            <a:spLocks noGrp="1"/>
          </p:cNvSpPr>
          <p:nvPr>
            <p:ph type="subTitle" idx="1"/>
          </p:nvPr>
        </p:nvSpPr>
        <p:spPr>
          <a:xfrm>
            <a:off x="7332663" y="4529138"/>
            <a:ext cx="4383087" cy="1960312"/>
          </a:xfrm>
        </p:spPr>
        <p:txBody>
          <a:bodyPr>
            <a:normAutofit/>
          </a:bodyPr>
          <a:lstStyle/>
          <a:p>
            <a:pPr marL="1069340" marR="1015365" indent="635" algn="ctr">
              <a:lnSpc>
                <a:spcPts val="2870"/>
              </a:lnSpc>
              <a:spcBef>
                <a:spcPts val="229"/>
              </a:spcBef>
            </a:pPr>
            <a:r>
              <a:rPr lang="nn-NO" dirty="0">
                <a:latin typeface="DejaVu Sans"/>
                <a:cs typeface="DejaVu Sans"/>
              </a:rPr>
              <a:t>SAHIL </a:t>
            </a:r>
            <a:r>
              <a:rPr lang="nn-NO" spc="-5" dirty="0" smtClean="0">
                <a:latin typeface="DejaVu Sans"/>
                <a:cs typeface="DejaVu Sans"/>
              </a:rPr>
              <a:t>MALKANIA</a:t>
            </a:r>
          </a:p>
          <a:p>
            <a:pPr marL="1069340" marR="1015365" indent="635" algn="ctr">
              <a:lnSpc>
                <a:spcPts val="2870"/>
              </a:lnSpc>
              <a:spcBef>
                <a:spcPts val="229"/>
              </a:spcBef>
            </a:pPr>
            <a:r>
              <a:rPr lang="nn-NO" spc="-10" dirty="0" smtClean="0">
                <a:latin typeface="DejaVu Sans"/>
                <a:cs typeface="DejaVu Sans"/>
              </a:rPr>
              <a:t>SARVESH</a:t>
            </a:r>
            <a:r>
              <a:rPr lang="nn-NO" spc="-85" dirty="0" smtClean="0">
                <a:latin typeface="DejaVu Sans"/>
                <a:cs typeface="DejaVu Sans"/>
              </a:rPr>
              <a:t> </a:t>
            </a:r>
            <a:r>
              <a:rPr lang="nn-NO" spc="-10" dirty="0" smtClean="0">
                <a:latin typeface="DejaVu Sans"/>
                <a:cs typeface="DejaVu Sans"/>
              </a:rPr>
              <a:t>NAGAR</a:t>
            </a:r>
            <a:endParaRPr lang="nn-NO" dirty="0">
              <a:latin typeface="DejaVu Sans"/>
              <a:cs typeface="DejaVu Sans"/>
            </a:endParaRPr>
          </a:p>
          <a:p>
            <a:pPr marL="793750" marR="740410" algn="ctr">
              <a:lnSpc>
                <a:spcPts val="2870"/>
              </a:lnSpc>
              <a:spcBef>
                <a:spcPts val="5"/>
              </a:spcBef>
            </a:pPr>
            <a:r>
              <a:rPr lang="nn-NO" dirty="0">
                <a:latin typeface="DejaVu Sans"/>
                <a:cs typeface="DejaVu Sans"/>
              </a:rPr>
              <a:t>SAKSHAM</a:t>
            </a:r>
            <a:r>
              <a:rPr lang="nn-NO" spc="-100" dirty="0">
                <a:latin typeface="DejaVu Sans"/>
                <a:cs typeface="DejaVu Sans"/>
              </a:rPr>
              <a:t> </a:t>
            </a:r>
            <a:r>
              <a:rPr lang="nn-NO" spc="-20" dirty="0" smtClean="0">
                <a:latin typeface="DejaVu Sans"/>
                <a:cs typeface="DejaVu Sans"/>
              </a:rPr>
              <a:t>CHATURVEDI</a:t>
            </a:r>
          </a:p>
          <a:p>
            <a:pPr marL="793750" marR="740410" algn="ctr">
              <a:lnSpc>
                <a:spcPts val="2870"/>
              </a:lnSpc>
              <a:spcBef>
                <a:spcPts val="5"/>
              </a:spcBef>
            </a:pPr>
            <a:r>
              <a:rPr lang="nn-NO" spc="-20" dirty="0" smtClean="0">
                <a:latin typeface="DejaVu Sans"/>
                <a:cs typeface="DejaVu Sans"/>
              </a:rPr>
              <a:t> </a:t>
            </a:r>
            <a:r>
              <a:rPr lang="nn-NO" spc="-15" dirty="0" smtClean="0">
                <a:latin typeface="DejaVu Sans"/>
                <a:cs typeface="DejaVu Sans"/>
              </a:rPr>
              <a:t>RAJKAMAL </a:t>
            </a:r>
            <a:r>
              <a:rPr lang="nn-NO" spc="-10" dirty="0" smtClean="0">
                <a:latin typeface="DejaVu Sans"/>
                <a:cs typeface="DejaVu Sans"/>
              </a:rPr>
              <a:t>KUMAR</a:t>
            </a:r>
            <a:endParaRPr lang="nn-NO" dirty="0">
              <a:latin typeface="DejaVu Sans"/>
              <a:cs typeface="DejaVu Sans"/>
            </a:endParaRPr>
          </a:p>
          <a:p>
            <a:endParaRPr lang="en-IN" dirty="0"/>
          </a:p>
        </p:txBody>
      </p:sp>
    </p:spTree>
    <p:extLst>
      <p:ext uri="{BB962C8B-B14F-4D97-AF65-F5344CB8AC3E}">
        <p14:creationId xmlns:p14="http://schemas.microsoft.com/office/powerpoint/2010/main" val="46422191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64225" y="2667223"/>
            <a:ext cx="8911687" cy="1280890"/>
          </a:xfrm>
        </p:spPr>
        <p:txBody>
          <a:bodyPr>
            <a:normAutofit fontScale="90000"/>
          </a:bodyPr>
          <a:lstStyle/>
          <a:p>
            <a:pPr algn="ctr"/>
            <a:r>
              <a:rPr lang="en-IN" sz="8000" b="1" dirty="0" smtClean="0"/>
              <a:t>Thank You</a:t>
            </a:r>
            <a:endParaRPr lang="en-IN" sz="8000" b="1" dirty="0"/>
          </a:p>
        </p:txBody>
      </p:sp>
    </p:spTree>
    <p:extLst>
      <p:ext uri="{BB962C8B-B14F-4D97-AF65-F5344CB8AC3E}">
        <p14:creationId xmlns:p14="http://schemas.microsoft.com/office/powerpoint/2010/main" val="226099645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43088" y="557213"/>
            <a:ext cx="9661524" cy="5986462"/>
          </a:xfrm>
        </p:spPr>
        <p:txBody>
          <a:bodyPr>
            <a:normAutofit fontScale="70000" lnSpcReduction="20000"/>
          </a:bodyPr>
          <a:lstStyle/>
          <a:p>
            <a:pPr marL="0" indent="0">
              <a:lnSpc>
                <a:spcPct val="150000"/>
              </a:lnSpc>
              <a:spcBef>
                <a:spcPts val="100"/>
              </a:spcBef>
              <a:buNone/>
            </a:pPr>
            <a:r>
              <a:rPr lang="en-IN" sz="4000" b="1" dirty="0" smtClean="0">
                <a:latin typeface="Liberation Serif"/>
                <a:cs typeface="Liberation Serif"/>
              </a:rPr>
              <a:t>Abstract </a:t>
            </a:r>
            <a:r>
              <a:rPr lang="en-IN" sz="4000" b="1" dirty="0">
                <a:latin typeface="Liberation Serif"/>
                <a:cs typeface="Liberation Serif"/>
              </a:rPr>
              <a:t>of the Project </a:t>
            </a:r>
            <a:endParaRPr lang="en-IN" sz="4000" b="1" dirty="0" smtClean="0">
              <a:latin typeface="Liberation Serif"/>
              <a:cs typeface="Liberation Serif"/>
            </a:endParaRPr>
          </a:p>
          <a:p>
            <a:pPr marL="12700">
              <a:lnSpc>
                <a:spcPct val="150000"/>
              </a:lnSpc>
              <a:spcBef>
                <a:spcPts val="100"/>
              </a:spcBef>
            </a:pPr>
            <a:r>
              <a:rPr lang="en-IN" sz="2400" dirty="0" smtClean="0">
                <a:latin typeface="Liberation Serif"/>
                <a:cs typeface="Liberation Serif"/>
              </a:rPr>
              <a:t>The </a:t>
            </a:r>
            <a:r>
              <a:rPr lang="en-IN" sz="2400" dirty="0">
                <a:latin typeface="Liberation Serif"/>
                <a:cs typeface="Liberation Serif"/>
              </a:rPr>
              <a:t>Online Parking Reservation System (OPRS) is a system that enables customers/drivers to reserve a parking space. It also allows the customers/drivers to view the parking status</a:t>
            </a:r>
            <a:r>
              <a:rPr lang="en-IN" sz="2400" dirty="0" smtClean="0">
                <a:latin typeface="Liberation Serif"/>
                <a:cs typeface="Liberation Serif"/>
              </a:rPr>
              <a:t>.</a:t>
            </a:r>
          </a:p>
          <a:p>
            <a:pPr marL="12700">
              <a:lnSpc>
                <a:spcPct val="150000"/>
              </a:lnSpc>
              <a:spcBef>
                <a:spcPts val="100"/>
              </a:spcBef>
            </a:pPr>
            <a:endParaRPr lang="en-IN" sz="2400" dirty="0">
              <a:latin typeface="Liberation Serif"/>
              <a:cs typeface="Liberation Serif"/>
            </a:endParaRPr>
          </a:p>
          <a:p>
            <a:pPr marL="12700">
              <a:lnSpc>
                <a:spcPct val="150000"/>
              </a:lnSpc>
              <a:spcBef>
                <a:spcPts val="100"/>
              </a:spcBef>
            </a:pPr>
            <a:r>
              <a:rPr lang="en-IN" sz="2400" dirty="0" smtClean="0">
                <a:latin typeface="Liberation Serif"/>
                <a:cs typeface="Liberation Serif"/>
              </a:rPr>
              <a:t> </a:t>
            </a:r>
            <a:r>
              <a:rPr lang="en-IN" sz="2400" dirty="0">
                <a:latin typeface="Liberation Serif"/>
                <a:cs typeface="Liberation Serif"/>
              </a:rPr>
              <a:t>It was developed because of congestion and collision of the vehicles. Therefore, the project aimed at solving such problems by designing a web-based system that will enable the customers/drivers to make a reservation of available parking space. </a:t>
            </a:r>
            <a:endParaRPr lang="en-IN" sz="2400" dirty="0" smtClean="0">
              <a:latin typeface="Liberation Serif"/>
              <a:cs typeface="Liberation Serif"/>
            </a:endParaRPr>
          </a:p>
          <a:p>
            <a:pPr marL="12700">
              <a:lnSpc>
                <a:spcPct val="150000"/>
              </a:lnSpc>
              <a:spcBef>
                <a:spcPts val="100"/>
              </a:spcBef>
            </a:pPr>
            <a:endParaRPr lang="en-IN" sz="2400" dirty="0">
              <a:latin typeface="Liberation Serif"/>
              <a:cs typeface="Liberation Serif"/>
            </a:endParaRPr>
          </a:p>
          <a:p>
            <a:pPr marL="12700">
              <a:lnSpc>
                <a:spcPct val="150000"/>
              </a:lnSpc>
              <a:spcBef>
                <a:spcPts val="100"/>
              </a:spcBef>
            </a:pPr>
            <a:r>
              <a:rPr lang="en-IN" sz="2400" dirty="0" smtClean="0">
                <a:latin typeface="Liberation Serif"/>
                <a:cs typeface="Liberation Serif"/>
              </a:rPr>
              <a:t> </a:t>
            </a:r>
            <a:r>
              <a:rPr lang="en-IN" sz="2400" dirty="0">
                <a:latin typeface="Liberation Serif"/>
                <a:cs typeface="Liberation Serif"/>
              </a:rPr>
              <a:t>The designed system was implemented using different development tools which include HTML for creating interfaces, CSS for styling web pages, JavaScript, and </a:t>
            </a:r>
            <a:r>
              <a:rPr lang="en-IN" sz="2400" dirty="0" err="1">
                <a:latin typeface="Liberation Serif"/>
                <a:cs typeface="Liberation Serif"/>
              </a:rPr>
              <a:t>jQuery</a:t>
            </a:r>
            <a:r>
              <a:rPr lang="en-IN" sz="2400" dirty="0">
                <a:latin typeface="Liberation Serif"/>
                <a:cs typeface="Liberation Serif"/>
              </a:rPr>
              <a:t> for dynamism in the web pages and as an input validation tool. </a:t>
            </a:r>
            <a:endParaRPr lang="en-IN" sz="2400" dirty="0" smtClean="0">
              <a:latin typeface="Liberation Serif"/>
              <a:cs typeface="Liberation Serif"/>
            </a:endParaRPr>
          </a:p>
          <a:p>
            <a:pPr marL="12700">
              <a:lnSpc>
                <a:spcPct val="150000"/>
              </a:lnSpc>
              <a:spcBef>
                <a:spcPts val="100"/>
              </a:spcBef>
            </a:pPr>
            <a:endParaRPr lang="en-IN" sz="2400" dirty="0">
              <a:latin typeface="Liberation Serif"/>
              <a:cs typeface="Liberation Serif"/>
            </a:endParaRPr>
          </a:p>
          <a:p>
            <a:pPr marL="12700">
              <a:lnSpc>
                <a:spcPct val="150000"/>
              </a:lnSpc>
              <a:spcBef>
                <a:spcPts val="100"/>
              </a:spcBef>
            </a:pPr>
            <a:r>
              <a:rPr lang="en-IN" sz="2400" dirty="0" err="1" smtClean="0">
                <a:latin typeface="Liberation Serif"/>
                <a:cs typeface="Liberation Serif"/>
              </a:rPr>
              <a:t>MongoDB</a:t>
            </a:r>
            <a:r>
              <a:rPr lang="en-IN" sz="2400" dirty="0" smtClean="0">
                <a:latin typeface="Liberation Serif"/>
                <a:cs typeface="Liberation Serif"/>
              </a:rPr>
              <a:t> </a:t>
            </a:r>
            <a:r>
              <a:rPr lang="en-IN" sz="2400" dirty="0">
                <a:latin typeface="Liberation Serif"/>
                <a:cs typeface="Liberation Serif"/>
              </a:rPr>
              <a:t>will be used to build the database and Node.js used as a server-side scripting language to connect the user interfaces to the database. The system was tested by the researchers for </a:t>
            </a:r>
            <a:r>
              <a:rPr lang="en-IN" sz="2400" dirty="0" smtClean="0">
                <a:latin typeface="Liberation Serif"/>
                <a:cs typeface="Liberation Serif"/>
              </a:rPr>
              <a:t>errors</a:t>
            </a:r>
            <a:endParaRPr lang="en-IN" sz="2400" dirty="0">
              <a:latin typeface="Liberation Serif"/>
              <a:cs typeface="Liberation Serif"/>
            </a:endParaRPr>
          </a:p>
        </p:txBody>
      </p:sp>
    </p:spTree>
    <p:extLst>
      <p:ext uri="{BB962C8B-B14F-4D97-AF65-F5344CB8AC3E}">
        <p14:creationId xmlns:p14="http://schemas.microsoft.com/office/powerpoint/2010/main" val="232396636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14513" y="371475"/>
            <a:ext cx="9901237" cy="6300788"/>
          </a:xfrm>
        </p:spPr>
        <p:txBody>
          <a:bodyPr>
            <a:normAutofit/>
          </a:bodyPr>
          <a:lstStyle/>
          <a:p>
            <a:pPr>
              <a:lnSpc>
                <a:spcPct val="150000"/>
              </a:lnSpc>
            </a:pPr>
            <a:r>
              <a:rPr lang="en-IN" dirty="0"/>
              <a:t> </a:t>
            </a:r>
            <a:r>
              <a:rPr lang="en-IN" sz="3500" b="1" dirty="0"/>
              <a:t>Introduction </a:t>
            </a:r>
            <a:endParaRPr lang="en-IN" sz="3500" b="1" dirty="0" smtClean="0"/>
          </a:p>
          <a:p>
            <a:pPr>
              <a:lnSpc>
                <a:spcPct val="150000"/>
              </a:lnSpc>
            </a:pPr>
            <a:r>
              <a:rPr lang="en-IN" dirty="0" smtClean="0"/>
              <a:t>The </a:t>
            </a:r>
            <a:r>
              <a:rPr lang="en-IN" dirty="0"/>
              <a:t>parking place is very important all over the world especially in the cities like Delhi, Bangalore, Mumbai, etc. Every day thousands of car drivers spend a lot of the time to find where to park. The result of this situation is theft in urban areas, increasing traffic congestion and frustration of drivers. In order to solve this problem, the implementation of Online Parking Reservation System for managing parking places is mandatory. It will allow the drivers to Reserve a parking place anytime, anywhere. Searching for a vacant parking space in a metropolitan area is the daily concern for most people and it is time consuming. The system heavily relies on human interaction with the physical space and entity. This leads to wastage of human manpower and also parking spaces at times. It commonly results more traffic load and air pollution in certain area only for an available parking space. </a:t>
            </a:r>
          </a:p>
        </p:txBody>
      </p:sp>
    </p:spTree>
    <p:extLst>
      <p:ext uri="{BB962C8B-B14F-4D97-AF65-F5344CB8AC3E}">
        <p14:creationId xmlns:p14="http://schemas.microsoft.com/office/powerpoint/2010/main" val="388384578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71675" y="585788"/>
            <a:ext cx="9532937" cy="5325434"/>
          </a:xfrm>
        </p:spPr>
        <p:txBody>
          <a:bodyPr>
            <a:normAutofit fontScale="92500"/>
          </a:bodyPr>
          <a:lstStyle/>
          <a:p>
            <a:pPr marL="0" indent="0">
              <a:lnSpc>
                <a:spcPct val="150000"/>
              </a:lnSpc>
              <a:buNone/>
            </a:pPr>
            <a:r>
              <a:rPr lang="en-IN" sz="3200" b="1" dirty="0" smtClean="0"/>
              <a:t>Specific </a:t>
            </a:r>
            <a:r>
              <a:rPr lang="en-IN" sz="3200" b="1" dirty="0"/>
              <a:t>Objectives: </a:t>
            </a:r>
            <a:endParaRPr lang="en-IN" sz="3200" b="1" dirty="0" smtClean="0"/>
          </a:p>
          <a:p>
            <a:pPr marL="0" indent="0">
              <a:lnSpc>
                <a:spcPct val="150000"/>
              </a:lnSpc>
              <a:buNone/>
            </a:pPr>
            <a:r>
              <a:rPr lang="en-IN" sz="2800" dirty="0" smtClean="0"/>
              <a:t> </a:t>
            </a:r>
            <a:r>
              <a:rPr lang="en-IN" sz="2800" dirty="0"/>
              <a:t>To establish possible solutions to improve on the current Vehicle Parking Reservation system </a:t>
            </a:r>
          </a:p>
          <a:p>
            <a:pPr marL="0" indent="0">
              <a:lnSpc>
                <a:spcPct val="150000"/>
              </a:lnSpc>
              <a:buNone/>
            </a:pPr>
            <a:r>
              <a:rPr lang="en-IN" sz="2800" dirty="0"/>
              <a:t> To design and implement Online Vehicle Parking Reservation system </a:t>
            </a:r>
          </a:p>
          <a:p>
            <a:pPr marL="0" indent="0">
              <a:lnSpc>
                <a:spcPct val="150000"/>
              </a:lnSpc>
              <a:buNone/>
            </a:pPr>
            <a:r>
              <a:rPr lang="en-IN" sz="2800" dirty="0" smtClean="0"/>
              <a:t> </a:t>
            </a:r>
            <a:r>
              <a:rPr lang="en-IN" sz="2800" dirty="0"/>
              <a:t>To make a good research about People’s Park and gather all necessary information that helped in designing the new parking reservation system. </a:t>
            </a:r>
          </a:p>
        </p:txBody>
      </p:sp>
    </p:spTree>
    <p:extLst>
      <p:ext uri="{BB962C8B-B14F-4D97-AF65-F5344CB8AC3E}">
        <p14:creationId xmlns:p14="http://schemas.microsoft.com/office/powerpoint/2010/main" val="173057343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00263" y="485775"/>
            <a:ext cx="9686925" cy="6200775"/>
          </a:xfrm>
        </p:spPr>
        <p:txBody>
          <a:bodyPr>
            <a:normAutofit/>
          </a:bodyPr>
          <a:lstStyle/>
          <a:p>
            <a:r>
              <a:rPr lang="en-IN" sz="3200" b="1" dirty="0"/>
              <a:t>Brief </a:t>
            </a:r>
            <a:r>
              <a:rPr lang="en-IN" sz="3200" b="1" dirty="0" smtClean="0"/>
              <a:t>literature survey</a:t>
            </a:r>
          </a:p>
          <a:p>
            <a:endParaRPr lang="en-IN" sz="3200" b="1" dirty="0" smtClean="0"/>
          </a:p>
          <a:p>
            <a:r>
              <a:rPr lang="en-IN" dirty="0" smtClean="0"/>
              <a:t>A</a:t>
            </a:r>
            <a:r>
              <a:rPr lang="en-IN" dirty="0"/>
              <a:t>. </a:t>
            </a:r>
            <a:r>
              <a:rPr lang="en-IN" sz="2400" b="1" dirty="0"/>
              <a:t>State-of-the-Art Parking Management </a:t>
            </a:r>
            <a:r>
              <a:rPr lang="en-IN" dirty="0"/>
              <a:t>Searching for comparison between different transport parking guidance policy. Many parking guidance systems has been developed in the last decade. This sub-section we study the methods of guidance for many of the existing parking and explain their limitations. </a:t>
            </a:r>
            <a:endParaRPr lang="en-IN" dirty="0" smtClean="0"/>
          </a:p>
          <a:p>
            <a:r>
              <a:rPr lang="en-IN" dirty="0" smtClean="0"/>
              <a:t>B</a:t>
            </a:r>
            <a:r>
              <a:rPr lang="en-IN" dirty="0"/>
              <a:t>. </a:t>
            </a:r>
            <a:r>
              <a:rPr lang="en-IN" sz="2400" b="1" dirty="0"/>
              <a:t>Information Sharing Parking </a:t>
            </a:r>
            <a:r>
              <a:rPr lang="en-IN" dirty="0"/>
              <a:t>This mechanism is commonly smart parking system design is adopted by the current status. After publishing smart parking drivers parking availability information system specific to the field, where the driver receives parking availability information is available, according to the parking spaces will be decided in their desired destination parking. </a:t>
            </a:r>
            <a:endParaRPr lang="en-IN" dirty="0" smtClean="0"/>
          </a:p>
          <a:p>
            <a:r>
              <a:rPr lang="en-IN" dirty="0" smtClean="0"/>
              <a:t>C</a:t>
            </a:r>
            <a:r>
              <a:rPr lang="en-IN" dirty="0"/>
              <a:t>. </a:t>
            </a:r>
            <a:r>
              <a:rPr lang="en-IN" sz="2400" b="1" dirty="0"/>
              <a:t>Traffic volume </a:t>
            </a:r>
            <a:r>
              <a:rPr lang="en-IN" dirty="0"/>
              <a:t>In our proposed model, the traffic volume is defined as the amount of traffic generated especially for parking. This component is not negligible and traffic congestion and related pollution. Based smart parking system parking caused by the reduction in traffic volume for the proposed reservation, and is designed to meet the need for drivers. </a:t>
            </a:r>
          </a:p>
        </p:txBody>
      </p:sp>
    </p:spTree>
    <p:extLst>
      <p:ext uri="{BB962C8B-B14F-4D97-AF65-F5344CB8AC3E}">
        <p14:creationId xmlns:p14="http://schemas.microsoft.com/office/powerpoint/2010/main" val="266604686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57425" y="400050"/>
            <a:ext cx="9501188" cy="6457950"/>
          </a:xfrm>
        </p:spPr>
        <p:txBody>
          <a:bodyPr/>
          <a:lstStyle/>
          <a:p>
            <a:r>
              <a:rPr lang="en-IN" sz="3200" b="1" dirty="0" smtClean="0"/>
              <a:t>Project </a:t>
            </a:r>
            <a:r>
              <a:rPr lang="en-IN" sz="3200" b="1" dirty="0"/>
              <a:t>goals &amp; deliverables:          </a:t>
            </a:r>
            <a:endParaRPr lang="en-IN" sz="3200" b="1" dirty="0" smtClean="0"/>
          </a:p>
          <a:p>
            <a:r>
              <a:rPr lang="en-IN" sz="3200" dirty="0" smtClean="0"/>
              <a:t>To </a:t>
            </a:r>
            <a:r>
              <a:rPr lang="en-IN" sz="3200" dirty="0"/>
              <a:t>establish possible solutions to improve on the current Vehicle Parking Reservation system </a:t>
            </a:r>
            <a:endParaRPr lang="en-IN" sz="3200" dirty="0" smtClean="0"/>
          </a:p>
          <a:p>
            <a:r>
              <a:rPr lang="en-IN" sz="3200" dirty="0" smtClean="0"/>
              <a:t>To </a:t>
            </a:r>
            <a:r>
              <a:rPr lang="en-IN" sz="3200" dirty="0"/>
              <a:t>design and implement Online Vehicle Parking Reservation system</a:t>
            </a:r>
          </a:p>
          <a:p>
            <a:r>
              <a:rPr lang="en-IN" sz="3200" dirty="0"/>
              <a:t>To make a good research about People’s Park and gather all necessary information that helped in designing the new parking reservation system</a:t>
            </a:r>
          </a:p>
        </p:txBody>
      </p:sp>
    </p:spTree>
    <p:extLst>
      <p:ext uri="{BB962C8B-B14F-4D97-AF65-F5344CB8AC3E}">
        <p14:creationId xmlns:p14="http://schemas.microsoft.com/office/powerpoint/2010/main" val="248108024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43125" y="442913"/>
            <a:ext cx="9529763" cy="6215062"/>
          </a:xfrm>
        </p:spPr>
        <p:txBody>
          <a:bodyPr/>
          <a:lstStyle/>
          <a:p>
            <a:r>
              <a:rPr lang="en-IN" sz="3200" b="1" dirty="0" smtClean="0"/>
              <a:t>Features: </a:t>
            </a:r>
          </a:p>
          <a:p>
            <a:pPr>
              <a:buAutoNum type="arabicPeriod"/>
            </a:pPr>
            <a:r>
              <a:rPr lang="en-IN" sz="3200" dirty="0" smtClean="0"/>
              <a:t>This application provides the platform to pre-book parking spaces. </a:t>
            </a:r>
          </a:p>
          <a:p>
            <a:pPr>
              <a:buAutoNum type="arabicPeriod"/>
            </a:pPr>
            <a:r>
              <a:rPr lang="en-IN" sz="3200" dirty="0" smtClean="0"/>
              <a:t>Provides searching facilities based on various factors such as duration, parking slots, parking fees. </a:t>
            </a:r>
          </a:p>
          <a:p>
            <a:pPr>
              <a:buAutoNum type="arabicPeriod"/>
            </a:pPr>
            <a:r>
              <a:rPr lang="en-IN" sz="3200" dirty="0" smtClean="0"/>
              <a:t>Managing the information of vehicles.</a:t>
            </a:r>
          </a:p>
          <a:p>
            <a:pPr>
              <a:buAutoNum type="arabicPeriod"/>
            </a:pPr>
            <a:r>
              <a:rPr lang="en-IN" sz="3200" dirty="0" smtClean="0"/>
              <a:t>Deals with monitoring the information and transaction of customers. </a:t>
            </a:r>
          </a:p>
          <a:p>
            <a:pPr>
              <a:buAutoNum type="arabicPeriod"/>
            </a:pPr>
            <a:r>
              <a:rPr lang="en-IN" sz="3200" dirty="0" smtClean="0"/>
              <a:t>Shoes the information and description of the duration and parking spots.    </a:t>
            </a:r>
            <a:endParaRPr lang="en-IN" sz="3200" dirty="0"/>
          </a:p>
        </p:txBody>
      </p:sp>
    </p:spTree>
    <p:extLst>
      <p:ext uri="{BB962C8B-B14F-4D97-AF65-F5344CB8AC3E}">
        <p14:creationId xmlns:p14="http://schemas.microsoft.com/office/powerpoint/2010/main" val="190891209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47800" y="114300"/>
            <a:ext cx="10744200" cy="6543676"/>
          </a:xfrm>
        </p:spPr>
        <p:txBody>
          <a:bodyPr>
            <a:noAutofit/>
          </a:bodyPr>
          <a:lstStyle/>
          <a:p>
            <a:pPr marL="0" indent="0">
              <a:buNone/>
            </a:pPr>
            <a:r>
              <a:rPr lang="en-IN" sz="2000" dirty="0"/>
              <a:t> </a:t>
            </a:r>
            <a:r>
              <a:rPr lang="en-IN" sz="2800" b="1" dirty="0"/>
              <a:t>Main functionalities of </a:t>
            </a:r>
            <a:r>
              <a:rPr lang="en-IN" sz="2800" b="1" dirty="0" smtClean="0"/>
              <a:t>project</a:t>
            </a:r>
          </a:p>
          <a:p>
            <a:r>
              <a:rPr lang="en-IN" sz="2000" dirty="0" smtClean="0"/>
              <a:t>Login/Signup </a:t>
            </a:r>
            <a:r>
              <a:rPr lang="en-IN" sz="2000" dirty="0"/>
              <a:t>Page: - Here users and admin can provide credentials to login or signup to access the application. </a:t>
            </a:r>
            <a:endParaRPr lang="en-IN" sz="2000" dirty="0" smtClean="0"/>
          </a:p>
          <a:p>
            <a:r>
              <a:rPr lang="en-IN" sz="2000" dirty="0" smtClean="0"/>
              <a:t> </a:t>
            </a:r>
            <a:r>
              <a:rPr lang="en-IN" sz="2000" dirty="0"/>
              <a:t>For Admin: Admin can manage the bookings and users. </a:t>
            </a:r>
            <a:endParaRPr lang="en-IN" sz="2000" dirty="0" smtClean="0"/>
          </a:p>
          <a:p>
            <a:r>
              <a:rPr lang="en-IN" sz="2000" dirty="0" smtClean="0"/>
              <a:t>For </a:t>
            </a:r>
            <a:r>
              <a:rPr lang="en-IN" sz="2000" dirty="0"/>
              <a:t>User: User can search for appropriate parking space according to their location, choose time duration for parking, cancel bookings</a:t>
            </a:r>
            <a:r>
              <a:rPr lang="en-IN" sz="2000" dirty="0" smtClean="0"/>
              <a:t>.</a:t>
            </a:r>
          </a:p>
          <a:p>
            <a:r>
              <a:rPr lang="en-IN" sz="2000" dirty="0" smtClean="0"/>
              <a:t> </a:t>
            </a:r>
            <a:r>
              <a:rPr lang="en-IN" sz="2000" dirty="0"/>
              <a:t>After selection of a location, next page will contain the details of parking space available with time slots. User have to select parking slot according to his/her convenience </a:t>
            </a:r>
            <a:endParaRPr lang="en-IN" sz="2000" dirty="0" smtClean="0"/>
          </a:p>
          <a:p>
            <a:r>
              <a:rPr lang="en-IN" sz="2000" dirty="0" smtClean="0"/>
              <a:t>After </a:t>
            </a:r>
            <a:r>
              <a:rPr lang="en-IN" sz="2000" dirty="0"/>
              <a:t>selection of slot, next page will show price. User have to confirm booking. </a:t>
            </a:r>
            <a:endParaRPr lang="en-IN" sz="2000" dirty="0" smtClean="0"/>
          </a:p>
          <a:p>
            <a:r>
              <a:rPr lang="en-IN" sz="2000" dirty="0" smtClean="0"/>
              <a:t>On </a:t>
            </a:r>
            <a:r>
              <a:rPr lang="en-IN" sz="2000" dirty="0"/>
              <a:t>next page payment options are provided. </a:t>
            </a:r>
            <a:endParaRPr lang="en-IN" sz="2000" dirty="0" smtClean="0"/>
          </a:p>
          <a:p>
            <a:r>
              <a:rPr lang="en-IN" sz="2000" dirty="0" smtClean="0"/>
              <a:t> </a:t>
            </a:r>
            <a:r>
              <a:rPr lang="en-IN" sz="2000" dirty="0"/>
              <a:t>There will be a page of transaction history and a page for support and to contact us. </a:t>
            </a:r>
            <a:endParaRPr lang="en-IN" sz="2000" dirty="0" smtClean="0"/>
          </a:p>
          <a:p>
            <a:r>
              <a:rPr lang="en-IN" sz="2000" dirty="0" smtClean="0"/>
              <a:t>There </a:t>
            </a:r>
            <a:r>
              <a:rPr lang="en-IN" sz="2000" dirty="0"/>
              <a:t>will be a slider for deals on bookings and traffic rules. </a:t>
            </a:r>
            <a:endParaRPr lang="en-IN" sz="2000" dirty="0" smtClean="0"/>
          </a:p>
          <a:p>
            <a:r>
              <a:rPr lang="en-IN" sz="2000" dirty="0" smtClean="0"/>
              <a:t>Main </a:t>
            </a:r>
            <a:r>
              <a:rPr lang="en-IN" sz="2000" dirty="0"/>
              <a:t>task is to manage the user credentials on firebase, and also to manage number of products ordered, type of brand, the dealer for whom the order has been received.</a:t>
            </a:r>
          </a:p>
        </p:txBody>
      </p:sp>
    </p:spTree>
    <p:extLst>
      <p:ext uri="{BB962C8B-B14F-4D97-AF65-F5344CB8AC3E}">
        <p14:creationId xmlns:p14="http://schemas.microsoft.com/office/powerpoint/2010/main" val="182541717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59862" y="714375"/>
            <a:ext cx="10097079" cy="5326062"/>
          </a:xfrm>
        </p:spPr>
      </p:pic>
    </p:spTree>
    <p:extLst>
      <p:ext uri="{BB962C8B-B14F-4D97-AF65-F5344CB8AC3E}">
        <p14:creationId xmlns:p14="http://schemas.microsoft.com/office/powerpoint/2010/main" val="2102217996"/>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19</TotalTime>
  <Words>842</Words>
  <Application>Microsoft Office PowerPoint</Application>
  <PresentationFormat>Widescreen</PresentationFormat>
  <Paragraphs>45</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Century Gothic</vt:lpstr>
      <vt:lpstr>DejaVu Sans</vt:lpstr>
      <vt:lpstr>Liberation Serif</vt:lpstr>
      <vt:lpstr>Wingdings 3</vt:lpstr>
      <vt:lpstr>Wisp</vt:lpstr>
      <vt:lpstr>ONLINE PARKING RESERVATION  SYSTEM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PARKING RESERVATION  SYSTEM</dc:title>
  <dc:creator>SAHIL MALKANIA</dc:creator>
  <cp:lastModifiedBy>SAHIL MALKANIA</cp:lastModifiedBy>
  <cp:revision>3</cp:revision>
  <dcterms:created xsi:type="dcterms:W3CDTF">2019-08-24T05:49:19Z</dcterms:created>
  <dcterms:modified xsi:type="dcterms:W3CDTF">2019-08-24T06:13:10Z</dcterms:modified>
</cp:coreProperties>
</file>