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2" r:id="rId7"/>
    <p:sldId id="261"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12/8/2020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12/8/2020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AF686-39CE-4B1E-B38B-F0099F9DBD2A}"/>
              </a:ext>
            </a:extLst>
          </p:cNvPr>
          <p:cNvSpPr>
            <a:spLocks noGrp="1"/>
          </p:cNvSpPr>
          <p:nvPr>
            <p:ph type="ctrTitle"/>
          </p:nvPr>
        </p:nvSpPr>
        <p:spPr/>
        <p:txBody>
          <a:bodyPr/>
          <a:lstStyle/>
          <a:p>
            <a:r>
              <a:rPr lang="en-US" dirty="0"/>
              <a:t>Malignant Comments classification</a:t>
            </a:r>
            <a:endParaRPr lang="en-IN" dirty="0"/>
          </a:p>
        </p:txBody>
      </p:sp>
      <p:sp>
        <p:nvSpPr>
          <p:cNvPr id="3" name="Subtitle 2">
            <a:extLst>
              <a:ext uri="{FF2B5EF4-FFF2-40B4-BE49-F238E27FC236}">
                <a16:creationId xmlns:a16="http://schemas.microsoft.com/office/drawing/2014/main" id="{098CB92F-E48F-4F5A-8636-1DE2D497A4D8}"/>
              </a:ext>
            </a:extLst>
          </p:cNvPr>
          <p:cNvSpPr>
            <a:spLocks noGrp="1"/>
          </p:cNvSpPr>
          <p:nvPr>
            <p:ph type="subTitle" idx="1"/>
          </p:nvPr>
        </p:nvSpPr>
        <p:spPr/>
        <p:txBody>
          <a:bodyPr/>
          <a:lstStyle/>
          <a:p>
            <a:r>
              <a:rPr lang="en-US" dirty="0"/>
              <a:t>FlipRobo Projects</a:t>
            </a:r>
          </a:p>
          <a:p>
            <a:r>
              <a:rPr lang="en-US" dirty="0"/>
              <a:t>By</a:t>
            </a:r>
          </a:p>
          <a:p>
            <a:r>
              <a:rPr lang="en-US" dirty="0"/>
              <a:t>Abhishek Murarka</a:t>
            </a:r>
            <a:endParaRPr lang="en-IN" dirty="0"/>
          </a:p>
        </p:txBody>
      </p:sp>
    </p:spTree>
    <p:extLst>
      <p:ext uri="{BB962C8B-B14F-4D97-AF65-F5344CB8AC3E}">
        <p14:creationId xmlns:p14="http://schemas.microsoft.com/office/powerpoint/2010/main" val="3744450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D5A62-4464-4D8D-A159-D53F978056F9}"/>
              </a:ext>
            </a:extLst>
          </p:cNvPr>
          <p:cNvSpPr>
            <a:spLocks noGrp="1"/>
          </p:cNvSpPr>
          <p:nvPr>
            <p:ph type="title"/>
          </p:nvPr>
        </p:nvSpPr>
        <p:spPr>
          <a:xfrm>
            <a:off x="685801" y="139818"/>
            <a:ext cx="10131425" cy="640360"/>
          </a:xfrm>
        </p:spPr>
        <p:txBody>
          <a:bodyPr/>
          <a:lstStyle/>
          <a:p>
            <a:pPr algn="ctr"/>
            <a:r>
              <a:rPr lang="en-IN" sz="3600" b="1" dirty="0">
                <a:effectLst/>
                <a:latin typeface="Calibri" panose="020F0502020204030204" pitchFamily="34" charset="0"/>
                <a:ea typeface="Calibri" panose="020F0502020204030204" pitchFamily="34" charset="0"/>
                <a:cs typeface="Times New Roman" panose="02020603050405020304" pitchFamily="18" charset="0"/>
              </a:rPr>
              <a:t>Visualizations</a:t>
            </a:r>
            <a:endParaRPr lang="en-IN" dirty="0"/>
          </a:p>
        </p:txBody>
      </p:sp>
      <p:sp>
        <p:nvSpPr>
          <p:cNvPr id="3" name="Content Placeholder 2">
            <a:extLst>
              <a:ext uri="{FF2B5EF4-FFF2-40B4-BE49-F238E27FC236}">
                <a16:creationId xmlns:a16="http://schemas.microsoft.com/office/drawing/2014/main" id="{59937AC6-4BE8-40A2-8A65-F84F29296819}"/>
              </a:ext>
            </a:extLst>
          </p:cNvPr>
          <p:cNvSpPr>
            <a:spLocks noGrp="1"/>
          </p:cNvSpPr>
          <p:nvPr>
            <p:ph idx="1"/>
          </p:nvPr>
        </p:nvSpPr>
        <p:spPr>
          <a:xfrm>
            <a:off x="0" y="780178"/>
            <a:ext cx="12191999" cy="6077821"/>
          </a:xfrm>
        </p:spPr>
        <p:txBody>
          <a:bodyPr anchor="t"/>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Abuse</a:t>
            </a:r>
          </a:p>
          <a:p>
            <a:pPr marL="0" indent="0">
              <a:buNone/>
            </a:pPr>
            <a:endParaRPr lang="en-IN" dirty="0"/>
          </a:p>
        </p:txBody>
      </p:sp>
      <p:pic>
        <p:nvPicPr>
          <p:cNvPr id="4" name="Picture 3">
            <a:extLst>
              <a:ext uri="{FF2B5EF4-FFF2-40B4-BE49-F238E27FC236}">
                <a16:creationId xmlns:a16="http://schemas.microsoft.com/office/drawing/2014/main" id="{3BCF8CEF-CD9C-4A19-8229-D08FB16246E1}"/>
              </a:ext>
            </a:extLst>
          </p:cNvPr>
          <p:cNvPicPr/>
          <p:nvPr/>
        </p:nvPicPr>
        <p:blipFill>
          <a:blip r:embed="rId2"/>
          <a:stretch>
            <a:fillRect/>
          </a:stretch>
        </p:blipFill>
        <p:spPr>
          <a:xfrm>
            <a:off x="0" y="1138676"/>
            <a:ext cx="5536734" cy="2862874"/>
          </a:xfrm>
          <a:prstGeom prst="rect">
            <a:avLst/>
          </a:prstGeom>
        </p:spPr>
      </p:pic>
      <p:pic>
        <p:nvPicPr>
          <p:cNvPr id="5" name="Picture 4">
            <a:extLst>
              <a:ext uri="{FF2B5EF4-FFF2-40B4-BE49-F238E27FC236}">
                <a16:creationId xmlns:a16="http://schemas.microsoft.com/office/drawing/2014/main" id="{68AFDCE3-1905-4CAD-9469-A09E8FD2C95C}"/>
              </a:ext>
            </a:extLst>
          </p:cNvPr>
          <p:cNvPicPr/>
          <p:nvPr/>
        </p:nvPicPr>
        <p:blipFill>
          <a:blip r:embed="rId3"/>
          <a:stretch>
            <a:fillRect/>
          </a:stretch>
        </p:blipFill>
        <p:spPr>
          <a:xfrm>
            <a:off x="6384021" y="1138675"/>
            <a:ext cx="5536734" cy="2862875"/>
          </a:xfrm>
          <a:prstGeom prst="rect">
            <a:avLst/>
          </a:prstGeom>
        </p:spPr>
      </p:pic>
      <p:sp>
        <p:nvSpPr>
          <p:cNvPr id="6" name="TextBox 5">
            <a:extLst>
              <a:ext uri="{FF2B5EF4-FFF2-40B4-BE49-F238E27FC236}">
                <a16:creationId xmlns:a16="http://schemas.microsoft.com/office/drawing/2014/main" id="{CD20E599-7F5C-415E-AD85-F0670E744B4E}"/>
              </a:ext>
            </a:extLst>
          </p:cNvPr>
          <p:cNvSpPr txBox="1"/>
          <p:nvPr/>
        </p:nvSpPr>
        <p:spPr>
          <a:xfrm>
            <a:off x="6470537" y="774761"/>
            <a:ext cx="2446960" cy="369332"/>
          </a:xfrm>
          <a:prstGeom prst="rect">
            <a:avLst/>
          </a:prstGeom>
          <a:noFill/>
        </p:spPr>
        <p:txBody>
          <a:bodyPr wrap="square" rtlCol="0">
            <a:spAutoFit/>
          </a:bodyPr>
          <a:lstStyle/>
          <a:p>
            <a:pPr marL="285750" indent="-285750">
              <a:buFont typeface="Arial" panose="020B0604020202020204" pitchFamily="34" charset="0"/>
              <a:buChar char="•"/>
            </a:pPr>
            <a:r>
              <a:rPr lang="en-US" dirty="0"/>
              <a:t>Loathe</a:t>
            </a:r>
            <a:endParaRPr lang="en-IN" dirty="0"/>
          </a:p>
        </p:txBody>
      </p:sp>
      <p:pic>
        <p:nvPicPr>
          <p:cNvPr id="7" name="Picture 6">
            <a:extLst>
              <a:ext uri="{FF2B5EF4-FFF2-40B4-BE49-F238E27FC236}">
                <a16:creationId xmlns:a16="http://schemas.microsoft.com/office/drawing/2014/main" id="{042BBF26-E781-4BDB-81D1-FAEDF3CB63AB}"/>
              </a:ext>
            </a:extLst>
          </p:cNvPr>
          <p:cNvPicPr/>
          <p:nvPr/>
        </p:nvPicPr>
        <p:blipFill>
          <a:blip r:embed="rId4"/>
          <a:stretch>
            <a:fillRect/>
          </a:stretch>
        </p:blipFill>
        <p:spPr>
          <a:xfrm>
            <a:off x="0" y="4544603"/>
            <a:ext cx="5620624" cy="2313396"/>
          </a:xfrm>
          <a:prstGeom prst="rect">
            <a:avLst/>
          </a:prstGeom>
        </p:spPr>
      </p:pic>
      <p:sp>
        <p:nvSpPr>
          <p:cNvPr id="8" name="TextBox 7">
            <a:extLst>
              <a:ext uri="{FF2B5EF4-FFF2-40B4-BE49-F238E27FC236}">
                <a16:creationId xmlns:a16="http://schemas.microsoft.com/office/drawing/2014/main" id="{74527CAC-58FB-4C96-971C-8E7EFFB9F191}"/>
              </a:ext>
            </a:extLst>
          </p:cNvPr>
          <p:cNvSpPr txBox="1"/>
          <p:nvPr/>
        </p:nvSpPr>
        <p:spPr>
          <a:xfrm>
            <a:off x="83890" y="4169328"/>
            <a:ext cx="5452844" cy="584775"/>
          </a:xfrm>
          <a:prstGeom prst="rect">
            <a:avLst/>
          </a:prstGeom>
          <a:noFill/>
        </p:spPr>
        <p:txBody>
          <a:bodyPr wrap="square" rtlCol="0">
            <a:spAutoFit/>
          </a:bodyPr>
          <a:lstStyle/>
          <a:p>
            <a:pPr marL="285750" indent="-285750">
              <a:buFont typeface="Arial" panose="020B0604020202020204" pitchFamily="34" charset="0"/>
              <a:buChar char="•"/>
            </a:pPr>
            <a:r>
              <a:rPr lang="en-IN" sz="1400" dirty="0">
                <a:effectLst/>
                <a:latin typeface="Arial" panose="020B0604020202020204" pitchFamily="34" charset="0"/>
                <a:ea typeface="Calibri" panose="020F0502020204030204" pitchFamily="34" charset="0"/>
                <a:cs typeface="Arial" panose="020B0604020202020204" pitchFamily="34" charset="0"/>
              </a:rPr>
              <a:t>malignant, </a:t>
            </a:r>
            <a:r>
              <a:rPr lang="en-IN" sz="1400" dirty="0" err="1">
                <a:effectLst/>
                <a:latin typeface="Arial" panose="020B0604020202020204" pitchFamily="34" charset="0"/>
                <a:ea typeface="Calibri" panose="020F0502020204030204" pitchFamily="34" charset="0"/>
                <a:cs typeface="Arial" panose="020B0604020202020204" pitchFamily="34" charset="0"/>
              </a:rPr>
              <a:t>highly_malignant</a:t>
            </a:r>
            <a:r>
              <a:rPr lang="en-IN" sz="1400" dirty="0">
                <a:effectLst/>
                <a:latin typeface="Arial" panose="020B0604020202020204" pitchFamily="34" charset="0"/>
                <a:ea typeface="Calibri" panose="020F0502020204030204" pitchFamily="34" charset="0"/>
                <a:cs typeface="Arial" panose="020B0604020202020204" pitchFamily="34" charset="0"/>
              </a:rPr>
              <a:t>, rude, threat, abuse, loathe</a:t>
            </a:r>
          </a:p>
          <a:p>
            <a:pPr marL="285750" indent="-285750">
              <a:buFont typeface="Arial" panose="020B0604020202020204" pitchFamily="34" charset="0"/>
              <a:buChar char="•"/>
            </a:pPr>
            <a:endParaRPr lang="en-IN" dirty="0"/>
          </a:p>
        </p:txBody>
      </p:sp>
      <p:pic>
        <p:nvPicPr>
          <p:cNvPr id="9" name="Picture 8">
            <a:extLst>
              <a:ext uri="{FF2B5EF4-FFF2-40B4-BE49-F238E27FC236}">
                <a16:creationId xmlns:a16="http://schemas.microsoft.com/office/drawing/2014/main" id="{B5FD64CF-A9F3-4DB7-91B2-684A51922073}"/>
              </a:ext>
            </a:extLst>
          </p:cNvPr>
          <p:cNvPicPr/>
          <p:nvPr/>
        </p:nvPicPr>
        <p:blipFill>
          <a:blip r:embed="rId5"/>
          <a:stretch>
            <a:fillRect/>
          </a:stretch>
        </p:blipFill>
        <p:spPr>
          <a:xfrm>
            <a:off x="6096000" y="4544603"/>
            <a:ext cx="6095999" cy="2313397"/>
          </a:xfrm>
          <a:prstGeom prst="rect">
            <a:avLst/>
          </a:prstGeom>
        </p:spPr>
      </p:pic>
      <p:sp>
        <p:nvSpPr>
          <p:cNvPr id="11" name="TextBox 10">
            <a:extLst>
              <a:ext uri="{FF2B5EF4-FFF2-40B4-BE49-F238E27FC236}">
                <a16:creationId xmlns:a16="http://schemas.microsoft.com/office/drawing/2014/main" id="{DECF58D4-3F85-4838-9B0A-91CF9722B9E3}"/>
              </a:ext>
            </a:extLst>
          </p:cNvPr>
          <p:cNvSpPr txBox="1"/>
          <p:nvPr/>
        </p:nvSpPr>
        <p:spPr>
          <a:xfrm>
            <a:off x="6189678" y="4087403"/>
            <a:ext cx="3734497" cy="646331"/>
          </a:xfrm>
          <a:custGeom>
            <a:avLst/>
            <a:gdLst>
              <a:gd name="connsiteX0" fmla="*/ 0 w 3717719"/>
              <a:gd name="connsiteY0" fmla="*/ 0 h 914400"/>
              <a:gd name="connsiteX1" fmla="*/ 3717719 w 3717719"/>
              <a:gd name="connsiteY1" fmla="*/ 0 h 914400"/>
              <a:gd name="connsiteX2" fmla="*/ 3717719 w 3717719"/>
              <a:gd name="connsiteY2" fmla="*/ 914400 h 914400"/>
              <a:gd name="connsiteX3" fmla="*/ 0 w 3717719"/>
              <a:gd name="connsiteY3" fmla="*/ 914400 h 914400"/>
              <a:gd name="connsiteX4" fmla="*/ 0 w 3717719"/>
              <a:gd name="connsiteY4" fmla="*/ 0 h 914400"/>
              <a:gd name="connsiteX0" fmla="*/ 8389 w 3726108"/>
              <a:gd name="connsiteY0" fmla="*/ 0 h 914400"/>
              <a:gd name="connsiteX1" fmla="*/ 3726108 w 3726108"/>
              <a:gd name="connsiteY1" fmla="*/ 0 h 914400"/>
              <a:gd name="connsiteX2" fmla="*/ 3726108 w 3726108"/>
              <a:gd name="connsiteY2" fmla="*/ 914400 h 914400"/>
              <a:gd name="connsiteX3" fmla="*/ 0 w 3726108"/>
              <a:gd name="connsiteY3" fmla="*/ 411060 h 914400"/>
              <a:gd name="connsiteX4" fmla="*/ 8389 w 3726108"/>
              <a:gd name="connsiteY4" fmla="*/ 0 h 914400"/>
              <a:gd name="connsiteX0" fmla="*/ 8389 w 3768053"/>
              <a:gd name="connsiteY0" fmla="*/ 0 h 461394"/>
              <a:gd name="connsiteX1" fmla="*/ 3726108 w 3768053"/>
              <a:gd name="connsiteY1" fmla="*/ 0 h 461394"/>
              <a:gd name="connsiteX2" fmla="*/ 3768053 w 3768053"/>
              <a:gd name="connsiteY2" fmla="*/ 461394 h 461394"/>
              <a:gd name="connsiteX3" fmla="*/ 0 w 3768053"/>
              <a:gd name="connsiteY3" fmla="*/ 411060 h 461394"/>
              <a:gd name="connsiteX4" fmla="*/ 8389 w 3768053"/>
              <a:gd name="connsiteY4" fmla="*/ 0 h 461394"/>
              <a:gd name="connsiteX0" fmla="*/ 8389 w 3734497"/>
              <a:gd name="connsiteY0" fmla="*/ 0 h 411060"/>
              <a:gd name="connsiteX1" fmla="*/ 3726108 w 3734497"/>
              <a:gd name="connsiteY1" fmla="*/ 0 h 411060"/>
              <a:gd name="connsiteX2" fmla="*/ 3734497 w 3734497"/>
              <a:gd name="connsiteY2" fmla="*/ 411060 h 411060"/>
              <a:gd name="connsiteX3" fmla="*/ 0 w 3734497"/>
              <a:gd name="connsiteY3" fmla="*/ 411060 h 411060"/>
              <a:gd name="connsiteX4" fmla="*/ 8389 w 3734497"/>
              <a:gd name="connsiteY4" fmla="*/ 0 h 411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4497" h="411060">
                <a:moveTo>
                  <a:pt x="8389" y="0"/>
                </a:moveTo>
                <a:lnTo>
                  <a:pt x="3726108" y="0"/>
                </a:lnTo>
                <a:lnTo>
                  <a:pt x="3734497" y="411060"/>
                </a:lnTo>
                <a:lnTo>
                  <a:pt x="0" y="411060"/>
                </a:lnTo>
                <a:lnTo>
                  <a:pt x="8389" y="0"/>
                </a:lnTo>
                <a:close/>
              </a:path>
            </a:pathLst>
          </a:custGeom>
          <a:noFill/>
        </p:spPr>
        <p:txBody>
          <a:bodyPr wrap="square" rtlCol="0">
            <a:spAutoFit/>
          </a:bodyPr>
          <a:lstStyle/>
          <a:p>
            <a:pPr marL="285750" indent="-28575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Neutral(All Clean)</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554382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D5607-D230-46A4-A542-961A5B1D8100}"/>
              </a:ext>
            </a:extLst>
          </p:cNvPr>
          <p:cNvSpPr>
            <a:spLocks noGrp="1"/>
          </p:cNvSpPr>
          <p:nvPr>
            <p:ph type="title"/>
          </p:nvPr>
        </p:nvSpPr>
        <p:spPr>
          <a:xfrm>
            <a:off x="685801" y="0"/>
            <a:ext cx="10131425" cy="704675"/>
          </a:xfrm>
        </p:spPr>
        <p:txBody>
          <a:bodyPr/>
          <a:lstStyle/>
          <a:p>
            <a:pPr algn="ctr"/>
            <a:r>
              <a:rPr lang="en-IN" dirty="0"/>
              <a:t>CONCLUSION</a:t>
            </a:r>
          </a:p>
        </p:txBody>
      </p:sp>
      <p:sp>
        <p:nvSpPr>
          <p:cNvPr id="3" name="Content Placeholder 2">
            <a:extLst>
              <a:ext uri="{FF2B5EF4-FFF2-40B4-BE49-F238E27FC236}">
                <a16:creationId xmlns:a16="http://schemas.microsoft.com/office/drawing/2014/main" id="{1F32D55B-F55A-4BED-BDBE-21F6F434CAAF}"/>
              </a:ext>
            </a:extLst>
          </p:cNvPr>
          <p:cNvSpPr>
            <a:spLocks noGrp="1"/>
          </p:cNvSpPr>
          <p:nvPr>
            <p:ph idx="1"/>
          </p:nvPr>
        </p:nvSpPr>
        <p:spPr>
          <a:xfrm>
            <a:off x="0" y="704675"/>
            <a:ext cx="12191999" cy="6153325"/>
          </a:xfrm>
        </p:spPr>
        <p:txBody>
          <a:bodyPr anchor="t"/>
          <a:lstStyle/>
          <a:p>
            <a:r>
              <a:rPr lang="en-IN" sz="2000" b="1" dirty="0">
                <a:effectLst/>
                <a:latin typeface="Calibri" panose="020F0502020204030204" pitchFamily="34" charset="0"/>
                <a:ea typeface="Calibri" panose="020F0502020204030204" pitchFamily="34" charset="0"/>
                <a:cs typeface="Times New Roman" panose="02020603050405020304" pitchFamily="18" charset="0"/>
              </a:rPr>
              <a:t>Key Findings and Conclusions of the Study</a:t>
            </a:r>
          </a:p>
          <a:p>
            <a:pPr marL="0" indent="0">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So, the key findings and conclusion we got from the whole analysis that there are few words which are focus on the       same categories as the comment start going from bad to worse, and we keep them categories in multiple labels, as only because of this our Bidirectional LSTM using embedding worked so well, as on based on few words we can classify the whole comments.  </a:t>
            </a:r>
          </a:p>
          <a:p>
            <a:pPr marL="0" indent="0">
              <a:buNone/>
            </a:pPr>
            <a:endParaRPr lang="en-IN" dirty="0">
              <a:latin typeface="Arial" panose="020B0604020202020204" pitchFamily="34" charset="0"/>
              <a:ea typeface="Calibri" panose="020F0502020204030204" pitchFamily="34" charset="0"/>
              <a:cs typeface="Times New Roman" panose="02020603050405020304" pitchFamily="18" charset="0"/>
            </a:endParaRPr>
          </a:p>
          <a:p>
            <a:r>
              <a:rPr lang="en-IN" sz="2000" b="1" dirty="0">
                <a:latin typeface="Calibri" panose="020F0502020204030204" pitchFamily="34" charset="0"/>
                <a:cs typeface="Times New Roman" panose="02020603050405020304" pitchFamily="18" charset="0"/>
              </a:rPr>
              <a:t>Learning Outcomes of the Study in respect of Data Science &amp; Limitations</a:t>
            </a:r>
          </a:p>
          <a:p>
            <a:pPr marL="0" indent="0">
              <a:buNone/>
            </a:pPr>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pPr marL="0" indent="0">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There where al lot of learning outcomes we were able to see that how efficient and less time consuming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keras</a:t>
            </a:r>
            <a:r>
              <a:rPr lang="en-IN" sz="1800" dirty="0">
                <a:effectLst/>
                <a:latin typeface="Arial" panose="020B0604020202020204" pitchFamily="34" charset="0"/>
                <a:ea typeface="Calibri" panose="020F0502020204030204" pitchFamily="34" charset="0"/>
                <a:cs typeface="Times New Roman" panose="02020603050405020304" pitchFamily="18" charset="0"/>
              </a:rPr>
              <a:t> text processing library can clean and vectorizes the comments using TFIDF, and also wanted to use all the binary relevance and adaptation algorithm, but due to memory limitation had to comment out those algorithm as kernel was continues to die of both local machine and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googlecolab</a:t>
            </a:r>
            <a:r>
              <a:rPr lang="en-IN" sz="1800" dirty="0">
                <a:effectLst/>
                <a:latin typeface="Arial" panose="020B0604020202020204" pitchFamily="34" charset="0"/>
                <a:ea typeface="Calibri" panose="020F0502020204030204" pitchFamily="34" charset="0"/>
                <a:cs typeface="Times New Roman" panose="02020603050405020304" pitchFamily="18" charset="0"/>
              </a:rPr>
              <a:t> even tried 15 different times eliminating one algo at a time, just will keep working on that as I am very curious and keen to see the results of all other methods even using Naïve Byes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multinomialNB</a:t>
            </a:r>
            <a:r>
              <a:rPr lang="en-IN" sz="1800" dirty="0">
                <a:effectLst/>
                <a:latin typeface="Arial" panose="020B0604020202020204" pitchFamily="34" charset="0"/>
                <a:ea typeface="Calibri" panose="020F0502020204030204" pitchFamily="34" charset="0"/>
                <a:cs typeface="Times New Roman" panose="02020603050405020304" pitchFamily="18" charset="0"/>
              </a:rPr>
              <a:t> expecting a very good results, and have future work application of combining TF-IDF with sentiment features.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b="1" dirty="0">
              <a:latin typeface="Calibri" panose="020F0502020204030204" pitchFamily="34" charset="0"/>
              <a:cs typeface="Times New Roman" panose="02020603050405020304" pitchFamily="18" charset="0"/>
            </a:endParaRPr>
          </a:p>
          <a:p>
            <a:pPr marL="0" indent="0">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677486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4F29-73BC-446E-BD11-0991A675ACC0}"/>
              </a:ext>
            </a:extLst>
          </p:cNvPr>
          <p:cNvSpPr>
            <a:spLocks noGrp="1"/>
          </p:cNvSpPr>
          <p:nvPr>
            <p:ph type="title"/>
          </p:nvPr>
        </p:nvSpPr>
        <p:spPr>
          <a:xfrm>
            <a:off x="685801" y="142614"/>
            <a:ext cx="10131425" cy="924186"/>
          </a:xfrm>
        </p:spPr>
        <p:txBody>
          <a:bodyPr/>
          <a:lstStyle/>
          <a:p>
            <a:pPr algn="ctr"/>
            <a:r>
              <a:rPr lang="en-IN" dirty="0"/>
              <a:t>Problem Statement</a:t>
            </a:r>
          </a:p>
        </p:txBody>
      </p:sp>
      <p:sp>
        <p:nvSpPr>
          <p:cNvPr id="3" name="Content Placeholder 2">
            <a:extLst>
              <a:ext uri="{FF2B5EF4-FFF2-40B4-BE49-F238E27FC236}">
                <a16:creationId xmlns:a16="http://schemas.microsoft.com/office/drawing/2014/main" id="{A443B98D-0F28-49A4-8F1E-C42D631CF8DE}"/>
              </a:ext>
            </a:extLst>
          </p:cNvPr>
          <p:cNvSpPr>
            <a:spLocks noGrp="1"/>
          </p:cNvSpPr>
          <p:nvPr>
            <p:ph idx="1"/>
          </p:nvPr>
        </p:nvSpPr>
        <p:spPr>
          <a:xfrm>
            <a:off x="117446" y="1066801"/>
            <a:ext cx="11987867" cy="5711504"/>
          </a:xfrm>
        </p:spPr>
        <p:txBody>
          <a:bodyPr anchor="t"/>
          <a:lstStyle/>
          <a:p>
            <a:r>
              <a:rPr lang="en-US" sz="2400" b="1" dirty="0"/>
              <a:t>Business Problem Framing</a:t>
            </a:r>
          </a:p>
          <a:p>
            <a:pPr marL="0" indent="0">
              <a:buNone/>
            </a:pPr>
            <a:r>
              <a:rPr lang="en-US" sz="1600" b="1" dirty="0">
                <a:latin typeface="Arial" panose="020B0604020202020204" pitchFamily="34" charset="0"/>
                <a:cs typeface="Arial" panose="020B0604020202020204" pitchFamily="34"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a:t>
            </a:r>
          </a:p>
          <a:p>
            <a:pPr marL="0" indent="0">
              <a:buNone/>
            </a:pPr>
            <a:endParaRPr lang="en-US" sz="1600" b="1" dirty="0">
              <a:latin typeface="Arial" panose="020B0604020202020204" pitchFamily="34" charset="0"/>
              <a:cs typeface="Arial" panose="020B0604020202020204" pitchFamily="34" charset="0"/>
            </a:endParaRPr>
          </a:p>
          <a:p>
            <a:r>
              <a:rPr lang="en-US" sz="2400" b="1" dirty="0"/>
              <a:t>Conceptual Background of the Domain Problem </a:t>
            </a:r>
          </a:p>
          <a:p>
            <a:pPr marL="0" indent="0">
              <a:buNone/>
            </a:pPr>
            <a:r>
              <a:rPr lang="en-US" sz="1600" b="1" dirty="0">
                <a:latin typeface="Arial" panose="020B0604020202020204" pitchFamily="34" charset="0"/>
                <a:cs typeface="Arial" panose="020B0604020202020204" pitchFamily="34" charset="0"/>
              </a:rPr>
              <a:t>Classification regarding toxicity has been intensively researched in past few years, largely in the context of social media data where researchers have applied various machine learning systems to try to tackle the problem of toxicity as well as related, so there are various factors affecting the comments and can be related to the emotion, figure of speeches, and sometimes sarcasms which is related to indirect taunting is also rude and as a human it’s sometimes hard for us to distinguish between sarcasms and real appreciation</a:t>
            </a:r>
          </a:p>
        </p:txBody>
      </p:sp>
    </p:spTree>
    <p:extLst>
      <p:ext uri="{BB962C8B-B14F-4D97-AF65-F5344CB8AC3E}">
        <p14:creationId xmlns:p14="http://schemas.microsoft.com/office/powerpoint/2010/main" val="3823369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D3F95-DB42-472D-92B6-3223120F2386}"/>
              </a:ext>
            </a:extLst>
          </p:cNvPr>
          <p:cNvSpPr>
            <a:spLocks noGrp="1"/>
          </p:cNvSpPr>
          <p:nvPr>
            <p:ph type="title"/>
          </p:nvPr>
        </p:nvSpPr>
        <p:spPr>
          <a:xfrm>
            <a:off x="685801" y="142614"/>
            <a:ext cx="10131425" cy="989900"/>
          </a:xfrm>
        </p:spPr>
        <p:txBody>
          <a:bodyPr/>
          <a:lstStyle/>
          <a:p>
            <a:pPr algn="ctr"/>
            <a:r>
              <a:rPr lang="en-US" dirty="0"/>
              <a:t>Data Sources and their formats </a:t>
            </a:r>
            <a:endParaRPr lang="en-IN" dirty="0"/>
          </a:p>
        </p:txBody>
      </p:sp>
      <p:sp>
        <p:nvSpPr>
          <p:cNvPr id="3" name="Content Placeholder 2">
            <a:extLst>
              <a:ext uri="{FF2B5EF4-FFF2-40B4-BE49-F238E27FC236}">
                <a16:creationId xmlns:a16="http://schemas.microsoft.com/office/drawing/2014/main" id="{4B28AB3E-76CA-472E-8CFA-6F6EE16489BB}"/>
              </a:ext>
            </a:extLst>
          </p:cNvPr>
          <p:cNvSpPr>
            <a:spLocks noGrp="1"/>
          </p:cNvSpPr>
          <p:nvPr>
            <p:ph idx="1"/>
          </p:nvPr>
        </p:nvSpPr>
        <p:spPr>
          <a:xfrm>
            <a:off x="117447" y="1216405"/>
            <a:ext cx="11962700" cy="5578678"/>
          </a:xfrm>
        </p:spPr>
        <p:txBody>
          <a:bodyPr anchor="t"/>
          <a:lstStyle/>
          <a:p>
            <a:r>
              <a:rPr lang="en-US" dirty="0">
                <a:latin typeface="Arial" panose="020B0604020202020204" pitchFamily="34" charset="0"/>
                <a:cs typeface="Arial" panose="020B0604020202020204" pitchFamily="34" charset="0"/>
              </a:rPr>
              <a:t>The data set contains the training set, which has approximately 1,59,000 samples and the test set which contains nearly 1,53,000 samples. All the data samples contain 8 fields which includes ‘Id’, ‘Comments’, ‘Malignant’, ‘Highly malignant’, ‘Rude’, ‘Threat’, ‘Abuse’ and ‘Loathe’.  The label can be either 0 or 1, where 0 denotes a NO while 1 denotes a YES. There are various comments which have multiple labels. The first attribute is a unique ID associated with each comment.    </a:t>
            </a:r>
          </a:p>
          <a:p>
            <a:pPr marL="0" indent="0">
              <a:buNone/>
            </a:pPr>
            <a:r>
              <a:rPr lang="en-US" dirty="0">
                <a:latin typeface="Arial" panose="020B0604020202020204" pitchFamily="34" charset="0"/>
                <a:cs typeface="Arial" panose="020B0604020202020204" pitchFamily="34" charset="0"/>
              </a:rPr>
              <a:t>   The data set includes: </a:t>
            </a:r>
          </a:p>
          <a:p>
            <a:r>
              <a:rPr lang="en-US" b="1" dirty="0">
                <a:latin typeface="Arial" panose="020B0604020202020204" pitchFamily="34" charset="0"/>
                <a:cs typeface="Arial" panose="020B0604020202020204" pitchFamily="34" charset="0"/>
              </a:rPr>
              <a:t>Malignant:</a:t>
            </a:r>
            <a:r>
              <a:rPr lang="en-US" dirty="0">
                <a:latin typeface="Arial" panose="020B0604020202020204" pitchFamily="34" charset="0"/>
                <a:cs typeface="Arial" panose="020B0604020202020204" pitchFamily="34" charset="0"/>
              </a:rPr>
              <a:t> It is the Label column, which includes values 0 and 1, denoting if the comment is malignant or not.  -</a:t>
            </a:r>
          </a:p>
          <a:p>
            <a:r>
              <a:rPr lang="en-US" b="1" dirty="0">
                <a:latin typeface="Arial" panose="020B0604020202020204" pitchFamily="34" charset="0"/>
                <a:cs typeface="Arial" panose="020B0604020202020204" pitchFamily="34" charset="0"/>
              </a:rPr>
              <a:t>Highly Malignant: </a:t>
            </a:r>
            <a:r>
              <a:rPr lang="en-US" dirty="0">
                <a:latin typeface="Arial" panose="020B0604020202020204" pitchFamily="34" charset="0"/>
                <a:cs typeface="Arial" panose="020B0604020202020204" pitchFamily="34" charset="0"/>
              </a:rPr>
              <a:t>It denotes comments that are highly malignant and hurtful.  </a:t>
            </a:r>
          </a:p>
          <a:p>
            <a:r>
              <a:rPr lang="en-US" b="1" dirty="0">
                <a:latin typeface="Arial" panose="020B0604020202020204" pitchFamily="34" charset="0"/>
                <a:cs typeface="Arial" panose="020B0604020202020204" pitchFamily="34" charset="0"/>
              </a:rPr>
              <a:t>Rude:</a:t>
            </a:r>
            <a:r>
              <a:rPr lang="en-US" dirty="0">
                <a:latin typeface="Arial" panose="020B0604020202020204" pitchFamily="34" charset="0"/>
                <a:cs typeface="Arial" panose="020B0604020202020204" pitchFamily="34" charset="0"/>
              </a:rPr>
              <a:t> It denotes comments that are very rude and offensive. </a:t>
            </a:r>
          </a:p>
          <a:p>
            <a:r>
              <a:rPr lang="en-US" b="1" dirty="0">
                <a:latin typeface="Arial" panose="020B0604020202020204" pitchFamily="34" charset="0"/>
                <a:cs typeface="Arial" panose="020B0604020202020204" pitchFamily="34" charset="0"/>
              </a:rPr>
              <a:t>Threat:</a:t>
            </a:r>
            <a:r>
              <a:rPr lang="en-US" dirty="0">
                <a:latin typeface="Arial" panose="020B0604020202020204" pitchFamily="34" charset="0"/>
                <a:cs typeface="Arial" panose="020B0604020202020204" pitchFamily="34" charset="0"/>
              </a:rPr>
              <a:t> It contains indication of the comments that are giving any threat to someone.   </a:t>
            </a:r>
          </a:p>
          <a:p>
            <a:r>
              <a:rPr lang="en-US" b="1" dirty="0">
                <a:latin typeface="Arial" panose="020B0604020202020204" pitchFamily="34" charset="0"/>
                <a:cs typeface="Arial" panose="020B0604020202020204" pitchFamily="34" charset="0"/>
              </a:rPr>
              <a:t>Abuse:</a:t>
            </a:r>
            <a:r>
              <a:rPr lang="en-US" dirty="0">
                <a:latin typeface="Arial" panose="020B0604020202020204" pitchFamily="34" charset="0"/>
                <a:cs typeface="Arial" panose="020B0604020202020204" pitchFamily="34" charset="0"/>
              </a:rPr>
              <a:t> It is for comments that are abusive in nature.  </a:t>
            </a:r>
          </a:p>
          <a:p>
            <a:r>
              <a:rPr lang="en-US" b="1" dirty="0">
                <a:latin typeface="Arial" panose="020B0604020202020204" pitchFamily="34" charset="0"/>
                <a:cs typeface="Arial" panose="020B0604020202020204" pitchFamily="34" charset="0"/>
              </a:rPr>
              <a:t>Loathe:</a:t>
            </a:r>
            <a:r>
              <a:rPr lang="en-US" dirty="0">
                <a:latin typeface="Arial" panose="020B0604020202020204" pitchFamily="34" charset="0"/>
                <a:cs typeface="Arial" panose="020B0604020202020204" pitchFamily="34" charset="0"/>
              </a:rPr>
              <a:t> It describes the comments which are hateful and loathing in nature.   </a:t>
            </a:r>
          </a:p>
          <a:p>
            <a:r>
              <a:rPr lang="en-US" b="1" dirty="0">
                <a:latin typeface="Arial" panose="020B0604020202020204" pitchFamily="34" charset="0"/>
                <a:cs typeface="Arial" panose="020B0604020202020204" pitchFamily="34" charset="0"/>
              </a:rPr>
              <a:t>ID: </a:t>
            </a:r>
            <a:r>
              <a:rPr lang="en-US" dirty="0">
                <a:latin typeface="Arial" panose="020B0604020202020204" pitchFamily="34" charset="0"/>
                <a:cs typeface="Arial" panose="020B0604020202020204" pitchFamily="34" charset="0"/>
              </a:rPr>
              <a:t>It includes unique Ids associated with each comment text given.    </a:t>
            </a:r>
          </a:p>
          <a:p>
            <a:r>
              <a:rPr lang="en-US" b="1" dirty="0">
                <a:latin typeface="Arial" panose="020B0604020202020204" pitchFamily="34" charset="0"/>
                <a:cs typeface="Arial" panose="020B0604020202020204" pitchFamily="34" charset="0"/>
              </a:rPr>
              <a:t>Comment text: </a:t>
            </a:r>
            <a:r>
              <a:rPr lang="en-US" dirty="0">
                <a:latin typeface="Arial" panose="020B0604020202020204" pitchFamily="34" charset="0"/>
                <a:cs typeface="Arial" panose="020B0604020202020204" pitchFamily="34" charset="0"/>
              </a:rPr>
              <a:t>This column contains the comments extracted from various social media platforms.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1117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96A9E-A641-49FC-8A8F-B977F0DE477D}"/>
              </a:ext>
            </a:extLst>
          </p:cNvPr>
          <p:cNvSpPr>
            <a:spLocks noGrp="1"/>
          </p:cNvSpPr>
          <p:nvPr>
            <p:ph type="title"/>
          </p:nvPr>
        </p:nvSpPr>
        <p:spPr>
          <a:xfrm>
            <a:off x="685801" y="67113"/>
            <a:ext cx="10131425" cy="813732"/>
          </a:xfrm>
        </p:spPr>
        <p:txBody>
          <a:bodyPr/>
          <a:lstStyle/>
          <a:p>
            <a:pPr algn="ctr"/>
            <a:r>
              <a:rPr lang="en-IN" dirty="0"/>
              <a:t>Data </a:t>
            </a:r>
            <a:r>
              <a:rPr lang="en-IN" dirty="0" err="1"/>
              <a:t>Preprocessing</a:t>
            </a:r>
            <a:r>
              <a:rPr lang="en-IN" dirty="0"/>
              <a:t> Done</a:t>
            </a:r>
          </a:p>
        </p:txBody>
      </p:sp>
      <p:sp>
        <p:nvSpPr>
          <p:cNvPr id="3" name="Content Placeholder 2">
            <a:extLst>
              <a:ext uri="{FF2B5EF4-FFF2-40B4-BE49-F238E27FC236}">
                <a16:creationId xmlns:a16="http://schemas.microsoft.com/office/drawing/2014/main" id="{0A1E9A79-DCA1-4A78-A43A-FBA02A0A0AD8}"/>
              </a:ext>
            </a:extLst>
          </p:cNvPr>
          <p:cNvSpPr>
            <a:spLocks noGrp="1"/>
          </p:cNvSpPr>
          <p:nvPr>
            <p:ph idx="1"/>
          </p:nvPr>
        </p:nvSpPr>
        <p:spPr>
          <a:xfrm>
            <a:off x="109057" y="880845"/>
            <a:ext cx="11912367" cy="5910042"/>
          </a:xfrm>
        </p:spPr>
        <p:txBody>
          <a:bodyPr anchor="t"/>
          <a:lstStyle/>
          <a:p>
            <a:r>
              <a:rPr lang="en-US" dirty="0">
                <a:latin typeface="Arial" panose="020B0604020202020204" pitchFamily="34" charset="0"/>
                <a:cs typeface="Arial" panose="020B0604020202020204" pitchFamily="34" charset="0"/>
              </a:rPr>
              <a:t>We have applied various methods for data pre processing methods in this project interestingly we use </a:t>
            </a:r>
            <a:r>
              <a:rPr lang="en-US" dirty="0" err="1">
                <a:latin typeface="Arial" panose="020B0604020202020204" pitchFamily="34" charset="0"/>
                <a:cs typeface="Arial" panose="020B0604020202020204" pitchFamily="34" charset="0"/>
              </a:rPr>
              <a:t>wordNet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lemmatizer</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porterStemmer</a:t>
            </a:r>
            <a:r>
              <a:rPr lang="en-US" dirty="0">
                <a:latin typeface="Arial" panose="020B0604020202020204" pitchFamily="34" charset="0"/>
                <a:cs typeface="Arial" panose="020B0604020202020204" pitchFamily="34" charset="0"/>
              </a:rPr>
              <a:t> to clean the words and removed special characters using </a:t>
            </a:r>
            <a:r>
              <a:rPr lang="en-US" dirty="0" err="1">
                <a:latin typeface="Arial" panose="020B0604020202020204" pitchFamily="34" charset="0"/>
                <a:cs typeface="Arial" panose="020B0604020202020204" pitchFamily="34" charset="0"/>
              </a:rPr>
              <a:t>Regexp</a:t>
            </a:r>
            <a:r>
              <a:rPr lang="en-US" dirty="0">
                <a:latin typeface="Arial" panose="020B0604020202020204" pitchFamily="34" charset="0"/>
                <a:cs typeface="Arial" panose="020B0604020202020204" pitchFamily="34" charset="0"/>
              </a:rPr>
              <a:t> Tokenizer and filter the words by removing stop words and then used lemmatizes and joined and return the filtered words, Used TFIDF vectorizer to convert those text into vectors, and split the data and into test and train and trained various Machine learning algorithms, but we also explored and implemented </a:t>
            </a:r>
            <a:r>
              <a:rPr lang="en-US" dirty="0" err="1">
                <a:latin typeface="Arial" panose="020B0604020202020204" pitchFamily="34" charset="0"/>
                <a:cs typeface="Arial" panose="020B0604020202020204" pitchFamily="34" charset="0"/>
              </a:rPr>
              <a:t>keras.preprocessing.text</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keras.preprocessing</a:t>
            </a:r>
            <a:r>
              <a:rPr lang="en-US" dirty="0">
                <a:latin typeface="Arial" panose="020B0604020202020204" pitchFamily="34" charset="0"/>
                <a:cs typeface="Arial" panose="020B0604020202020204" pitchFamily="34" charset="0"/>
              </a:rPr>
              <a:t>  as this class allows to vectorize a text corpus, by turning each text into either a sequence of integers (each integer being the index of a token in a dictionary) or into a vector where the coefficient for each token could be binary, based on word count, based on </a:t>
            </a:r>
            <a:r>
              <a:rPr lang="en-US" dirty="0" err="1">
                <a:latin typeface="Arial" panose="020B0604020202020204" pitchFamily="34" charset="0"/>
                <a:cs typeface="Arial" panose="020B0604020202020204" pitchFamily="34" charset="0"/>
              </a:rPr>
              <a:t>tf-idf</a:t>
            </a:r>
            <a:r>
              <a:rPr lang="en-US" dirty="0">
                <a:latin typeface="Arial" panose="020B0604020202020204" pitchFamily="34" charset="0"/>
                <a:cs typeface="Arial" panose="020B0604020202020204" pitchFamily="34" charset="0"/>
              </a:rPr>
              <a:t>.</a:t>
            </a:r>
          </a:p>
          <a:p>
            <a:endParaRPr lang="en-IN" dirty="0"/>
          </a:p>
        </p:txBody>
      </p:sp>
      <p:pic>
        <p:nvPicPr>
          <p:cNvPr id="4" name="Picture 3">
            <a:extLst>
              <a:ext uri="{FF2B5EF4-FFF2-40B4-BE49-F238E27FC236}">
                <a16:creationId xmlns:a16="http://schemas.microsoft.com/office/drawing/2014/main" id="{B0E70629-B1E1-44AF-ADD9-7E3FBC491B55}"/>
              </a:ext>
            </a:extLst>
          </p:cNvPr>
          <p:cNvPicPr/>
          <p:nvPr/>
        </p:nvPicPr>
        <p:blipFill>
          <a:blip r:embed="rId2"/>
          <a:stretch>
            <a:fillRect/>
          </a:stretch>
        </p:blipFill>
        <p:spPr>
          <a:xfrm>
            <a:off x="304800" y="3360908"/>
            <a:ext cx="5925424" cy="2255540"/>
          </a:xfrm>
          <a:prstGeom prst="rect">
            <a:avLst/>
          </a:prstGeom>
        </p:spPr>
      </p:pic>
      <p:pic>
        <p:nvPicPr>
          <p:cNvPr id="5" name="Picture 4">
            <a:extLst>
              <a:ext uri="{FF2B5EF4-FFF2-40B4-BE49-F238E27FC236}">
                <a16:creationId xmlns:a16="http://schemas.microsoft.com/office/drawing/2014/main" id="{83AC71BB-8419-4522-B8D7-1F21EF80CB9F}"/>
              </a:ext>
            </a:extLst>
          </p:cNvPr>
          <p:cNvPicPr/>
          <p:nvPr/>
        </p:nvPicPr>
        <p:blipFill>
          <a:blip r:embed="rId3"/>
          <a:stretch>
            <a:fillRect/>
          </a:stretch>
        </p:blipFill>
        <p:spPr>
          <a:xfrm>
            <a:off x="6741406" y="3429000"/>
            <a:ext cx="4768836" cy="1861220"/>
          </a:xfrm>
          <a:prstGeom prst="rect">
            <a:avLst/>
          </a:prstGeom>
        </p:spPr>
      </p:pic>
    </p:spTree>
    <p:extLst>
      <p:ext uri="{BB962C8B-B14F-4D97-AF65-F5344CB8AC3E}">
        <p14:creationId xmlns:p14="http://schemas.microsoft.com/office/powerpoint/2010/main" val="1491390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917AB-42B3-451E-BBEF-8FD852CD5BC1}"/>
              </a:ext>
            </a:extLst>
          </p:cNvPr>
          <p:cNvSpPr>
            <a:spLocks noGrp="1"/>
          </p:cNvSpPr>
          <p:nvPr>
            <p:ph type="title"/>
          </p:nvPr>
        </p:nvSpPr>
        <p:spPr>
          <a:xfrm>
            <a:off x="685801" y="67113"/>
            <a:ext cx="10131425" cy="780176"/>
          </a:xfrm>
        </p:spPr>
        <p:txBody>
          <a:bodyPr/>
          <a:lstStyle/>
          <a:p>
            <a:r>
              <a:rPr lang="en-US" dirty="0"/>
              <a:t>•	Data Inputs- Logic- Output Relationships</a:t>
            </a:r>
            <a:endParaRPr lang="en-IN" dirty="0"/>
          </a:p>
        </p:txBody>
      </p:sp>
      <p:sp>
        <p:nvSpPr>
          <p:cNvPr id="3" name="Content Placeholder 2">
            <a:extLst>
              <a:ext uri="{FF2B5EF4-FFF2-40B4-BE49-F238E27FC236}">
                <a16:creationId xmlns:a16="http://schemas.microsoft.com/office/drawing/2014/main" id="{ECDE0BFE-8D8E-4DC2-A60D-2D0CE6D8D278}"/>
              </a:ext>
            </a:extLst>
          </p:cNvPr>
          <p:cNvSpPr>
            <a:spLocks noGrp="1"/>
          </p:cNvSpPr>
          <p:nvPr>
            <p:ph idx="1"/>
          </p:nvPr>
        </p:nvSpPr>
        <p:spPr>
          <a:xfrm>
            <a:off x="92279" y="704675"/>
            <a:ext cx="12038202" cy="6086212"/>
          </a:xfrm>
        </p:spPr>
        <p:txBody>
          <a:bodyPr anchor="t"/>
          <a:lstStyle/>
          <a:p>
            <a:r>
              <a:rPr lang="en-IN" sz="1800" dirty="0">
                <a:effectLst/>
                <a:latin typeface="Arial" panose="020B0604020202020204" pitchFamily="34" charset="0"/>
                <a:ea typeface="Calibri" panose="020F0502020204030204" pitchFamily="34" charset="0"/>
              </a:rPr>
              <a:t>For this data’s input and output logic we will analyse words frequency for each label, so that we can get the which most 20 frequent words were used on that label categories.</a:t>
            </a:r>
          </a:p>
          <a:p>
            <a:pPr marL="0" indent="0">
              <a:buNone/>
            </a:pPr>
            <a:endParaRPr lang="en-IN" sz="1800" dirty="0">
              <a:effectLst/>
              <a:latin typeface="Arial" panose="020B0604020202020204" pitchFamily="34" charset="0"/>
              <a:ea typeface="Calibri" panose="020F0502020204030204" pitchFamily="34" charset="0"/>
            </a:endParaRPr>
          </a:p>
          <a:p>
            <a:endParaRPr lang="en-IN" dirty="0"/>
          </a:p>
        </p:txBody>
      </p:sp>
      <p:pic>
        <p:nvPicPr>
          <p:cNvPr id="4" name="Picture 3">
            <a:extLst>
              <a:ext uri="{FF2B5EF4-FFF2-40B4-BE49-F238E27FC236}">
                <a16:creationId xmlns:a16="http://schemas.microsoft.com/office/drawing/2014/main" id="{7F9AC42C-BE20-440E-8516-5500F1F77137}"/>
              </a:ext>
            </a:extLst>
          </p:cNvPr>
          <p:cNvPicPr/>
          <p:nvPr/>
        </p:nvPicPr>
        <p:blipFill>
          <a:blip r:embed="rId2"/>
          <a:stretch>
            <a:fillRect/>
          </a:stretch>
        </p:blipFill>
        <p:spPr>
          <a:xfrm>
            <a:off x="1" y="1360066"/>
            <a:ext cx="3909270" cy="2733762"/>
          </a:xfrm>
          <a:prstGeom prst="rect">
            <a:avLst/>
          </a:prstGeom>
        </p:spPr>
      </p:pic>
      <p:pic>
        <p:nvPicPr>
          <p:cNvPr id="5" name="Picture 4">
            <a:extLst>
              <a:ext uri="{FF2B5EF4-FFF2-40B4-BE49-F238E27FC236}">
                <a16:creationId xmlns:a16="http://schemas.microsoft.com/office/drawing/2014/main" id="{B024F3BF-3E7E-45EC-93AC-DEB3BCFE1414}"/>
              </a:ext>
            </a:extLst>
          </p:cNvPr>
          <p:cNvPicPr/>
          <p:nvPr/>
        </p:nvPicPr>
        <p:blipFill>
          <a:blip r:embed="rId3"/>
          <a:stretch>
            <a:fillRect/>
          </a:stretch>
        </p:blipFill>
        <p:spPr>
          <a:xfrm>
            <a:off x="4044892" y="1360065"/>
            <a:ext cx="3909270" cy="2733763"/>
          </a:xfrm>
          <a:prstGeom prst="rect">
            <a:avLst/>
          </a:prstGeom>
        </p:spPr>
      </p:pic>
      <p:pic>
        <p:nvPicPr>
          <p:cNvPr id="6" name="Picture 5">
            <a:extLst>
              <a:ext uri="{FF2B5EF4-FFF2-40B4-BE49-F238E27FC236}">
                <a16:creationId xmlns:a16="http://schemas.microsoft.com/office/drawing/2014/main" id="{B6DAB891-C1E0-43AD-9ED6-8C6472E3C4F4}"/>
              </a:ext>
            </a:extLst>
          </p:cNvPr>
          <p:cNvPicPr/>
          <p:nvPr/>
        </p:nvPicPr>
        <p:blipFill>
          <a:blip r:embed="rId4"/>
          <a:stretch>
            <a:fillRect/>
          </a:stretch>
        </p:blipFill>
        <p:spPr>
          <a:xfrm>
            <a:off x="8089784" y="1360064"/>
            <a:ext cx="4040698" cy="2733763"/>
          </a:xfrm>
          <a:prstGeom prst="rect">
            <a:avLst/>
          </a:prstGeom>
        </p:spPr>
      </p:pic>
      <p:pic>
        <p:nvPicPr>
          <p:cNvPr id="7" name="Picture 6">
            <a:extLst>
              <a:ext uri="{FF2B5EF4-FFF2-40B4-BE49-F238E27FC236}">
                <a16:creationId xmlns:a16="http://schemas.microsoft.com/office/drawing/2014/main" id="{46806CEE-1ECA-443F-ADF7-11DE35335C32}"/>
              </a:ext>
            </a:extLst>
          </p:cNvPr>
          <p:cNvPicPr/>
          <p:nvPr/>
        </p:nvPicPr>
        <p:blipFill>
          <a:blip r:embed="rId5"/>
          <a:stretch>
            <a:fillRect/>
          </a:stretch>
        </p:blipFill>
        <p:spPr>
          <a:xfrm>
            <a:off x="0" y="4099068"/>
            <a:ext cx="3909270" cy="2733762"/>
          </a:xfrm>
          <a:prstGeom prst="rect">
            <a:avLst/>
          </a:prstGeom>
        </p:spPr>
      </p:pic>
      <p:pic>
        <p:nvPicPr>
          <p:cNvPr id="8" name="Picture 7">
            <a:extLst>
              <a:ext uri="{FF2B5EF4-FFF2-40B4-BE49-F238E27FC236}">
                <a16:creationId xmlns:a16="http://schemas.microsoft.com/office/drawing/2014/main" id="{CD3AEE34-9DF2-4A28-9DB3-B9AD6B3C6C6E}"/>
              </a:ext>
            </a:extLst>
          </p:cNvPr>
          <p:cNvPicPr/>
          <p:nvPr/>
        </p:nvPicPr>
        <p:blipFill>
          <a:blip r:embed="rId6"/>
          <a:stretch>
            <a:fillRect/>
          </a:stretch>
        </p:blipFill>
        <p:spPr>
          <a:xfrm>
            <a:off x="4044892" y="4099068"/>
            <a:ext cx="3909270" cy="2733762"/>
          </a:xfrm>
          <a:prstGeom prst="rect">
            <a:avLst/>
          </a:prstGeom>
        </p:spPr>
      </p:pic>
      <p:pic>
        <p:nvPicPr>
          <p:cNvPr id="9" name="Picture 8">
            <a:extLst>
              <a:ext uri="{FF2B5EF4-FFF2-40B4-BE49-F238E27FC236}">
                <a16:creationId xmlns:a16="http://schemas.microsoft.com/office/drawing/2014/main" id="{51CB4FB3-805E-4C6B-B032-DE7CCBA13FFA}"/>
              </a:ext>
            </a:extLst>
          </p:cNvPr>
          <p:cNvPicPr/>
          <p:nvPr/>
        </p:nvPicPr>
        <p:blipFill>
          <a:blip r:embed="rId7"/>
          <a:stretch>
            <a:fillRect/>
          </a:stretch>
        </p:blipFill>
        <p:spPr>
          <a:xfrm>
            <a:off x="8089782" y="4099067"/>
            <a:ext cx="4040699" cy="2733763"/>
          </a:xfrm>
          <a:prstGeom prst="rect">
            <a:avLst/>
          </a:prstGeom>
        </p:spPr>
      </p:pic>
    </p:spTree>
    <p:extLst>
      <p:ext uri="{BB962C8B-B14F-4D97-AF65-F5344CB8AC3E}">
        <p14:creationId xmlns:p14="http://schemas.microsoft.com/office/powerpoint/2010/main" val="1320138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401D9-1FC6-40EF-B0F5-9B27A7FE9B41}"/>
              </a:ext>
            </a:extLst>
          </p:cNvPr>
          <p:cNvSpPr>
            <a:spLocks noGrp="1"/>
          </p:cNvSpPr>
          <p:nvPr>
            <p:ph type="title"/>
          </p:nvPr>
        </p:nvSpPr>
        <p:spPr>
          <a:xfrm>
            <a:off x="685801" y="75502"/>
            <a:ext cx="10131425" cy="738230"/>
          </a:xfrm>
        </p:spPr>
        <p:txBody>
          <a:bodyPr>
            <a:normAutofit/>
          </a:bodyPr>
          <a:lstStyle/>
          <a:p>
            <a:pPr algn="ctr"/>
            <a:r>
              <a:rPr lang="en-IN" sz="1800" dirty="0">
                <a:effectLst/>
                <a:latin typeface="Calibri" panose="020F0502020204030204" pitchFamily="34" charset="0"/>
                <a:ea typeface="Calibri" panose="020F0502020204030204" pitchFamily="34" charset="0"/>
                <a:cs typeface="Times New Roman" panose="02020603050405020304" pitchFamily="18" charset="0"/>
              </a:rPr>
              <a:t>Hardware and Software Requirements and Tools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UseD</a:t>
            </a:r>
            <a:endParaRPr lang="en-IN" dirty="0"/>
          </a:p>
        </p:txBody>
      </p:sp>
      <p:sp>
        <p:nvSpPr>
          <p:cNvPr id="3" name="Content Placeholder 2">
            <a:extLst>
              <a:ext uri="{FF2B5EF4-FFF2-40B4-BE49-F238E27FC236}">
                <a16:creationId xmlns:a16="http://schemas.microsoft.com/office/drawing/2014/main" id="{DFD908EE-0E47-46B5-BC56-4AFF61FCF0E0}"/>
              </a:ext>
            </a:extLst>
          </p:cNvPr>
          <p:cNvSpPr>
            <a:spLocks noGrp="1"/>
          </p:cNvSpPr>
          <p:nvPr>
            <p:ph idx="1"/>
          </p:nvPr>
        </p:nvSpPr>
        <p:spPr>
          <a:xfrm>
            <a:off x="109057" y="813732"/>
            <a:ext cx="11987868" cy="5968765"/>
          </a:xfrm>
        </p:spPr>
        <p:txBody>
          <a:bodyPr anchor="t"/>
          <a:lstStyle/>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Hardware: 8GB RAM, 64-bit, i7 processor, and 12 GB RAM on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Googlecolab</a:t>
            </a:r>
            <a:r>
              <a:rPr lang="en-IN" sz="1800" dirty="0">
                <a:effectLst/>
                <a:latin typeface="Arial" panose="020B0604020202020204" pitchFamily="34" charset="0"/>
                <a:ea typeface="Calibri" panose="020F0502020204030204" pitchFamily="34" charset="0"/>
                <a:cs typeface="Times New Roman" panose="02020603050405020304" pitchFamily="18" charset="0"/>
              </a:rPr>
              <a:t>(with TPU as runtime processing)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Software: Excel,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Jupyter</a:t>
            </a:r>
            <a:r>
              <a:rPr lang="en-IN" sz="1800" dirty="0">
                <a:effectLst/>
                <a:latin typeface="Arial" panose="020B0604020202020204" pitchFamily="34" charset="0"/>
                <a:ea typeface="Calibri" panose="020F0502020204030204" pitchFamily="34" charset="0"/>
                <a:cs typeface="Times New Roman" panose="02020603050405020304" pitchFamily="18" charset="0"/>
              </a:rPr>
              <a:t> Notebook, python 3.6.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b="1" dirty="0"/>
              <a:t>Library Used</a:t>
            </a:r>
          </a:p>
          <a:p>
            <a:pPr marL="0" indent="0">
              <a:buNone/>
            </a:pPr>
            <a:r>
              <a:rPr lang="en-IN" dirty="0"/>
              <a:t>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sz="1800" dirty="0">
                <a:effectLst/>
                <a:latin typeface="Arial" panose="020B0604020202020204" pitchFamily="34" charset="0"/>
                <a:ea typeface="Calibri" panose="020F0502020204030204" pitchFamily="34" charset="0"/>
                <a:cs typeface="Arial" panose="020B0604020202020204" pitchFamily="34" charset="0"/>
              </a:rPr>
              <a:t>Only assumptions which were taken related to the problem was that we dropped the id column as it had high chance of overfitting as our models could have memories the results based on id, however shuffle was used but still we couldn’t take risk.</a:t>
            </a:r>
          </a:p>
          <a:p>
            <a:pPr marL="0" indent="0">
              <a:buNone/>
            </a:pPr>
            <a:endParaRPr lang="en-IN" dirty="0"/>
          </a:p>
        </p:txBody>
      </p:sp>
      <p:pic>
        <p:nvPicPr>
          <p:cNvPr id="4" name="Picture 3">
            <a:extLst>
              <a:ext uri="{FF2B5EF4-FFF2-40B4-BE49-F238E27FC236}">
                <a16:creationId xmlns:a16="http://schemas.microsoft.com/office/drawing/2014/main" id="{7F1A8897-A0D1-475F-9FD4-919D9DAAE1AD}"/>
              </a:ext>
            </a:extLst>
          </p:cNvPr>
          <p:cNvPicPr/>
          <p:nvPr/>
        </p:nvPicPr>
        <p:blipFill>
          <a:blip r:embed="rId2"/>
          <a:stretch>
            <a:fillRect/>
          </a:stretch>
        </p:blipFill>
        <p:spPr>
          <a:xfrm>
            <a:off x="364490" y="2076974"/>
            <a:ext cx="7084934" cy="2956420"/>
          </a:xfrm>
          <a:prstGeom prst="rect">
            <a:avLst/>
          </a:prstGeom>
        </p:spPr>
      </p:pic>
    </p:spTree>
    <p:extLst>
      <p:ext uri="{BB962C8B-B14F-4D97-AF65-F5344CB8AC3E}">
        <p14:creationId xmlns:p14="http://schemas.microsoft.com/office/powerpoint/2010/main" val="1279256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90C24-B56F-41DE-8071-F0F719E1DB4C}"/>
              </a:ext>
            </a:extLst>
          </p:cNvPr>
          <p:cNvSpPr>
            <a:spLocks noGrp="1"/>
          </p:cNvSpPr>
          <p:nvPr>
            <p:ph type="title"/>
          </p:nvPr>
        </p:nvSpPr>
        <p:spPr>
          <a:xfrm>
            <a:off x="685801" y="0"/>
            <a:ext cx="10131425" cy="679508"/>
          </a:xfrm>
        </p:spPr>
        <p:txBody>
          <a:bodyPr>
            <a:normAutofit/>
          </a:bodyPr>
          <a:lstStyle/>
          <a:p>
            <a:pPr algn="ctr"/>
            <a:r>
              <a:rPr lang="en-US" dirty="0"/>
              <a:t>Model/s Development and Evaluation </a:t>
            </a:r>
            <a:endParaRPr lang="en-IN" dirty="0"/>
          </a:p>
        </p:txBody>
      </p:sp>
      <p:sp>
        <p:nvSpPr>
          <p:cNvPr id="3" name="Content Placeholder 2">
            <a:extLst>
              <a:ext uri="{FF2B5EF4-FFF2-40B4-BE49-F238E27FC236}">
                <a16:creationId xmlns:a16="http://schemas.microsoft.com/office/drawing/2014/main" id="{013F446B-0017-425C-8EC2-E771E8FC31BD}"/>
              </a:ext>
            </a:extLst>
          </p:cNvPr>
          <p:cNvSpPr>
            <a:spLocks noGrp="1"/>
          </p:cNvSpPr>
          <p:nvPr>
            <p:ph idx="1"/>
          </p:nvPr>
        </p:nvSpPr>
        <p:spPr>
          <a:xfrm>
            <a:off x="0" y="738231"/>
            <a:ext cx="12191999" cy="6119769"/>
          </a:xfrm>
        </p:spPr>
        <p:txBody>
          <a:bodyPr anchor="t"/>
          <a:lstStyle/>
          <a:p>
            <a:pPr marL="0" indent="0">
              <a:buNone/>
            </a:pPr>
            <a:r>
              <a:rPr lang="en-US" dirty="0"/>
              <a:t>•	</a:t>
            </a:r>
            <a:r>
              <a:rPr lang="en-US" sz="2000" b="1" dirty="0">
                <a:latin typeface="Arial" panose="020B0604020202020204" pitchFamily="34" charset="0"/>
                <a:cs typeface="Arial" panose="020B0604020202020204" pitchFamily="34" charset="0"/>
              </a:rPr>
              <a:t>Identification of possible problem-solving approaches (methods)</a:t>
            </a:r>
          </a:p>
          <a:p>
            <a:pPr marL="0" indent="0">
              <a:buNone/>
            </a:pPr>
            <a:r>
              <a:rPr lang="en-IN" dirty="0">
                <a:latin typeface="Arial" panose="020B060402020202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We also found that the dataset was highly imbalanced as class 1 had 16225, and class 0 had 143346, so we  	down sampled class 0 to 16225 to make the data balanced using resample.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dirty="0">
              <a:latin typeface="Arial" panose="020B0604020202020204" pitchFamily="34" charset="0"/>
              <a:cs typeface="Arial" panose="020B0604020202020204" pitchFamily="34" charset="0"/>
            </a:endParaRPr>
          </a:p>
          <a:p>
            <a:pPr marL="0" indent="0">
              <a:buNone/>
            </a:pPr>
            <a:endParaRPr lang="en-IN" sz="2000" dirty="0">
              <a:latin typeface="Arial" panose="020B0604020202020204" pitchFamily="34" charset="0"/>
              <a:cs typeface="Arial" panose="020B0604020202020204" pitchFamily="34" charset="0"/>
            </a:endParaRP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Testing of Identified Approaches (Algorithms)</a:t>
            </a: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DEA0D43-7FDE-4CA0-9DE8-807A5D9CEDE9}"/>
              </a:ext>
            </a:extLst>
          </p:cNvPr>
          <p:cNvPicPr/>
          <p:nvPr/>
        </p:nvPicPr>
        <p:blipFill>
          <a:blip r:embed="rId2"/>
          <a:stretch>
            <a:fillRect/>
          </a:stretch>
        </p:blipFill>
        <p:spPr>
          <a:xfrm>
            <a:off x="450689" y="1864454"/>
            <a:ext cx="3517304" cy="914400"/>
          </a:xfrm>
          <a:prstGeom prst="rect">
            <a:avLst/>
          </a:prstGeom>
        </p:spPr>
      </p:pic>
      <p:pic>
        <p:nvPicPr>
          <p:cNvPr id="5" name="Picture 4">
            <a:extLst>
              <a:ext uri="{FF2B5EF4-FFF2-40B4-BE49-F238E27FC236}">
                <a16:creationId xmlns:a16="http://schemas.microsoft.com/office/drawing/2014/main" id="{2CA60FF2-EB36-42A4-B732-80D5D7AC24A6}"/>
              </a:ext>
            </a:extLst>
          </p:cNvPr>
          <p:cNvPicPr/>
          <p:nvPr/>
        </p:nvPicPr>
        <p:blipFill>
          <a:blip r:embed="rId3"/>
          <a:stretch>
            <a:fillRect/>
          </a:stretch>
        </p:blipFill>
        <p:spPr>
          <a:xfrm>
            <a:off x="4418681" y="1864454"/>
            <a:ext cx="3785751" cy="914400"/>
          </a:xfrm>
          <a:prstGeom prst="rect">
            <a:avLst/>
          </a:prstGeom>
        </p:spPr>
      </p:pic>
      <p:pic>
        <p:nvPicPr>
          <p:cNvPr id="6" name="Picture 5">
            <a:extLst>
              <a:ext uri="{FF2B5EF4-FFF2-40B4-BE49-F238E27FC236}">
                <a16:creationId xmlns:a16="http://schemas.microsoft.com/office/drawing/2014/main" id="{6A943C0F-F4BB-4CC6-B73A-34EF2AAC7C50}"/>
              </a:ext>
            </a:extLst>
          </p:cNvPr>
          <p:cNvPicPr/>
          <p:nvPr/>
        </p:nvPicPr>
        <p:blipFill>
          <a:blip r:embed="rId4"/>
          <a:stretch>
            <a:fillRect/>
          </a:stretch>
        </p:blipFill>
        <p:spPr>
          <a:xfrm>
            <a:off x="273126" y="3048985"/>
            <a:ext cx="6117891" cy="1945352"/>
          </a:xfrm>
          <a:prstGeom prst="rect">
            <a:avLst/>
          </a:prstGeom>
        </p:spPr>
      </p:pic>
      <p:pic>
        <p:nvPicPr>
          <p:cNvPr id="8" name="Picture 7">
            <a:extLst>
              <a:ext uri="{FF2B5EF4-FFF2-40B4-BE49-F238E27FC236}">
                <a16:creationId xmlns:a16="http://schemas.microsoft.com/office/drawing/2014/main" id="{2D592ABA-4CC0-4214-874C-7CDA4FE1BA80}"/>
              </a:ext>
            </a:extLst>
          </p:cNvPr>
          <p:cNvPicPr/>
          <p:nvPr/>
        </p:nvPicPr>
        <p:blipFill>
          <a:blip r:embed="rId5"/>
          <a:stretch>
            <a:fillRect/>
          </a:stretch>
        </p:blipFill>
        <p:spPr>
          <a:xfrm>
            <a:off x="273126" y="5089608"/>
            <a:ext cx="6253509" cy="1621585"/>
          </a:xfrm>
          <a:prstGeom prst="rect">
            <a:avLst/>
          </a:prstGeom>
        </p:spPr>
      </p:pic>
      <p:pic>
        <p:nvPicPr>
          <p:cNvPr id="9" name="Picture 8">
            <a:extLst>
              <a:ext uri="{FF2B5EF4-FFF2-40B4-BE49-F238E27FC236}">
                <a16:creationId xmlns:a16="http://schemas.microsoft.com/office/drawing/2014/main" id="{AA773466-D55C-4924-9C75-8689100054B3}"/>
              </a:ext>
            </a:extLst>
          </p:cNvPr>
          <p:cNvPicPr/>
          <p:nvPr/>
        </p:nvPicPr>
        <p:blipFill>
          <a:blip r:embed="rId6"/>
          <a:stretch>
            <a:fillRect/>
          </a:stretch>
        </p:blipFill>
        <p:spPr>
          <a:xfrm>
            <a:off x="6791372" y="2957049"/>
            <a:ext cx="3562350" cy="2037288"/>
          </a:xfrm>
          <a:prstGeom prst="rect">
            <a:avLst/>
          </a:prstGeom>
        </p:spPr>
      </p:pic>
      <p:sp>
        <p:nvSpPr>
          <p:cNvPr id="10" name="TextBox 9">
            <a:extLst>
              <a:ext uri="{FF2B5EF4-FFF2-40B4-BE49-F238E27FC236}">
                <a16:creationId xmlns:a16="http://schemas.microsoft.com/office/drawing/2014/main" id="{664577C0-63F7-4496-B844-67A461DE0A28}"/>
              </a:ext>
            </a:extLst>
          </p:cNvPr>
          <p:cNvSpPr txBox="1"/>
          <p:nvPr/>
        </p:nvSpPr>
        <p:spPr>
          <a:xfrm>
            <a:off x="6607729" y="5089608"/>
            <a:ext cx="5522752" cy="1659813"/>
          </a:xfrm>
          <a:prstGeom prst="rect">
            <a:avLst/>
          </a:prstGeom>
          <a:noFill/>
        </p:spPr>
        <p:txBody>
          <a:bodyPr wrap="square" rtlCol="0">
            <a:spAutoFit/>
          </a:bodyPr>
          <a:lstStyle/>
          <a:p>
            <a:pPr marL="457200">
              <a:lnSpc>
                <a:spcPct val="107000"/>
              </a:lnSpc>
              <a:spcAft>
                <a:spcPts val="800"/>
              </a:spcAft>
            </a:pPr>
            <a:r>
              <a:rPr lang="en-IN" sz="1600" dirty="0">
                <a:effectLst/>
                <a:latin typeface="Arial" panose="020B0604020202020204" pitchFamily="34" charset="0"/>
                <a:ea typeface="Calibri" panose="020F0502020204030204" pitchFamily="34" charset="0"/>
                <a:cs typeface="Times New Roman" panose="02020603050405020304" pitchFamily="18" charset="0"/>
              </a:rPr>
              <a:t>From the above we can see that the we have tried various methods and utilized pipelines in order to achieve a robust model, so we used </a:t>
            </a:r>
            <a:r>
              <a:rPr lang="en-IN" sz="1600" dirty="0" err="1">
                <a:effectLst/>
                <a:latin typeface="Arial" panose="020B0604020202020204" pitchFamily="34" charset="0"/>
                <a:ea typeface="Calibri" panose="020F0502020204030204" pitchFamily="34" charset="0"/>
                <a:cs typeface="Times New Roman" panose="02020603050405020304" pitchFamily="18" charset="0"/>
              </a:rPr>
              <a:t>OneVSRest</a:t>
            </a:r>
            <a:r>
              <a:rPr lang="en-IN" sz="1600" dirty="0">
                <a:effectLst/>
                <a:latin typeface="Arial" panose="020B0604020202020204" pitchFamily="34" charset="0"/>
                <a:ea typeface="Calibri" panose="020F0502020204030204" pitchFamily="34" charset="0"/>
                <a:cs typeface="Times New Roman" panose="02020603050405020304" pitchFamily="18" charset="0"/>
              </a:rPr>
              <a:t> classifier on logistic regression and linear SVM, and used deep learning models and bidirectional LSTM with embedding and achieve a better result.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88253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6FD08-A658-476A-8EF5-828BC3523488}"/>
              </a:ext>
            </a:extLst>
          </p:cNvPr>
          <p:cNvSpPr>
            <a:spLocks noGrp="1"/>
          </p:cNvSpPr>
          <p:nvPr>
            <p:ph type="title"/>
          </p:nvPr>
        </p:nvSpPr>
        <p:spPr>
          <a:xfrm>
            <a:off x="685801" y="1"/>
            <a:ext cx="10131425" cy="629174"/>
          </a:xfrm>
        </p:spPr>
        <p:txBody>
          <a:bodyPr>
            <a:normAutofit fontScale="90000"/>
          </a:bodyPr>
          <a:lstStyle/>
          <a:p>
            <a:pPr algn="ctr"/>
            <a:r>
              <a:rPr lang="en-US" dirty="0"/>
              <a:t>Model/s Development and Evaluation </a:t>
            </a:r>
            <a:endParaRPr lang="en-IN" dirty="0"/>
          </a:p>
        </p:txBody>
      </p:sp>
      <p:sp>
        <p:nvSpPr>
          <p:cNvPr id="3" name="Content Placeholder 2">
            <a:extLst>
              <a:ext uri="{FF2B5EF4-FFF2-40B4-BE49-F238E27FC236}">
                <a16:creationId xmlns:a16="http://schemas.microsoft.com/office/drawing/2014/main" id="{4C17EEBB-B586-427A-B3DD-947E6F997261}"/>
              </a:ext>
            </a:extLst>
          </p:cNvPr>
          <p:cNvSpPr>
            <a:spLocks noGrp="1"/>
          </p:cNvSpPr>
          <p:nvPr>
            <p:ph idx="1"/>
          </p:nvPr>
        </p:nvSpPr>
        <p:spPr>
          <a:xfrm>
            <a:off x="0" y="629175"/>
            <a:ext cx="12191999" cy="6228824"/>
          </a:xfrm>
        </p:spPr>
        <p:txBody>
          <a:bodyPr anchor="t"/>
          <a:lstStyle/>
          <a:p>
            <a:pPr marL="0" indent="0">
              <a:buNone/>
            </a:pPr>
            <a:r>
              <a:rPr lang="en-US" dirty="0"/>
              <a:t>•	</a:t>
            </a:r>
            <a:r>
              <a:rPr lang="en-US" sz="2000" b="1" dirty="0"/>
              <a:t>Key Metrics for success in solving problem under consideration</a:t>
            </a:r>
          </a:p>
          <a:p>
            <a:pPr marL="0" indent="0">
              <a:buNone/>
            </a:pPr>
            <a:endParaRPr lang="en-IN" sz="2000" b="1" dirty="0"/>
          </a:p>
        </p:txBody>
      </p:sp>
      <p:pic>
        <p:nvPicPr>
          <p:cNvPr id="4" name="Picture 3">
            <a:extLst>
              <a:ext uri="{FF2B5EF4-FFF2-40B4-BE49-F238E27FC236}">
                <a16:creationId xmlns:a16="http://schemas.microsoft.com/office/drawing/2014/main" id="{51ED12F0-CC9F-4FC7-8987-6E9BE65EFBAA}"/>
              </a:ext>
            </a:extLst>
          </p:cNvPr>
          <p:cNvPicPr/>
          <p:nvPr/>
        </p:nvPicPr>
        <p:blipFill>
          <a:blip r:embed="rId2"/>
          <a:stretch>
            <a:fillRect/>
          </a:stretch>
        </p:blipFill>
        <p:spPr>
          <a:xfrm>
            <a:off x="96957" y="1019405"/>
            <a:ext cx="6645910" cy="3695065"/>
          </a:xfrm>
          <a:prstGeom prst="rect">
            <a:avLst/>
          </a:prstGeom>
        </p:spPr>
      </p:pic>
      <p:sp>
        <p:nvSpPr>
          <p:cNvPr id="5" name="TextBox 4">
            <a:extLst>
              <a:ext uri="{FF2B5EF4-FFF2-40B4-BE49-F238E27FC236}">
                <a16:creationId xmlns:a16="http://schemas.microsoft.com/office/drawing/2014/main" id="{7989AF1C-17A8-40ED-983D-FAE8B2FD6698}"/>
              </a:ext>
            </a:extLst>
          </p:cNvPr>
          <p:cNvSpPr txBox="1"/>
          <p:nvPr/>
        </p:nvSpPr>
        <p:spPr>
          <a:xfrm>
            <a:off x="6925971" y="1059252"/>
            <a:ext cx="5169072" cy="1384995"/>
          </a:xfrm>
          <a:prstGeom prst="rect">
            <a:avLst/>
          </a:prstGeom>
          <a:noFill/>
        </p:spPr>
        <p:txBody>
          <a:bodyPr wrap="square" rtlCol="0">
            <a:spAutoFit/>
          </a:bodyPr>
          <a:lstStyle/>
          <a:p>
            <a:r>
              <a:rPr lang="en-IN" sz="1400" dirty="0">
                <a:effectLst/>
                <a:latin typeface="Arial" panose="020B0604020202020204" pitchFamily="34" charset="0"/>
                <a:ea typeface="Calibri" panose="020F0502020204030204" pitchFamily="34" charset="0"/>
              </a:rPr>
              <a:t>From the above code snippet we can see the how we measured the metrices evaluation for the models which we used as </a:t>
            </a:r>
            <a:r>
              <a:rPr lang="en-IN" sz="1400" dirty="0" err="1">
                <a:effectLst/>
                <a:latin typeface="Arial" panose="020B0604020202020204" pitchFamily="34" charset="0"/>
                <a:ea typeface="Calibri" panose="020F0502020204030204" pitchFamily="34" charset="0"/>
              </a:rPr>
              <a:t>OneVSRest</a:t>
            </a:r>
            <a:r>
              <a:rPr lang="en-IN" sz="1400" dirty="0">
                <a:effectLst/>
                <a:latin typeface="Arial" panose="020B0604020202020204" pitchFamily="34" charset="0"/>
                <a:ea typeface="Calibri" panose="020F0502020204030204" pitchFamily="34" charset="0"/>
              </a:rPr>
              <a:t> classifier on logistic regression and linear SVC using pipelines and important metrices we needed to evaluate as it was multilabel classification model we need to use average as micro or macro but we used macro.</a:t>
            </a:r>
            <a:endParaRPr lang="en-IN" sz="1400" dirty="0"/>
          </a:p>
        </p:txBody>
      </p:sp>
      <p:pic>
        <p:nvPicPr>
          <p:cNvPr id="6" name="Picture 5">
            <a:extLst>
              <a:ext uri="{FF2B5EF4-FFF2-40B4-BE49-F238E27FC236}">
                <a16:creationId xmlns:a16="http://schemas.microsoft.com/office/drawing/2014/main" id="{E2C1FB23-DF00-49D2-AFA2-EC9E5D558BF8}"/>
              </a:ext>
            </a:extLst>
          </p:cNvPr>
          <p:cNvPicPr/>
          <p:nvPr/>
        </p:nvPicPr>
        <p:blipFill>
          <a:blip r:embed="rId3"/>
          <a:stretch>
            <a:fillRect/>
          </a:stretch>
        </p:blipFill>
        <p:spPr>
          <a:xfrm>
            <a:off x="96957" y="5235088"/>
            <a:ext cx="5191125" cy="857250"/>
          </a:xfrm>
          <a:prstGeom prst="rect">
            <a:avLst/>
          </a:prstGeom>
        </p:spPr>
      </p:pic>
      <p:sp>
        <p:nvSpPr>
          <p:cNvPr id="7" name="TextBox 6">
            <a:extLst>
              <a:ext uri="{FF2B5EF4-FFF2-40B4-BE49-F238E27FC236}">
                <a16:creationId xmlns:a16="http://schemas.microsoft.com/office/drawing/2014/main" id="{720D822B-7FC9-4B34-A601-340522FCF740}"/>
              </a:ext>
            </a:extLst>
          </p:cNvPr>
          <p:cNvSpPr txBox="1"/>
          <p:nvPr/>
        </p:nvSpPr>
        <p:spPr>
          <a:xfrm>
            <a:off x="102548" y="4790113"/>
            <a:ext cx="5534854" cy="369332"/>
          </a:xfrm>
          <a:prstGeom prst="rect">
            <a:avLst/>
          </a:prstGeom>
          <a:noFill/>
        </p:spPr>
        <p:txBody>
          <a:bodyPr wrap="square" rtlCol="0">
            <a:spAutoFit/>
          </a:bodyPr>
          <a:lstStyle/>
          <a:p>
            <a:r>
              <a:rPr lang="en-US" dirty="0" err="1"/>
              <a:t>OneVsRest</a:t>
            </a:r>
            <a:r>
              <a:rPr lang="en-US" dirty="0"/>
              <a:t> Classifier using Linear SVC, Logistic Regression</a:t>
            </a:r>
            <a:endParaRPr lang="en-IN" dirty="0"/>
          </a:p>
        </p:txBody>
      </p:sp>
      <p:pic>
        <p:nvPicPr>
          <p:cNvPr id="10" name="Picture 9">
            <a:extLst>
              <a:ext uri="{FF2B5EF4-FFF2-40B4-BE49-F238E27FC236}">
                <a16:creationId xmlns:a16="http://schemas.microsoft.com/office/drawing/2014/main" id="{F7DF4B21-98FD-4D9E-8F34-768E7906565B}"/>
              </a:ext>
            </a:extLst>
          </p:cNvPr>
          <p:cNvPicPr/>
          <p:nvPr/>
        </p:nvPicPr>
        <p:blipFill>
          <a:blip r:embed="rId4"/>
          <a:stretch>
            <a:fillRect/>
          </a:stretch>
        </p:blipFill>
        <p:spPr>
          <a:xfrm>
            <a:off x="7004808" y="2738645"/>
            <a:ext cx="5084644" cy="2390891"/>
          </a:xfrm>
          <a:prstGeom prst="rect">
            <a:avLst/>
          </a:prstGeom>
        </p:spPr>
      </p:pic>
      <p:pic>
        <p:nvPicPr>
          <p:cNvPr id="11" name="Picture 10">
            <a:extLst>
              <a:ext uri="{FF2B5EF4-FFF2-40B4-BE49-F238E27FC236}">
                <a16:creationId xmlns:a16="http://schemas.microsoft.com/office/drawing/2014/main" id="{B2C3CE3D-01F4-443A-9001-3EB3FB0A744E}"/>
              </a:ext>
            </a:extLst>
          </p:cNvPr>
          <p:cNvPicPr/>
          <p:nvPr/>
        </p:nvPicPr>
        <p:blipFill>
          <a:blip r:embed="rId5"/>
          <a:stretch>
            <a:fillRect/>
          </a:stretch>
        </p:blipFill>
        <p:spPr>
          <a:xfrm>
            <a:off x="5637403" y="5473004"/>
            <a:ext cx="6452050" cy="1384995"/>
          </a:xfrm>
          <a:prstGeom prst="rect">
            <a:avLst/>
          </a:prstGeom>
        </p:spPr>
      </p:pic>
      <p:sp>
        <p:nvSpPr>
          <p:cNvPr id="12" name="TextBox 11">
            <a:extLst>
              <a:ext uri="{FF2B5EF4-FFF2-40B4-BE49-F238E27FC236}">
                <a16:creationId xmlns:a16="http://schemas.microsoft.com/office/drawing/2014/main" id="{5CFD9235-1071-4AB7-8868-8D88595462FB}"/>
              </a:ext>
            </a:extLst>
          </p:cNvPr>
          <p:cNvSpPr txBox="1"/>
          <p:nvPr/>
        </p:nvSpPr>
        <p:spPr>
          <a:xfrm>
            <a:off x="7004807" y="2388071"/>
            <a:ext cx="2994869" cy="369332"/>
          </a:xfrm>
          <a:prstGeom prst="rect">
            <a:avLst/>
          </a:prstGeom>
          <a:noFill/>
        </p:spPr>
        <p:txBody>
          <a:bodyPr wrap="square" rtlCol="0">
            <a:spAutoFit/>
          </a:bodyPr>
          <a:lstStyle/>
          <a:p>
            <a:r>
              <a:rPr lang="en-US" dirty="0"/>
              <a:t>Deep Learning Evaluation</a:t>
            </a:r>
            <a:endParaRPr lang="en-IN" dirty="0"/>
          </a:p>
        </p:txBody>
      </p:sp>
      <p:sp>
        <p:nvSpPr>
          <p:cNvPr id="13" name="TextBox 12">
            <a:extLst>
              <a:ext uri="{FF2B5EF4-FFF2-40B4-BE49-F238E27FC236}">
                <a16:creationId xmlns:a16="http://schemas.microsoft.com/office/drawing/2014/main" id="{B8F129FD-AA51-40CA-A723-0D4A0E512E74}"/>
              </a:ext>
            </a:extLst>
          </p:cNvPr>
          <p:cNvSpPr txBox="1"/>
          <p:nvPr/>
        </p:nvSpPr>
        <p:spPr>
          <a:xfrm>
            <a:off x="5650444" y="5122814"/>
            <a:ext cx="4324064" cy="369332"/>
          </a:xfrm>
          <a:custGeom>
            <a:avLst/>
            <a:gdLst>
              <a:gd name="connsiteX0" fmla="*/ 0 w 4273731"/>
              <a:gd name="connsiteY0" fmla="*/ 0 h 1045170"/>
              <a:gd name="connsiteX1" fmla="*/ 4273731 w 4273731"/>
              <a:gd name="connsiteY1" fmla="*/ 0 h 1045170"/>
              <a:gd name="connsiteX2" fmla="*/ 4273731 w 4273731"/>
              <a:gd name="connsiteY2" fmla="*/ 1045170 h 1045170"/>
              <a:gd name="connsiteX3" fmla="*/ 0 w 4273731"/>
              <a:gd name="connsiteY3" fmla="*/ 1045170 h 1045170"/>
              <a:gd name="connsiteX4" fmla="*/ 0 w 4273731"/>
              <a:gd name="connsiteY4" fmla="*/ 0 h 1045170"/>
              <a:gd name="connsiteX0" fmla="*/ 260058 w 4273731"/>
              <a:gd name="connsiteY0" fmla="*/ 520118 h 1045170"/>
              <a:gd name="connsiteX1" fmla="*/ 4273731 w 4273731"/>
              <a:gd name="connsiteY1" fmla="*/ 0 h 1045170"/>
              <a:gd name="connsiteX2" fmla="*/ 4273731 w 4273731"/>
              <a:gd name="connsiteY2" fmla="*/ 1045170 h 1045170"/>
              <a:gd name="connsiteX3" fmla="*/ 0 w 4273731"/>
              <a:gd name="connsiteY3" fmla="*/ 1045170 h 1045170"/>
              <a:gd name="connsiteX4" fmla="*/ 260058 w 4273731"/>
              <a:gd name="connsiteY4" fmla="*/ 520118 h 1045170"/>
              <a:gd name="connsiteX0" fmla="*/ 260058 w 4273731"/>
              <a:gd name="connsiteY0" fmla="*/ 0 h 525052"/>
              <a:gd name="connsiteX1" fmla="*/ 3736836 w 4273731"/>
              <a:gd name="connsiteY1" fmla="*/ 125835 h 525052"/>
              <a:gd name="connsiteX2" fmla="*/ 4273731 w 4273731"/>
              <a:gd name="connsiteY2" fmla="*/ 525052 h 525052"/>
              <a:gd name="connsiteX3" fmla="*/ 0 w 4273731"/>
              <a:gd name="connsiteY3" fmla="*/ 525052 h 525052"/>
              <a:gd name="connsiteX4" fmla="*/ 260058 w 4273731"/>
              <a:gd name="connsiteY4" fmla="*/ 0 h 525052"/>
              <a:gd name="connsiteX0" fmla="*/ 260058 w 4273731"/>
              <a:gd name="connsiteY0" fmla="*/ 4 h 525056"/>
              <a:gd name="connsiteX1" fmla="*/ 423186 w 4273731"/>
              <a:gd name="connsiteY1" fmla="*/ 198029 h 525056"/>
              <a:gd name="connsiteX2" fmla="*/ 3736836 w 4273731"/>
              <a:gd name="connsiteY2" fmla="*/ 125839 h 525056"/>
              <a:gd name="connsiteX3" fmla="*/ 4273731 w 4273731"/>
              <a:gd name="connsiteY3" fmla="*/ 525056 h 525056"/>
              <a:gd name="connsiteX4" fmla="*/ 0 w 4273731"/>
              <a:gd name="connsiteY4" fmla="*/ 525056 h 525056"/>
              <a:gd name="connsiteX5" fmla="*/ 260058 w 4273731"/>
              <a:gd name="connsiteY5" fmla="*/ 4 h 525056"/>
              <a:gd name="connsiteX0" fmla="*/ 276836 w 4290509"/>
              <a:gd name="connsiteY0" fmla="*/ 4 h 600557"/>
              <a:gd name="connsiteX1" fmla="*/ 439964 w 4290509"/>
              <a:gd name="connsiteY1" fmla="*/ 198029 h 600557"/>
              <a:gd name="connsiteX2" fmla="*/ 3753614 w 4290509"/>
              <a:gd name="connsiteY2" fmla="*/ 125839 h 600557"/>
              <a:gd name="connsiteX3" fmla="*/ 4290509 w 4290509"/>
              <a:gd name="connsiteY3" fmla="*/ 525056 h 600557"/>
              <a:gd name="connsiteX4" fmla="*/ 0 w 4290509"/>
              <a:gd name="connsiteY4" fmla="*/ 600557 h 600557"/>
              <a:gd name="connsiteX5" fmla="*/ 276836 w 4290509"/>
              <a:gd name="connsiteY5" fmla="*/ 4 h 600557"/>
              <a:gd name="connsiteX0" fmla="*/ 234892 w 4290509"/>
              <a:gd name="connsiteY0" fmla="*/ 25167 h 474718"/>
              <a:gd name="connsiteX1" fmla="*/ 439964 w 4290509"/>
              <a:gd name="connsiteY1" fmla="*/ 72190 h 474718"/>
              <a:gd name="connsiteX2" fmla="*/ 3753614 w 4290509"/>
              <a:gd name="connsiteY2" fmla="*/ 0 h 474718"/>
              <a:gd name="connsiteX3" fmla="*/ 4290509 w 4290509"/>
              <a:gd name="connsiteY3" fmla="*/ 399217 h 474718"/>
              <a:gd name="connsiteX4" fmla="*/ 0 w 4290509"/>
              <a:gd name="connsiteY4" fmla="*/ 474718 h 474718"/>
              <a:gd name="connsiteX5" fmla="*/ 234892 w 4290509"/>
              <a:gd name="connsiteY5" fmla="*/ 25167 h 474718"/>
              <a:gd name="connsiteX0" fmla="*/ 234892 w 4290509"/>
              <a:gd name="connsiteY0" fmla="*/ 19 h 449570"/>
              <a:gd name="connsiteX1" fmla="*/ 439964 w 4290509"/>
              <a:gd name="connsiteY1" fmla="*/ 47042 h 449570"/>
              <a:gd name="connsiteX2" fmla="*/ 3803948 w 4290509"/>
              <a:gd name="connsiteY2" fmla="*/ 159409 h 449570"/>
              <a:gd name="connsiteX3" fmla="*/ 4290509 w 4290509"/>
              <a:gd name="connsiteY3" fmla="*/ 374069 h 449570"/>
              <a:gd name="connsiteX4" fmla="*/ 0 w 4290509"/>
              <a:gd name="connsiteY4" fmla="*/ 449570 h 449570"/>
              <a:gd name="connsiteX5" fmla="*/ 234892 w 4290509"/>
              <a:gd name="connsiteY5" fmla="*/ 19 h 449570"/>
              <a:gd name="connsiteX0" fmla="*/ 234892 w 4265342"/>
              <a:gd name="connsiteY0" fmla="*/ 19 h 508293"/>
              <a:gd name="connsiteX1" fmla="*/ 439964 w 4265342"/>
              <a:gd name="connsiteY1" fmla="*/ 47042 h 508293"/>
              <a:gd name="connsiteX2" fmla="*/ 3803948 w 4265342"/>
              <a:gd name="connsiteY2" fmla="*/ 159409 h 508293"/>
              <a:gd name="connsiteX3" fmla="*/ 4265342 w 4265342"/>
              <a:gd name="connsiteY3" fmla="*/ 508293 h 508293"/>
              <a:gd name="connsiteX4" fmla="*/ 0 w 4265342"/>
              <a:gd name="connsiteY4" fmla="*/ 449570 h 508293"/>
              <a:gd name="connsiteX5" fmla="*/ 234892 w 4265342"/>
              <a:gd name="connsiteY5" fmla="*/ 19 h 508293"/>
              <a:gd name="connsiteX0" fmla="*/ 268448 w 4298898"/>
              <a:gd name="connsiteY0" fmla="*/ 19 h 508293"/>
              <a:gd name="connsiteX1" fmla="*/ 473520 w 4298898"/>
              <a:gd name="connsiteY1" fmla="*/ 47042 h 508293"/>
              <a:gd name="connsiteX2" fmla="*/ 3837504 w 4298898"/>
              <a:gd name="connsiteY2" fmla="*/ 159409 h 508293"/>
              <a:gd name="connsiteX3" fmla="*/ 4298898 w 4298898"/>
              <a:gd name="connsiteY3" fmla="*/ 508293 h 508293"/>
              <a:gd name="connsiteX4" fmla="*/ 0 w 4298898"/>
              <a:gd name="connsiteY4" fmla="*/ 499904 h 508293"/>
              <a:gd name="connsiteX5" fmla="*/ 268448 w 4298898"/>
              <a:gd name="connsiteY5" fmla="*/ 19 h 508293"/>
              <a:gd name="connsiteX0" fmla="*/ 251671 w 4298898"/>
              <a:gd name="connsiteY0" fmla="*/ 62033 h 461251"/>
              <a:gd name="connsiteX1" fmla="*/ 473520 w 4298898"/>
              <a:gd name="connsiteY1" fmla="*/ 0 h 461251"/>
              <a:gd name="connsiteX2" fmla="*/ 3837504 w 4298898"/>
              <a:gd name="connsiteY2" fmla="*/ 112367 h 461251"/>
              <a:gd name="connsiteX3" fmla="*/ 4298898 w 4298898"/>
              <a:gd name="connsiteY3" fmla="*/ 461251 h 461251"/>
              <a:gd name="connsiteX4" fmla="*/ 0 w 4298898"/>
              <a:gd name="connsiteY4" fmla="*/ 452862 h 461251"/>
              <a:gd name="connsiteX5" fmla="*/ 251671 w 4298898"/>
              <a:gd name="connsiteY5" fmla="*/ 62033 h 461251"/>
              <a:gd name="connsiteX0" fmla="*/ 251671 w 4298898"/>
              <a:gd name="connsiteY0" fmla="*/ 19 h 399237"/>
              <a:gd name="connsiteX1" fmla="*/ 481909 w 4298898"/>
              <a:gd name="connsiteY1" fmla="*/ 47042 h 399237"/>
              <a:gd name="connsiteX2" fmla="*/ 3837504 w 4298898"/>
              <a:gd name="connsiteY2" fmla="*/ 50353 h 399237"/>
              <a:gd name="connsiteX3" fmla="*/ 4298898 w 4298898"/>
              <a:gd name="connsiteY3" fmla="*/ 399237 h 399237"/>
              <a:gd name="connsiteX4" fmla="*/ 0 w 4298898"/>
              <a:gd name="connsiteY4" fmla="*/ 390848 h 399237"/>
              <a:gd name="connsiteX5" fmla="*/ 251671 w 4298898"/>
              <a:gd name="connsiteY5" fmla="*/ 19 h 399237"/>
              <a:gd name="connsiteX0" fmla="*/ 218115 w 4298898"/>
              <a:gd name="connsiteY0" fmla="*/ 45256 h 352195"/>
              <a:gd name="connsiteX1" fmla="*/ 481909 w 4298898"/>
              <a:gd name="connsiteY1" fmla="*/ 0 h 352195"/>
              <a:gd name="connsiteX2" fmla="*/ 3837504 w 4298898"/>
              <a:gd name="connsiteY2" fmla="*/ 3311 h 352195"/>
              <a:gd name="connsiteX3" fmla="*/ 4298898 w 4298898"/>
              <a:gd name="connsiteY3" fmla="*/ 352195 h 352195"/>
              <a:gd name="connsiteX4" fmla="*/ 0 w 4298898"/>
              <a:gd name="connsiteY4" fmla="*/ 343806 h 352195"/>
              <a:gd name="connsiteX5" fmla="*/ 218115 w 4298898"/>
              <a:gd name="connsiteY5" fmla="*/ 45256 h 352195"/>
              <a:gd name="connsiteX0" fmla="*/ 218115 w 4298898"/>
              <a:gd name="connsiteY0" fmla="*/ 41945 h 348884"/>
              <a:gd name="connsiteX1" fmla="*/ 473520 w 4298898"/>
              <a:gd name="connsiteY1" fmla="*/ 80579 h 348884"/>
              <a:gd name="connsiteX2" fmla="*/ 3837504 w 4298898"/>
              <a:gd name="connsiteY2" fmla="*/ 0 h 348884"/>
              <a:gd name="connsiteX3" fmla="*/ 4298898 w 4298898"/>
              <a:gd name="connsiteY3" fmla="*/ 348884 h 348884"/>
              <a:gd name="connsiteX4" fmla="*/ 0 w 4298898"/>
              <a:gd name="connsiteY4" fmla="*/ 340495 h 348884"/>
              <a:gd name="connsiteX5" fmla="*/ 218115 w 4298898"/>
              <a:gd name="connsiteY5" fmla="*/ 41945 h 348884"/>
              <a:gd name="connsiteX0" fmla="*/ 218115 w 4298898"/>
              <a:gd name="connsiteY0" fmla="*/ 41945 h 348884"/>
              <a:gd name="connsiteX1" fmla="*/ 473520 w 4298898"/>
              <a:gd name="connsiteY1" fmla="*/ 80579 h 348884"/>
              <a:gd name="connsiteX2" fmla="*/ 3837504 w 4298898"/>
              <a:gd name="connsiteY2" fmla="*/ 0 h 348884"/>
              <a:gd name="connsiteX3" fmla="*/ 4298898 w 4298898"/>
              <a:gd name="connsiteY3" fmla="*/ 348884 h 348884"/>
              <a:gd name="connsiteX4" fmla="*/ 0 w 4298898"/>
              <a:gd name="connsiteY4" fmla="*/ 340495 h 348884"/>
              <a:gd name="connsiteX5" fmla="*/ 218115 w 4298898"/>
              <a:gd name="connsiteY5" fmla="*/ 41945 h 348884"/>
              <a:gd name="connsiteX0" fmla="*/ 218115 w 4298898"/>
              <a:gd name="connsiteY0" fmla="*/ 48116 h 355055"/>
              <a:gd name="connsiteX1" fmla="*/ 465131 w 4298898"/>
              <a:gd name="connsiteY1" fmla="*/ 36416 h 355055"/>
              <a:gd name="connsiteX2" fmla="*/ 3837504 w 4298898"/>
              <a:gd name="connsiteY2" fmla="*/ 6171 h 355055"/>
              <a:gd name="connsiteX3" fmla="*/ 4298898 w 4298898"/>
              <a:gd name="connsiteY3" fmla="*/ 355055 h 355055"/>
              <a:gd name="connsiteX4" fmla="*/ 0 w 4298898"/>
              <a:gd name="connsiteY4" fmla="*/ 346666 h 355055"/>
              <a:gd name="connsiteX5" fmla="*/ 218115 w 4298898"/>
              <a:gd name="connsiteY5" fmla="*/ 48116 h 355055"/>
              <a:gd name="connsiteX0" fmla="*/ 0 w 4324064"/>
              <a:gd name="connsiteY0" fmla="*/ 22949 h 355055"/>
              <a:gd name="connsiteX1" fmla="*/ 490297 w 4324064"/>
              <a:gd name="connsiteY1" fmla="*/ 36416 h 355055"/>
              <a:gd name="connsiteX2" fmla="*/ 3862670 w 4324064"/>
              <a:gd name="connsiteY2" fmla="*/ 6171 h 355055"/>
              <a:gd name="connsiteX3" fmla="*/ 4324064 w 4324064"/>
              <a:gd name="connsiteY3" fmla="*/ 355055 h 355055"/>
              <a:gd name="connsiteX4" fmla="*/ 25166 w 4324064"/>
              <a:gd name="connsiteY4" fmla="*/ 346666 h 355055"/>
              <a:gd name="connsiteX5" fmla="*/ 0 w 4324064"/>
              <a:gd name="connsiteY5" fmla="*/ 22949 h 35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4064" h="355055">
                <a:moveTo>
                  <a:pt x="0" y="22949"/>
                </a:moveTo>
                <a:lnTo>
                  <a:pt x="490297" y="36416"/>
                </a:lnTo>
                <a:cubicBezTo>
                  <a:pt x="1603236" y="-40778"/>
                  <a:pt x="2741342" y="33031"/>
                  <a:pt x="3862670" y="6171"/>
                </a:cubicBezTo>
                <a:lnTo>
                  <a:pt x="4324064" y="355055"/>
                </a:lnTo>
                <a:lnTo>
                  <a:pt x="25166" y="346666"/>
                </a:lnTo>
                <a:lnTo>
                  <a:pt x="0" y="22949"/>
                </a:lnTo>
                <a:close/>
              </a:path>
            </a:pathLst>
          </a:custGeom>
          <a:noFill/>
        </p:spPr>
        <p:txBody>
          <a:bodyPr wrap="square" rtlCol="0">
            <a:spAutoFit/>
          </a:bodyPr>
          <a:lstStyle/>
          <a:p>
            <a:r>
              <a:rPr lang="en-US" dirty="0"/>
              <a:t>Bi-Directional LSTM</a:t>
            </a:r>
            <a:endParaRPr lang="en-IN" dirty="0"/>
          </a:p>
        </p:txBody>
      </p:sp>
    </p:spTree>
    <p:extLst>
      <p:ext uri="{BB962C8B-B14F-4D97-AF65-F5344CB8AC3E}">
        <p14:creationId xmlns:p14="http://schemas.microsoft.com/office/powerpoint/2010/main" val="243441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37332-B4BA-460F-BB3E-659853555F74}"/>
              </a:ext>
            </a:extLst>
          </p:cNvPr>
          <p:cNvSpPr>
            <a:spLocks noGrp="1"/>
          </p:cNvSpPr>
          <p:nvPr>
            <p:ph type="title"/>
          </p:nvPr>
        </p:nvSpPr>
        <p:spPr>
          <a:xfrm>
            <a:off x="685801" y="75502"/>
            <a:ext cx="10131425" cy="511727"/>
          </a:xfrm>
        </p:spPr>
        <p:txBody>
          <a:bodyPr>
            <a:normAutofit fontScale="90000"/>
          </a:bodyPr>
          <a:lstStyle/>
          <a:p>
            <a:pPr algn="ctr"/>
            <a:r>
              <a:rPr lang="en-IN" sz="2800" b="1" dirty="0">
                <a:effectLst/>
                <a:latin typeface="Calibri" panose="020F0502020204030204" pitchFamily="34" charset="0"/>
                <a:ea typeface="Calibri" panose="020F0502020204030204" pitchFamily="34" charset="0"/>
                <a:cs typeface="Times New Roman" panose="02020603050405020304" pitchFamily="18" charset="0"/>
              </a:rPr>
              <a:t>Visualizations</a:t>
            </a:r>
            <a:endParaRPr lang="en-IN" sz="2800" dirty="0"/>
          </a:p>
        </p:txBody>
      </p:sp>
      <p:sp>
        <p:nvSpPr>
          <p:cNvPr id="3" name="Content Placeholder 2">
            <a:extLst>
              <a:ext uri="{FF2B5EF4-FFF2-40B4-BE49-F238E27FC236}">
                <a16:creationId xmlns:a16="http://schemas.microsoft.com/office/drawing/2014/main" id="{1B373C51-1CA1-4027-A559-9F2B2687FA08}"/>
              </a:ext>
            </a:extLst>
          </p:cNvPr>
          <p:cNvSpPr>
            <a:spLocks noGrp="1"/>
          </p:cNvSpPr>
          <p:nvPr>
            <p:ph idx="1"/>
          </p:nvPr>
        </p:nvSpPr>
        <p:spPr>
          <a:xfrm>
            <a:off x="0" y="587229"/>
            <a:ext cx="12359780" cy="6270771"/>
          </a:xfrm>
        </p:spPr>
        <p:txBody>
          <a:bodyPr anchor="t"/>
          <a:lstStyle/>
          <a:p>
            <a:r>
              <a:rPr lang="en-US" dirty="0"/>
              <a:t>Malignant</a:t>
            </a:r>
            <a:endParaRPr lang="en-IN" dirty="0"/>
          </a:p>
          <a:p>
            <a:pPr marL="0" indent="0">
              <a:buNone/>
            </a:pPr>
            <a:endParaRPr lang="en-US" dirty="0"/>
          </a:p>
        </p:txBody>
      </p:sp>
      <p:pic>
        <p:nvPicPr>
          <p:cNvPr id="4" name="Picture 3">
            <a:extLst>
              <a:ext uri="{FF2B5EF4-FFF2-40B4-BE49-F238E27FC236}">
                <a16:creationId xmlns:a16="http://schemas.microsoft.com/office/drawing/2014/main" id="{F7CD6719-798C-46EB-B172-5584B3CD3CED}"/>
              </a:ext>
            </a:extLst>
          </p:cNvPr>
          <p:cNvPicPr/>
          <p:nvPr/>
        </p:nvPicPr>
        <p:blipFill>
          <a:blip r:embed="rId2"/>
          <a:stretch>
            <a:fillRect/>
          </a:stretch>
        </p:blipFill>
        <p:spPr>
          <a:xfrm>
            <a:off x="38736" y="1024637"/>
            <a:ext cx="5783224" cy="2599408"/>
          </a:xfrm>
          <a:prstGeom prst="rect">
            <a:avLst/>
          </a:prstGeom>
        </p:spPr>
      </p:pic>
      <p:pic>
        <p:nvPicPr>
          <p:cNvPr id="5" name="Picture 4">
            <a:extLst>
              <a:ext uri="{FF2B5EF4-FFF2-40B4-BE49-F238E27FC236}">
                <a16:creationId xmlns:a16="http://schemas.microsoft.com/office/drawing/2014/main" id="{CA2A7062-50DB-4302-A9E0-554E374E9459}"/>
              </a:ext>
            </a:extLst>
          </p:cNvPr>
          <p:cNvPicPr/>
          <p:nvPr/>
        </p:nvPicPr>
        <p:blipFill>
          <a:blip r:embed="rId3"/>
          <a:stretch>
            <a:fillRect/>
          </a:stretch>
        </p:blipFill>
        <p:spPr>
          <a:xfrm>
            <a:off x="6551802" y="1041413"/>
            <a:ext cx="5234729" cy="2582632"/>
          </a:xfrm>
          <a:prstGeom prst="rect">
            <a:avLst/>
          </a:prstGeom>
        </p:spPr>
      </p:pic>
      <p:sp>
        <p:nvSpPr>
          <p:cNvPr id="7" name="TextBox 6">
            <a:extLst>
              <a:ext uri="{FF2B5EF4-FFF2-40B4-BE49-F238E27FC236}">
                <a16:creationId xmlns:a16="http://schemas.microsoft.com/office/drawing/2014/main" id="{07D6FE0E-0448-454D-8FEB-7E9D2154641F}"/>
              </a:ext>
            </a:extLst>
          </p:cNvPr>
          <p:cNvSpPr txBox="1"/>
          <p:nvPr/>
        </p:nvSpPr>
        <p:spPr>
          <a:xfrm>
            <a:off x="6588156" y="672081"/>
            <a:ext cx="3126295" cy="375552"/>
          </a:xfrm>
          <a:prstGeom prst="rect">
            <a:avLst/>
          </a:prstGeom>
          <a:noFill/>
        </p:spPr>
        <p:txBody>
          <a:bodyPr wrap="square" rtlCol="0">
            <a:spAutoFit/>
          </a:bodyPr>
          <a:lstStyle/>
          <a:p>
            <a:pPr marL="742950" indent="-285750">
              <a:lnSpc>
                <a:spcPct val="107000"/>
              </a:lnSpc>
              <a:spcAft>
                <a:spcPts val="800"/>
              </a:spcAft>
              <a:buFont typeface="Arial" panose="020B0604020202020204" pitchFamily="34" charset="0"/>
              <a:buChar char="•"/>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highly_malignant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E65825B9-9A43-4D12-8889-29F2E1778E3A}"/>
              </a:ext>
            </a:extLst>
          </p:cNvPr>
          <p:cNvPicPr/>
          <p:nvPr/>
        </p:nvPicPr>
        <p:blipFill>
          <a:blip r:embed="rId4"/>
          <a:stretch>
            <a:fillRect/>
          </a:stretch>
        </p:blipFill>
        <p:spPr>
          <a:xfrm>
            <a:off x="38736" y="4135772"/>
            <a:ext cx="5783224" cy="2646726"/>
          </a:xfrm>
          <a:prstGeom prst="rect">
            <a:avLst/>
          </a:prstGeom>
        </p:spPr>
      </p:pic>
      <p:sp>
        <p:nvSpPr>
          <p:cNvPr id="10" name="TextBox 9">
            <a:extLst>
              <a:ext uri="{FF2B5EF4-FFF2-40B4-BE49-F238E27FC236}">
                <a16:creationId xmlns:a16="http://schemas.microsoft.com/office/drawing/2014/main" id="{4A01B012-8F7D-456F-A8C8-64B268270EB4}"/>
              </a:ext>
            </a:extLst>
          </p:cNvPr>
          <p:cNvSpPr txBox="1"/>
          <p:nvPr/>
        </p:nvSpPr>
        <p:spPr>
          <a:xfrm>
            <a:off x="125835" y="3707934"/>
            <a:ext cx="2340528" cy="369332"/>
          </a:xfrm>
          <a:prstGeom prst="rect">
            <a:avLst/>
          </a:prstGeom>
          <a:noFill/>
        </p:spPr>
        <p:txBody>
          <a:bodyPr wrap="square" rtlCol="0">
            <a:spAutoFit/>
          </a:bodyPr>
          <a:lstStyle/>
          <a:p>
            <a:pPr marL="285750" indent="-285750">
              <a:buFont typeface="Arial" panose="020B0604020202020204" pitchFamily="34" charset="0"/>
              <a:buChar char="•"/>
            </a:pPr>
            <a:r>
              <a:rPr lang="en-US" dirty="0"/>
              <a:t>Rude</a:t>
            </a:r>
            <a:endParaRPr lang="en-IN" dirty="0"/>
          </a:p>
        </p:txBody>
      </p:sp>
      <p:pic>
        <p:nvPicPr>
          <p:cNvPr id="11" name="Picture 10">
            <a:extLst>
              <a:ext uri="{FF2B5EF4-FFF2-40B4-BE49-F238E27FC236}">
                <a16:creationId xmlns:a16="http://schemas.microsoft.com/office/drawing/2014/main" id="{716143C6-1A47-4FC7-BE0C-7DE3678D9C22}"/>
              </a:ext>
            </a:extLst>
          </p:cNvPr>
          <p:cNvPicPr/>
          <p:nvPr/>
        </p:nvPicPr>
        <p:blipFill>
          <a:blip r:embed="rId5"/>
          <a:stretch>
            <a:fillRect/>
          </a:stretch>
        </p:blipFill>
        <p:spPr>
          <a:xfrm>
            <a:off x="6551802" y="4135772"/>
            <a:ext cx="5470101" cy="2664149"/>
          </a:xfrm>
          <a:prstGeom prst="rect">
            <a:avLst/>
          </a:prstGeom>
        </p:spPr>
      </p:pic>
      <p:sp>
        <p:nvSpPr>
          <p:cNvPr id="12" name="TextBox 11">
            <a:extLst>
              <a:ext uri="{FF2B5EF4-FFF2-40B4-BE49-F238E27FC236}">
                <a16:creationId xmlns:a16="http://schemas.microsoft.com/office/drawing/2014/main" id="{76AF046C-7087-4DAE-8153-BF886DB15A64}"/>
              </a:ext>
            </a:extLst>
          </p:cNvPr>
          <p:cNvSpPr txBox="1"/>
          <p:nvPr/>
        </p:nvSpPr>
        <p:spPr>
          <a:xfrm>
            <a:off x="6588156" y="3722831"/>
            <a:ext cx="2748791" cy="375552"/>
          </a:xfrm>
          <a:prstGeom prst="rect">
            <a:avLst/>
          </a:prstGeom>
          <a:noFill/>
        </p:spPr>
        <p:txBody>
          <a:bodyPr wrap="square" rtlCol="0">
            <a:spAutoFit/>
          </a:bodyPr>
          <a:lstStyle/>
          <a:p>
            <a:pPr marL="7429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Threat</a:t>
            </a:r>
          </a:p>
        </p:txBody>
      </p:sp>
    </p:spTree>
    <p:extLst>
      <p:ext uri="{BB962C8B-B14F-4D97-AF65-F5344CB8AC3E}">
        <p14:creationId xmlns:p14="http://schemas.microsoft.com/office/powerpoint/2010/main" val="15487403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59</TotalTime>
  <Words>1191</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Symbol</vt:lpstr>
      <vt:lpstr>Celestial</vt:lpstr>
      <vt:lpstr>Malignant Comments classification</vt:lpstr>
      <vt:lpstr>Problem Statement</vt:lpstr>
      <vt:lpstr>Data Sources and their formats </vt:lpstr>
      <vt:lpstr>Data Preprocessing Done</vt:lpstr>
      <vt:lpstr>• Data Inputs- Logic- Output Relationships</vt:lpstr>
      <vt:lpstr>Hardware and Software Requirements and Tools UseD</vt:lpstr>
      <vt:lpstr>Model/s Development and Evaluation </vt:lpstr>
      <vt:lpstr>Model/s Development and Evaluation </vt:lpstr>
      <vt:lpstr>Visualizations</vt:lpstr>
      <vt:lpstr>Visualizations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classification</dc:title>
  <dc:creator>Silent night</dc:creator>
  <cp:lastModifiedBy>Silent night</cp:lastModifiedBy>
  <cp:revision>7</cp:revision>
  <dcterms:created xsi:type="dcterms:W3CDTF">2020-12-08T00:04:06Z</dcterms:created>
  <dcterms:modified xsi:type="dcterms:W3CDTF">2020-12-08T01:03:55Z</dcterms:modified>
</cp:coreProperties>
</file>