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11/12/2020</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310155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11/12/2020</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8852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11/12/2020</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71406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11/12/2020</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4968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11/12/2020</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347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11/12/2020</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53566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11/12/2020</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646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11/12/2020</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2596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11/12/2020</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9540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11/12/2020</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614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11/12/2020</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1220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11/12/2020</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111012012"/>
      </p:ext>
    </p:extLst>
  </p:cSld>
  <p:clrMap bg1="lt1" tx1="dk1" bg2="lt2" tx2="dk2" accent1="accent1" accent2="accent2" accent3="accent3" accent4="accent4" accent5="accent5" accent6="accent6" hlink="hlink" folHlink="folHlink"/>
  <p:sldLayoutIdLst>
    <p:sldLayoutId id="2147483750" r:id="rId1"/>
    <p:sldLayoutId id="2147483740" r:id="rId2"/>
    <p:sldLayoutId id="2147483741" r:id="rId3"/>
    <p:sldLayoutId id="2147483742" r:id="rId4"/>
    <p:sldLayoutId id="2147483743" r:id="rId5"/>
    <p:sldLayoutId id="2147483744" r:id="rId6"/>
    <p:sldLayoutId id="2147483745" r:id="rId7"/>
    <p:sldLayoutId id="2147483749" r:id="rId8"/>
    <p:sldLayoutId id="2147483746" r:id="rId9"/>
    <p:sldLayoutId id="2147483747" r:id="rId10"/>
    <p:sldLayoutId id="2147483748"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0">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454C1FA-662E-4992-8EE5-97B0F7B208FD}"/>
              </a:ext>
            </a:extLst>
          </p:cNvPr>
          <p:cNvSpPr>
            <a:spLocks noGrp="1"/>
          </p:cNvSpPr>
          <p:nvPr>
            <p:ph type="ctrTitle"/>
          </p:nvPr>
        </p:nvSpPr>
        <p:spPr>
          <a:xfrm>
            <a:off x="838200" y="513189"/>
            <a:ext cx="5797883" cy="2667000"/>
          </a:xfrm>
        </p:spPr>
        <p:txBody>
          <a:bodyPr anchor="b">
            <a:normAutofit/>
          </a:bodyPr>
          <a:lstStyle/>
          <a:p>
            <a:pPr algn="l"/>
            <a:r>
              <a:rPr lang="en-US">
                <a:solidFill>
                  <a:schemeClr val="tx2"/>
                </a:solidFill>
              </a:rPr>
              <a:t>FLIPROBO TECHNOLOGIES</a:t>
            </a:r>
            <a:endParaRPr lang="en-IN" dirty="0">
              <a:solidFill>
                <a:schemeClr val="tx2"/>
              </a:solidFill>
            </a:endParaRPr>
          </a:p>
        </p:txBody>
      </p:sp>
      <p:sp>
        <p:nvSpPr>
          <p:cNvPr id="3" name="Subtitle 2">
            <a:extLst>
              <a:ext uri="{FF2B5EF4-FFF2-40B4-BE49-F238E27FC236}">
                <a16:creationId xmlns:a16="http://schemas.microsoft.com/office/drawing/2014/main" id="{D0B39CC2-E628-46EE-A2DD-804C6B66E12A}"/>
              </a:ext>
            </a:extLst>
          </p:cNvPr>
          <p:cNvSpPr>
            <a:spLocks noGrp="1"/>
          </p:cNvSpPr>
          <p:nvPr>
            <p:ph type="subTitle" idx="1"/>
          </p:nvPr>
        </p:nvSpPr>
        <p:spPr>
          <a:xfrm>
            <a:off x="838200" y="3408788"/>
            <a:ext cx="5797882" cy="1785690"/>
          </a:xfrm>
        </p:spPr>
        <p:txBody>
          <a:bodyPr anchor="t">
            <a:normAutofit/>
          </a:bodyPr>
          <a:lstStyle/>
          <a:p>
            <a:pPr algn="l"/>
            <a:r>
              <a:rPr lang="en-US" sz="2200" dirty="0">
                <a:solidFill>
                  <a:schemeClr val="tx2"/>
                </a:solidFill>
              </a:rPr>
              <a:t>TELECOM MICRO CREDIT MODEL</a:t>
            </a:r>
            <a:endParaRPr lang="en-IN" sz="2200" dirty="0">
              <a:solidFill>
                <a:schemeClr val="tx2"/>
              </a:solidFill>
            </a:endParaRPr>
          </a:p>
        </p:txBody>
      </p:sp>
      <p:pic>
        <p:nvPicPr>
          <p:cNvPr id="17" name="Picture 3">
            <a:extLst>
              <a:ext uri="{FF2B5EF4-FFF2-40B4-BE49-F238E27FC236}">
                <a16:creationId xmlns:a16="http://schemas.microsoft.com/office/drawing/2014/main" id="{B22E2C74-8B44-41AB-802A-F17E933A8FC6}"/>
              </a:ext>
            </a:extLst>
          </p:cNvPr>
          <p:cNvPicPr>
            <a:picLocks noChangeAspect="1"/>
          </p:cNvPicPr>
          <p:nvPr/>
        </p:nvPicPr>
        <p:blipFill rotWithShape="1">
          <a:blip r:embed="rId2"/>
          <a:srcRect l="6682" r="33475" b="-2"/>
          <a:stretch/>
        </p:blipFill>
        <p:spPr>
          <a:xfrm>
            <a:off x="7162800" y="10"/>
            <a:ext cx="5029200" cy="5693802"/>
          </a:xfrm>
          <a:prstGeom prst="rect">
            <a:avLst/>
          </a:prstGeom>
        </p:spPr>
      </p:pic>
      <p:sp>
        <p:nvSpPr>
          <p:cNvPr id="13" name="Rectangle 12">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381587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AC401-C5D0-4CB2-AA60-9A4047EAD285}"/>
              </a:ext>
            </a:extLst>
          </p:cNvPr>
          <p:cNvSpPr>
            <a:spLocks noGrp="1"/>
          </p:cNvSpPr>
          <p:nvPr>
            <p:ph type="title"/>
          </p:nvPr>
        </p:nvSpPr>
        <p:spPr/>
        <p:txBody>
          <a:bodyPr/>
          <a:lstStyle/>
          <a:p>
            <a:r>
              <a:rPr lang="en-US" dirty="0"/>
              <a:t>Model/s Development and Evaluation</a:t>
            </a:r>
            <a:endParaRPr lang="en-IN" dirty="0"/>
          </a:p>
        </p:txBody>
      </p:sp>
      <p:pic>
        <p:nvPicPr>
          <p:cNvPr id="4" name="Content Placeholder 3">
            <a:extLst>
              <a:ext uri="{FF2B5EF4-FFF2-40B4-BE49-F238E27FC236}">
                <a16:creationId xmlns:a16="http://schemas.microsoft.com/office/drawing/2014/main" id="{41618026-DD25-4D16-8DAA-FD298E29B513}"/>
              </a:ext>
            </a:extLst>
          </p:cNvPr>
          <p:cNvPicPr>
            <a:picLocks noGrp="1"/>
          </p:cNvPicPr>
          <p:nvPr>
            <p:ph idx="1"/>
          </p:nvPr>
        </p:nvPicPr>
        <p:blipFill>
          <a:blip r:embed="rId2"/>
          <a:stretch>
            <a:fillRect/>
          </a:stretch>
        </p:blipFill>
        <p:spPr>
          <a:xfrm>
            <a:off x="838199" y="2089631"/>
            <a:ext cx="4774035" cy="3946525"/>
          </a:xfrm>
          <a:prstGeom prst="rect">
            <a:avLst/>
          </a:prstGeom>
        </p:spPr>
      </p:pic>
      <p:pic>
        <p:nvPicPr>
          <p:cNvPr id="5" name="Picture 4">
            <a:extLst>
              <a:ext uri="{FF2B5EF4-FFF2-40B4-BE49-F238E27FC236}">
                <a16:creationId xmlns:a16="http://schemas.microsoft.com/office/drawing/2014/main" id="{299E8308-300E-4030-9311-97BB403B3D77}"/>
              </a:ext>
            </a:extLst>
          </p:cNvPr>
          <p:cNvPicPr/>
          <p:nvPr/>
        </p:nvPicPr>
        <p:blipFill>
          <a:blip r:embed="rId3"/>
          <a:stretch>
            <a:fillRect/>
          </a:stretch>
        </p:blipFill>
        <p:spPr>
          <a:xfrm>
            <a:off x="6096000" y="2089631"/>
            <a:ext cx="5514362" cy="3946525"/>
          </a:xfrm>
          <a:prstGeom prst="rect">
            <a:avLst/>
          </a:prstGeom>
        </p:spPr>
      </p:pic>
      <p:sp>
        <p:nvSpPr>
          <p:cNvPr id="6" name="TextBox 5">
            <a:extLst>
              <a:ext uri="{FF2B5EF4-FFF2-40B4-BE49-F238E27FC236}">
                <a16:creationId xmlns:a16="http://schemas.microsoft.com/office/drawing/2014/main" id="{1C47A74B-B28B-46EA-B1EE-EB07904727A8}"/>
              </a:ext>
            </a:extLst>
          </p:cNvPr>
          <p:cNvSpPr txBox="1"/>
          <p:nvPr/>
        </p:nvSpPr>
        <p:spPr>
          <a:xfrm>
            <a:off x="838199" y="1577130"/>
            <a:ext cx="4178418" cy="377505"/>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IN" sz="1800" b="1">
                <a:solidFill>
                  <a:schemeClr val="bg1"/>
                </a:solidFill>
                <a:effectLst/>
                <a:latin typeface="Arial" panose="020B0604020202020204" pitchFamily="34" charset="0"/>
                <a:ea typeface="Calibri" panose="020F0502020204030204" pitchFamily="34" charset="0"/>
                <a:cs typeface="Times New Roman" panose="02020603050405020304" pitchFamily="18" charset="0"/>
              </a:rPr>
              <a:t>Visualizations</a:t>
            </a:r>
            <a:endPar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645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DDCA-0102-4263-8912-FD167CF83568}"/>
              </a:ext>
            </a:extLst>
          </p:cNvPr>
          <p:cNvSpPr>
            <a:spLocks noGrp="1"/>
          </p:cNvSpPr>
          <p:nvPr>
            <p:ph type="title"/>
          </p:nvPr>
        </p:nvSpPr>
        <p:spPr/>
        <p:txBody>
          <a:bodyPr/>
          <a:lstStyle/>
          <a:p>
            <a:r>
              <a:rPr lang="en-US" dirty="0"/>
              <a:t>Model/s Development and Evaluation</a:t>
            </a:r>
            <a:endParaRPr lang="en-IN" dirty="0"/>
          </a:p>
        </p:txBody>
      </p:sp>
      <p:pic>
        <p:nvPicPr>
          <p:cNvPr id="4" name="Content Placeholder 3">
            <a:extLst>
              <a:ext uri="{FF2B5EF4-FFF2-40B4-BE49-F238E27FC236}">
                <a16:creationId xmlns:a16="http://schemas.microsoft.com/office/drawing/2014/main" id="{CF5846E1-E87D-47DF-A9D5-4BE2749D2F14}"/>
              </a:ext>
            </a:extLst>
          </p:cNvPr>
          <p:cNvPicPr>
            <a:picLocks noGrp="1"/>
          </p:cNvPicPr>
          <p:nvPr>
            <p:ph idx="1"/>
          </p:nvPr>
        </p:nvPicPr>
        <p:blipFill>
          <a:blip r:embed="rId2"/>
          <a:stretch>
            <a:fillRect/>
          </a:stretch>
        </p:blipFill>
        <p:spPr>
          <a:xfrm>
            <a:off x="729986" y="2296477"/>
            <a:ext cx="4608063" cy="4195763"/>
          </a:xfrm>
          <a:prstGeom prst="rect">
            <a:avLst/>
          </a:prstGeom>
        </p:spPr>
      </p:pic>
      <p:pic>
        <p:nvPicPr>
          <p:cNvPr id="5" name="Picture 4">
            <a:extLst>
              <a:ext uri="{FF2B5EF4-FFF2-40B4-BE49-F238E27FC236}">
                <a16:creationId xmlns:a16="http://schemas.microsoft.com/office/drawing/2014/main" id="{AF43B986-0A68-4A31-9B8A-8FA77DD65102}"/>
              </a:ext>
            </a:extLst>
          </p:cNvPr>
          <p:cNvPicPr/>
          <p:nvPr/>
        </p:nvPicPr>
        <p:blipFill>
          <a:blip r:embed="rId3"/>
          <a:stretch>
            <a:fillRect/>
          </a:stretch>
        </p:blipFill>
        <p:spPr>
          <a:xfrm>
            <a:off x="5730504" y="2296477"/>
            <a:ext cx="5731510" cy="4195763"/>
          </a:xfrm>
          <a:prstGeom prst="rect">
            <a:avLst/>
          </a:prstGeom>
        </p:spPr>
      </p:pic>
      <p:sp>
        <p:nvSpPr>
          <p:cNvPr id="6" name="TextBox 5">
            <a:extLst>
              <a:ext uri="{FF2B5EF4-FFF2-40B4-BE49-F238E27FC236}">
                <a16:creationId xmlns:a16="http://schemas.microsoft.com/office/drawing/2014/main" id="{03ADE630-F970-4E86-A78D-404116421F52}"/>
              </a:ext>
            </a:extLst>
          </p:cNvPr>
          <p:cNvSpPr txBox="1"/>
          <p:nvPr/>
        </p:nvSpPr>
        <p:spPr>
          <a:xfrm>
            <a:off x="729986" y="1770077"/>
            <a:ext cx="3925904" cy="385894"/>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IN" sz="18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Visualizations</a:t>
            </a:r>
            <a:endPar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168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1545-DDC4-479D-878A-C71405BD2A59}"/>
              </a:ext>
            </a:extLst>
          </p:cNvPr>
          <p:cNvSpPr>
            <a:spLocks noGrp="1"/>
          </p:cNvSpPr>
          <p:nvPr>
            <p:ph type="title"/>
          </p:nvPr>
        </p:nvSpPr>
        <p:spPr/>
        <p:txBody>
          <a:bodyPr/>
          <a:lstStyle/>
          <a:p>
            <a:r>
              <a:rPr lang="en-US" dirty="0"/>
              <a:t>Model/s Development and Evaluation</a:t>
            </a:r>
            <a:endParaRPr lang="en-IN" dirty="0"/>
          </a:p>
        </p:txBody>
      </p:sp>
      <p:pic>
        <p:nvPicPr>
          <p:cNvPr id="9" name="Content Placeholder 8">
            <a:extLst>
              <a:ext uri="{FF2B5EF4-FFF2-40B4-BE49-F238E27FC236}">
                <a16:creationId xmlns:a16="http://schemas.microsoft.com/office/drawing/2014/main" id="{270C432E-F6A6-46A0-BB4A-C38F427CC70D}"/>
              </a:ext>
            </a:extLst>
          </p:cNvPr>
          <p:cNvPicPr>
            <a:picLocks noGrp="1"/>
          </p:cNvPicPr>
          <p:nvPr>
            <p:ph idx="1"/>
          </p:nvPr>
        </p:nvPicPr>
        <p:blipFill>
          <a:blip r:embed="rId2"/>
          <a:stretch>
            <a:fillRect/>
          </a:stretch>
        </p:blipFill>
        <p:spPr>
          <a:xfrm>
            <a:off x="838200" y="2296477"/>
            <a:ext cx="4899870" cy="4195763"/>
          </a:xfrm>
          <a:prstGeom prst="rect">
            <a:avLst/>
          </a:prstGeom>
        </p:spPr>
      </p:pic>
      <p:pic>
        <p:nvPicPr>
          <p:cNvPr id="10" name="Picture 9">
            <a:extLst>
              <a:ext uri="{FF2B5EF4-FFF2-40B4-BE49-F238E27FC236}">
                <a16:creationId xmlns:a16="http://schemas.microsoft.com/office/drawing/2014/main" id="{FBFA99DF-2EE1-4CB7-BAA0-AB3606F95A07}"/>
              </a:ext>
            </a:extLst>
          </p:cNvPr>
          <p:cNvPicPr/>
          <p:nvPr/>
        </p:nvPicPr>
        <p:blipFill>
          <a:blip r:embed="rId3"/>
          <a:stretch>
            <a:fillRect/>
          </a:stretch>
        </p:blipFill>
        <p:spPr>
          <a:xfrm>
            <a:off x="6316909" y="2296477"/>
            <a:ext cx="5161543" cy="4195763"/>
          </a:xfrm>
          <a:prstGeom prst="rect">
            <a:avLst/>
          </a:prstGeom>
        </p:spPr>
      </p:pic>
      <p:sp>
        <p:nvSpPr>
          <p:cNvPr id="11" name="TextBox 10">
            <a:extLst>
              <a:ext uri="{FF2B5EF4-FFF2-40B4-BE49-F238E27FC236}">
                <a16:creationId xmlns:a16="http://schemas.microsoft.com/office/drawing/2014/main" id="{442FB483-E1FE-4F43-AF2B-7940A7609121}"/>
              </a:ext>
            </a:extLst>
          </p:cNvPr>
          <p:cNvSpPr txBox="1"/>
          <p:nvPr/>
        </p:nvSpPr>
        <p:spPr>
          <a:xfrm>
            <a:off x="1015068" y="1619075"/>
            <a:ext cx="4051882" cy="373757"/>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IN" sz="1800" b="1">
                <a:solidFill>
                  <a:schemeClr val="bg1"/>
                </a:solidFill>
                <a:effectLst/>
                <a:latin typeface="Arial" panose="020B0604020202020204" pitchFamily="34" charset="0"/>
                <a:ea typeface="Calibri" panose="020F0502020204030204" pitchFamily="34" charset="0"/>
                <a:cs typeface="Times New Roman" panose="02020603050405020304" pitchFamily="18" charset="0"/>
              </a:rPr>
              <a:t>Visualizations</a:t>
            </a:r>
            <a:endPar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0178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2054-3AC5-4E48-86B2-997FE5C16454}"/>
              </a:ext>
            </a:extLst>
          </p:cNvPr>
          <p:cNvSpPr>
            <a:spLocks noGrp="1"/>
          </p:cNvSpPr>
          <p:nvPr>
            <p:ph type="title"/>
          </p:nvPr>
        </p:nvSpPr>
        <p:spPr/>
        <p:txBody>
          <a:bodyPr/>
          <a:lstStyle/>
          <a:p>
            <a:pPr algn="ctr"/>
            <a:r>
              <a:rPr lang="en-US" dirty="0"/>
              <a:t>CONCLUSION </a:t>
            </a:r>
            <a:endParaRPr lang="en-IN" dirty="0"/>
          </a:p>
        </p:txBody>
      </p:sp>
      <p:sp>
        <p:nvSpPr>
          <p:cNvPr id="3" name="Content Placeholder 2">
            <a:extLst>
              <a:ext uri="{FF2B5EF4-FFF2-40B4-BE49-F238E27FC236}">
                <a16:creationId xmlns:a16="http://schemas.microsoft.com/office/drawing/2014/main" id="{28AC7C81-2BA1-44EB-9E24-D08B848226D0}"/>
              </a:ext>
            </a:extLst>
          </p:cNvPr>
          <p:cNvSpPr>
            <a:spLocks noGrp="1"/>
          </p:cNvSpPr>
          <p:nvPr>
            <p:ph idx="1"/>
          </p:nvPr>
        </p:nvSpPr>
        <p:spPr>
          <a:xfrm>
            <a:off x="838200" y="2164360"/>
            <a:ext cx="10515600" cy="1568741"/>
          </a:xfrm>
        </p:spPr>
        <p:txBody>
          <a:bodyPr>
            <a:normAutofit lnSpcReduction="10000"/>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From the whole evaluation we found that the MFIs have provided loan to the user who have no recharge or balance in their account which needs to be stopped as 30% defaulted user are from that type, and few high frequency loan takers and among users maintaining high balances are absorbed that 8% to 10% users are defaulted and some SMS altering notification before the deadlines can play a major role, in reducing the default rate.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TextBox 3">
            <a:extLst>
              <a:ext uri="{FF2B5EF4-FFF2-40B4-BE49-F238E27FC236}">
                <a16:creationId xmlns:a16="http://schemas.microsoft.com/office/drawing/2014/main" id="{70341504-B96B-4887-B20F-C8640B6EE819}"/>
              </a:ext>
            </a:extLst>
          </p:cNvPr>
          <p:cNvSpPr txBox="1"/>
          <p:nvPr/>
        </p:nvSpPr>
        <p:spPr>
          <a:xfrm>
            <a:off x="662730" y="1560352"/>
            <a:ext cx="5780015" cy="373757"/>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IN" sz="18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Key Findings and Conclusions of the Study</a:t>
            </a:r>
            <a:endPar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9D4AB4C-3B1D-4C0E-A298-FAB6B879B222}"/>
              </a:ext>
            </a:extLst>
          </p:cNvPr>
          <p:cNvSpPr txBox="1"/>
          <p:nvPr/>
        </p:nvSpPr>
        <p:spPr>
          <a:xfrm>
            <a:off x="755009" y="3875714"/>
            <a:ext cx="6157519" cy="369332"/>
          </a:xfrm>
          <a:prstGeom prst="rect">
            <a:avLst/>
          </a:prstGeom>
          <a:noFill/>
        </p:spPr>
        <p:txBody>
          <a:bodyPr wrap="square" rtlCol="0">
            <a:spAutoFit/>
          </a:bodyPr>
          <a:lstStyle/>
          <a:p>
            <a:pPr marL="285750" indent="-285750">
              <a:buFont typeface="Arial" panose="020B0604020202020204" pitchFamily="34" charset="0"/>
              <a:buChar char="•"/>
            </a:pPr>
            <a:r>
              <a:rPr lang="en-IN" sz="1800" b="1" dirty="0">
                <a:solidFill>
                  <a:schemeClr val="bg1"/>
                </a:solidFill>
                <a:effectLst/>
                <a:latin typeface="Arial" panose="020B0604020202020204" pitchFamily="34" charset="0"/>
                <a:ea typeface="Calibri" panose="020F0502020204030204" pitchFamily="34" charset="0"/>
              </a:rPr>
              <a:t>Limitations of this work and Scope for Future Work</a:t>
            </a:r>
            <a:endParaRPr lang="en-IN" b="1" dirty="0">
              <a:solidFill>
                <a:schemeClr val="bg1"/>
              </a:solidFill>
            </a:endParaRPr>
          </a:p>
        </p:txBody>
      </p:sp>
      <p:sp>
        <p:nvSpPr>
          <p:cNvPr id="6" name="TextBox 5">
            <a:extLst>
              <a:ext uri="{FF2B5EF4-FFF2-40B4-BE49-F238E27FC236}">
                <a16:creationId xmlns:a16="http://schemas.microsoft.com/office/drawing/2014/main" id="{249D428F-870B-4017-B26F-D3AD47470FD6}"/>
              </a:ext>
            </a:extLst>
          </p:cNvPr>
          <p:cNvSpPr txBox="1"/>
          <p:nvPr/>
        </p:nvSpPr>
        <p:spPr>
          <a:xfrm>
            <a:off x="1040235" y="4395830"/>
            <a:ext cx="10721130" cy="1899494"/>
          </a:xfrm>
          <a:prstGeom prst="rect">
            <a:avLst/>
          </a:prstGeom>
          <a:noFill/>
        </p:spPr>
        <p:txBody>
          <a:bodyPr wrap="square" rtlCol="0">
            <a:spAutoFit/>
          </a:bodyPr>
          <a:lstStyle/>
          <a:p>
            <a:pPr marL="457200">
              <a:lnSpc>
                <a:spcPct val="107000"/>
              </a:lnSpc>
              <a:spcAft>
                <a:spcPts val="800"/>
              </a:spcAft>
            </a:pPr>
            <a:r>
              <a:rPr lang="en-IN" sz="14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Machine Learning Algorithms like SVC and </a:t>
            </a:r>
            <a:r>
              <a:rPr lang="en-IN" sz="1400" dirty="0" err="1">
                <a:solidFill>
                  <a:schemeClr val="bg1"/>
                </a:solidFill>
                <a:effectLst/>
                <a:latin typeface="Arial" panose="020B0604020202020204" pitchFamily="34" charset="0"/>
                <a:ea typeface="Calibri" panose="020F0502020204030204" pitchFamily="34" charset="0"/>
                <a:cs typeface="Times New Roman" panose="02020603050405020304" pitchFamily="18" charset="0"/>
              </a:rPr>
              <a:t>LinearSVC</a:t>
            </a:r>
            <a:r>
              <a:rPr lang="en-IN" sz="14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took enormous amount of time to build the model.</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4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One of the limitations to my approach in comparing the models is that as it run all the models on the same time, so if we want to make changes or implement any experiments, all models runs again unnecessarily, so need to define a function for evaluation metrices and pass each algorithm, so that we can manual tune and play with it more.</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4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We could have experimented more with increasing the components of the PCA and could have tried opting </a:t>
            </a:r>
            <a:r>
              <a:rPr lang="en-IN" sz="1400" dirty="0" err="1">
                <a:solidFill>
                  <a:schemeClr val="bg1"/>
                </a:solidFill>
                <a:effectLst/>
                <a:latin typeface="Arial" panose="020B0604020202020204" pitchFamily="34" charset="0"/>
                <a:ea typeface="Calibri" panose="020F0502020204030204" pitchFamily="34" charset="0"/>
                <a:cs typeface="Times New Roman" panose="02020603050405020304" pitchFamily="18" charset="0"/>
              </a:rPr>
              <a:t>RandomOverSampler</a:t>
            </a:r>
            <a:r>
              <a:rPr lang="en-IN" sz="14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instead of SMOTETomek, and we could have use log imputation over mean imputation, these might have affected the resulting matrices, but as hyperparameter tunning and SVC model building took most of the time.</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972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3705-C514-40BB-9801-1E92933A50AD}"/>
              </a:ext>
            </a:extLst>
          </p:cNvPr>
          <p:cNvSpPr>
            <a:spLocks noGrp="1"/>
          </p:cNvSpPr>
          <p:nvPr>
            <p:ph type="title"/>
          </p:nvPr>
        </p:nvSpPr>
        <p:spPr/>
        <p:txBody>
          <a:bodyPr/>
          <a:lstStyle/>
          <a:p>
            <a:pPr algn="ctr"/>
            <a:r>
              <a:rPr lang="en-US" dirty="0"/>
              <a:t>PROBLEM STATEMENT	</a:t>
            </a:r>
            <a:endParaRPr lang="en-IN" dirty="0"/>
          </a:p>
        </p:txBody>
      </p:sp>
      <p:sp>
        <p:nvSpPr>
          <p:cNvPr id="3" name="Content Placeholder 2">
            <a:extLst>
              <a:ext uri="{FF2B5EF4-FFF2-40B4-BE49-F238E27FC236}">
                <a16:creationId xmlns:a16="http://schemas.microsoft.com/office/drawing/2014/main" id="{6528E8A8-A7B5-4453-B47B-180E8EC4C85D}"/>
              </a:ext>
            </a:extLst>
          </p:cNvPr>
          <p:cNvSpPr>
            <a:spLocks noGrp="1"/>
          </p:cNvSpPr>
          <p:nvPr>
            <p:ph idx="1"/>
          </p:nvPr>
        </p:nvSpPr>
        <p:spPr/>
        <p:txBody>
          <a:bodyPr>
            <a:normAutofit fontScale="92500" lnSpcReduction="10000"/>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This project was real time problem for Microfinance Institution (MFI), and to the poor families in remote areas with low income,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Generally, Credit Scores plays a vital role for loan approvals, and is very important in today’s financial analysis for an individual, Most of the loan lending vendors rely heavily on it, so in our case users has 5 days’ time to pay back the loan or else they are listed as defaulters which will impact the loan the credit score heavily, so there are few thing to lookout in this dataset as users who are taking extensive loans, user who have most frequent recharges in their main account have a good chance of 100% payback rate, and user who never recharged their main account for them loan should have never been approved as there is high chance for single user or default user taking multiple connections in name or documents of the family members.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17543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E1DD-2A97-4B5F-82C2-0DD5BE7C4BD0}"/>
              </a:ext>
            </a:extLst>
          </p:cNvPr>
          <p:cNvSpPr>
            <a:spLocks noGrp="1"/>
          </p:cNvSpPr>
          <p:nvPr>
            <p:ph type="title"/>
          </p:nvPr>
        </p:nvSpPr>
        <p:spPr/>
        <p:txBody>
          <a:bodyPr/>
          <a:lstStyle/>
          <a:p>
            <a:pPr algn="ctr"/>
            <a:r>
              <a:rPr lang="en-IN" dirty="0"/>
              <a:t>Analytical Problem Framing</a:t>
            </a:r>
          </a:p>
        </p:txBody>
      </p:sp>
      <p:pic>
        <p:nvPicPr>
          <p:cNvPr id="4" name="Content Placeholder 3">
            <a:extLst>
              <a:ext uri="{FF2B5EF4-FFF2-40B4-BE49-F238E27FC236}">
                <a16:creationId xmlns:a16="http://schemas.microsoft.com/office/drawing/2014/main" id="{934F9745-7411-4896-8F2B-60B0133ACCFA}"/>
              </a:ext>
            </a:extLst>
          </p:cNvPr>
          <p:cNvPicPr>
            <a:picLocks noGrp="1"/>
          </p:cNvPicPr>
          <p:nvPr>
            <p:ph idx="1"/>
          </p:nvPr>
        </p:nvPicPr>
        <p:blipFill>
          <a:blip r:embed="rId2"/>
          <a:stretch>
            <a:fillRect/>
          </a:stretch>
        </p:blipFill>
        <p:spPr>
          <a:xfrm>
            <a:off x="838200" y="1815226"/>
            <a:ext cx="4010578" cy="4195763"/>
          </a:xfrm>
          <a:prstGeom prst="rect">
            <a:avLst/>
          </a:prstGeom>
        </p:spPr>
      </p:pic>
      <p:sp>
        <p:nvSpPr>
          <p:cNvPr id="5" name="TextBox 4">
            <a:extLst>
              <a:ext uri="{FF2B5EF4-FFF2-40B4-BE49-F238E27FC236}">
                <a16:creationId xmlns:a16="http://schemas.microsoft.com/office/drawing/2014/main" id="{8AA31141-96B9-43DE-8817-4773819F2A1C}"/>
              </a:ext>
            </a:extLst>
          </p:cNvPr>
          <p:cNvSpPr txBox="1"/>
          <p:nvPr/>
        </p:nvSpPr>
        <p:spPr>
          <a:xfrm>
            <a:off x="5259897" y="2004969"/>
            <a:ext cx="6266576" cy="4582280"/>
          </a:xfrm>
          <a:prstGeom prst="rect">
            <a:avLst/>
          </a:prstGeom>
          <a:noFill/>
        </p:spPr>
        <p:txBody>
          <a:bodyPr wrap="square" rtlCol="0">
            <a:spAutoFit/>
          </a:bodyPr>
          <a:lstStyle/>
          <a:p>
            <a:pPr marL="457200">
              <a:lnSpc>
                <a:spcPct val="107000"/>
              </a:lnSpc>
            </a:pPr>
            <a:r>
              <a:rPr lang="en-IN" dirty="0">
                <a:solidFill>
                  <a:schemeClr val="bg1"/>
                </a:solidFill>
              </a:rPr>
              <a:t>From the above statistical summary of the above part of the dataset, we can see that the min value is negative which is not even possible for most of the features like daily recharge and main account balance, and last recharge can't be negative.</a:t>
            </a:r>
          </a:p>
          <a:p>
            <a:pPr marL="457200">
              <a:lnSpc>
                <a:spcPct val="107000"/>
              </a:lnSpc>
            </a:pPr>
            <a:r>
              <a:rPr lang="en-IN" dirty="0">
                <a:solidFill>
                  <a:schemeClr val="bg1"/>
                </a:solidFill>
              </a:rPr>
              <a:t>We created multiple group based on min, 25% to 75%, above 75% and we compared it VS payback within 5 days.</a:t>
            </a:r>
          </a:p>
          <a:p>
            <a:pPr marL="457200">
              <a:lnSpc>
                <a:spcPct val="107000"/>
              </a:lnSpc>
              <a:spcAft>
                <a:spcPts val="800"/>
              </a:spcAft>
            </a:pPr>
            <a:r>
              <a:rPr lang="en-IN" dirty="0">
                <a:solidFill>
                  <a:schemeClr val="bg1"/>
                </a:solidFill>
              </a:rPr>
              <a:t>We identified the outliers for features whose Z-score&gt;3, and then did mean imputing and also applied cube root to bring the data closer to distribution.</a:t>
            </a:r>
          </a:p>
          <a:p>
            <a:r>
              <a:rPr lang="en-IN" dirty="0">
                <a:solidFill>
                  <a:schemeClr val="bg1"/>
                </a:solidFill>
              </a:rPr>
              <a:t>      We checked the correlation of the independent and           dependent features and dropped the negative and less important features with the help of correlation matrix</a:t>
            </a:r>
          </a:p>
        </p:txBody>
      </p:sp>
    </p:spTree>
    <p:extLst>
      <p:ext uri="{BB962C8B-B14F-4D97-AF65-F5344CB8AC3E}">
        <p14:creationId xmlns:p14="http://schemas.microsoft.com/office/powerpoint/2010/main" val="196121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19C71-4E84-4F39-8BCD-32CF3965C462}"/>
              </a:ext>
            </a:extLst>
          </p:cNvPr>
          <p:cNvSpPr>
            <a:spLocks noGrp="1"/>
          </p:cNvSpPr>
          <p:nvPr>
            <p:ph type="title"/>
          </p:nvPr>
        </p:nvSpPr>
        <p:spPr/>
        <p:txBody>
          <a:bodyPr/>
          <a:lstStyle/>
          <a:p>
            <a:r>
              <a:rPr lang="en-IN" dirty="0"/>
              <a:t>	Data Pre-processing Done</a:t>
            </a:r>
          </a:p>
        </p:txBody>
      </p:sp>
      <p:sp>
        <p:nvSpPr>
          <p:cNvPr id="3" name="Content Placeholder 2">
            <a:extLst>
              <a:ext uri="{FF2B5EF4-FFF2-40B4-BE49-F238E27FC236}">
                <a16:creationId xmlns:a16="http://schemas.microsoft.com/office/drawing/2014/main" id="{B543D85E-073C-4796-AC40-9DD76A13569E}"/>
              </a:ext>
            </a:extLst>
          </p:cNvPr>
          <p:cNvSpPr>
            <a:spLocks noGrp="1"/>
          </p:cNvSpPr>
          <p:nvPr>
            <p:ph idx="1"/>
          </p:nvPr>
        </p:nvSpPr>
        <p:spPr/>
        <p:txBody>
          <a:bodyPr>
            <a:normAutofit lnSpcReduction="10000"/>
          </a:bodyPr>
          <a:lstStyle/>
          <a:p>
            <a:pPr marL="342900" lvl="0" indent="-342900">
              <a:lnSpc>
                <a:spcPct val="107000"/>
              </a:lnSpc>
              <a:buFont typeface="Symbol" panose="05050102010706020507" pitchFamily="18" charset="2"/>
              <a:buChar char=""/>
            </a:pPr>
            <a:r>
              <a:rPr lang="en-IN" sz="1800" dirty="0">
                <a:effectLst/>
                <a:latin typeface="Helvetica" panose="020B0604020202020204" pitchFamily="34" charset="0"/>
                <a:ea typeface="Calibri" panose="020F0502020204030204" pitchFamily="34" charset="0"/>
                <a:cs typeface="Times New Roman" panose="02020603050405020304" pitchFamily="18" charset="0"/>
              </a:rPr>
              <a:t>We created multiple groups based on min, 25% to 75%, above 75% and we compared it VS payback within 5 days.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Helvetica" panose="020B0604020202020204" pitchFamily="34" charset="0"/>
                <a:ea typeface="Calibri" panose="020F0502020204030204" pitchFamily="34" charset="0"/>
                <a:cs typeface="Times New Roman" panose="02020603050405020304" pitchFamily="18" charset="0"/>
              </a:rPr>
              <a:t>We identified the outliers for features whose Z-score&gt;3, and then did mean imputing and also applied cube root to bring the data closer to distribution.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Helvetica" panose="020B0604020202020204" pitchFamily="34" charset="0"/>
                <a:ea typeface="Calibri" panose="020F0502020204030204" pitchFamily="34" charset="0"/>
                <a:cs typeface="Times New Roman" panose="02020603050405020304" pitchFamily="18" charset="0"/>
              </a:rPr>
              <a:t>We checked the correlation of the independent and dependent features and dropped the negative and less important features with the help of correlation matrix.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Helvetica" panose="020B0604020202020204" pitchFamily="34" charset="0"/>
                <a:ea typeface="Calibri" panose="020F0502020204030204" pitchFamily="34" charset="0"/>
                <a:cs typeface="Times New Roman" panose="02020603050405020304" pitchFamily="18" charset="0"/>
              </a:rPr>
              <a:t>Applied SMOTETomek, to balance the dataset as the dataset was imbalanced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Helvetica" panose="020B0604020202020204" pitchFamily="34" charset="0"/>
                <a:ea typeface="Calibri" panose="020F0502020204030204" pitchFamily="34" charset="0"/>
                <a:cs typeface="Times New Roman" panose="02020603050405020304" pitchFamily="18" charset="0"/>
              </a:rPr>
              <a:t>Applied </a:t>
            </a:r>
            <a:r>
              <a:rPr lang="en-IN" sz="1800" dirty="0" err="1">
                <a:effectLst/>
                <a:latin typeface="Helvetica" panose="020B0604020202020204" pitchFamily="34" charset="0"/>
                <a:ea typeface="Calibri" panose="020F0502020204030204" pitchFamily="34" charset="0"/>
                <a:cs typeface="Times New Roman" panose="02020603050405020304" pitchFamily="18" charset="0"/>
              </a:rPr>
              <a:t>StandardScaler</a:t>
            </a:r>
            <a:r>
              <a:rPr lang="en-IN" sz="1800" dirty="0">
                <a:effectLst/>
                <a:latin typeface="Helvetica" panose="020B0604020202020204" pitchFamily="34" charset="0"/>
                <a:ea typeface="Calibri" panose="020F0502020204030204" pitchFamily="34" charset="0"/>
                <a:cs typeface="Times New Roman" panose="02020603050405020304" pitchFamily="18" charset="0"/>
              </a:rPr>
              <a:t> to our dependent features.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Helvetica" panose="020B0604020202020204" pitchFamily="34" charset="0"/>
                <a:ea typeface="Calibri" panose="020F0502020204030204" pitchFamily="34" charset="0"/>
                <a:cs typeface="Times New Roman" panose="02020603050405020304" pitchFamily="18" charset="0"/>
              </a:rPr>
              <a:t>Applied various machine learning model and compared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Helvetica" panose="020B0604020202020204" pitchFamily="34" charset="0"/>
                <a:ea typeface="Calibri" panose="020F0502020204030204" pitchFamily="34" charset="0"/>
                <a:cs typeface="Times New Roman" panose="02020603050405020304" pitchFamily="18" charset="0"/>
              </a:rPr>
              <a:t>Applied hyper tunning several models, but couldn’t achieve much better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Helvetica" panose="020B0604020202020204" pitchFamily="34" charset="0"/>
                <a:ea typeface="Calibri" panose="020F0502020204030204" pitchFamily="34" charset="0"/>
                <a:cs typeface="Times New Roman" panose="02020603050405020304" pitchFamily="18" charset="0"/>
              </a:rPr>
              <a:t>Saving final predictions in file.csv format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4495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2055-DF72-4CAA-8672-69AAC6CCA3F2}"/>
              </a:ext>
            </a:extLst>
          </p:cNvPr>
          <p:cNvSpPr>
            <a:spLocks noGrp="1"/>
          </p:cNvSpPr>
          <p:nvPr>
            <p:ph type="title"/>
          </p:nvPr>
        </p:nvSpPr>
        <p:spPr/>
        <p:txBody>
          <a:bodyPr>
            <a:normAutofit fontScale="90000"/>
          </a:bodyPr>
          <a:lstStyle/>
          <a:p>
            <a:r>
              <a:rPr lang="en-US" dirty="0"/>
              <a:t>Data Inputs- Logic- Output Relationships</a:t>
            </a:r>
            <a:endParaRPr lang="en-IN" dirty="0"/>
          </a:p>
        </p:txBody>
      </p:sp>
      <p:pic>
        <p:nvPicPr>
          <p:cNvPr id="4" name="Content Placeholder 3">
            <a:extLst>
              <a:ext uri="{FF2B5EF4-FFF2-40B4-BE49-F238E27FC236}">
                <a16:creationId xmlns:a16="http://schemas.microsoft.com/office/drawing/2014/main" id="{72F80746-7D17-48E8-AC87-CD0446790209}"/>
              </a:ext>
            </a:extLst>
          </p:cNvPr>
          <p:cNvPicPr>
            <a:picLocks noGrp="1"/>
          </p:cNvPicPr>
          <p:nvPr>
            <p:ph idx="1"/>
          </p:nvPr>
        </p:nvPicPr>
        <p:blipFill>
          <a:blip r:embed="rId2"/>
          <a:stretch>
            <a:fillRect/>
          </a:stretch>
        </p:blipFill>
        <p:spPr>
          <a:xfrm>
            <a:off x="769515" y="1691323"/>
            <a:ext cx="3022309" cy="2094706"/>
          </a:xfrm>
          <a:prstGeom prst="rect">
            <a:avLst/>
          </a:prstGeom>
        </p:spPr>
      </p:pic>
      <p:pic>
        <p:nvPicPr>
          <p:cNvPr id="5" name="Picture 4">
            <a:extLst>
              <a:ext uri="{FF2B5EF4-FFF2-40B4-BE49-F238E27FC236}">
                <a16:creationId xmlns:a16="http://schemas.microsoft.com/office/drawing/2014/main" id="{86FA313F-9207-4F1E-84CE-6163928C07B4}"/>
              </a:ext>
            </a:extLst>
          </p:cNvPr>
          <p:cNvPicPr/>
          <p:nvPr/>
        </p:nvPicPr>
        <p:blipFill>
          <a:blip r:embed="rId3"/>
          <a:stretch>
            <a:fillRect/>
          </a:stretch>
        </p:blipFill>
        <p:spPr>
          <a:xfrm>
            <a:off x="4476056" y="1691323"/>
            <a:ext cx="3124369" cy="2094706"/>
          </a:xfrm>
          <a:prstGeom prst="rect">
            <a:avLst/>
          </a:prstGeom>
        </p:spPr>
      </p:pic>
      <p:pic>
        <p:nvPicPr>
          <p:cNvPr id="6" name="Picture 5">
            <a:extLst>
              <a:ext uri="{FF2B5EF4-FFF2-40B4-BE49-F238E27FC236}">
                <a16:creationId xmlns:a16="http://schemas.microsoft.com/office/drawing/2014/main" id="{35FA8AF6-7E48-47CF-B40A-E20DE263F058}"/>
              </a:ext>
            </a:extLst>
          </p:cNvPr>
          <p:cNvPicPr/>
          <p:nvPr/>
        </p:nvPicPr>
        <p:blipFill>
          <a:blip r:embed="rId4"/>
          <a:stretch>
            <a:fillRect/>
          </a:stretch>
        </p:blipFill>
        <p:spPr>
          <a:xfrm>
            <a:off x="8284657" y="1691322"/>
            <a:ext cx="3401207" cy="2094707"/>
          </a:xfrm>
          <a:prstGeom prst="rect">
            <a:avLst/>
          </a:prstGeom>
        </p:spPr>
      </p:pic>
      <p:sp>
        <p:nvSpPr>
          <p:cNvPr id="7" name="TextBox 6">
            <a:extLst>
              <a:ext uri="{FF2B5EF4-FFF2-40B4-BE49-F238E27FC236}">
                <a16:creationId xmlns:a16="http://schemas.microsoft.com/office/drawing/2014/main" id="{26D230D3-56A6-4C87-AF8E-22B3DF9E4038}"/>
              </a:ext>
            </a:extLst>
          </p:cNvPr>
          <p:cNvSpPr txBox="1"/>
          <p:nvPr/>
        </p:nvSpPr>
        <p:spPr>
          <a:xfrm>
            <a:off x="629175" y="4118994"/>
            <a:ext cx="3095538" cy="2715295"/>
          </a:xfrm>
          <a:prstGeom prst="rect">
            <a:avLst/>
          </a:prstGeom>
          <a:noFill/>
        </p:spPr>
        <p:txBody>
          <a:bodyPr wrap="square" rtlCol="0">
            <a:spAutoFit/>
          </a:bodyPr>
          <a:lstStyle/>
          <a:p>
            <a:pPr marL="457200">
              <a:lnSpc>
                <a:spcPct val="107000"/>
              </a:lnSpc>
              <a:spcAft>
                <a:spcPts val="800"/>
              </a:spcAft>
            </a:pP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From the above we can see that users with high balance always pays back the loan within 5 days and average and low category only 9% - 12% users failed to payback the loan within 5%, and users with zero balance around 30% users are not paying the loan back within 5 days.</a:t>
            </a:r>
          </a:p>
        </p:txBody>
      </p:sp>
      <p:sp>
        <p:nvSpPr>
          <p:cNvPr id="8" name="TextBox 7">
            <a:extLst>
              <a:ext uri="{FF2B5EF4-FFF2-40B4-BE49-F238E27FC236}">
                <a16:creationId xmlns:a16="http://schemas.microsoft.com/office/drawing/2014/main" id="{EA66B9FF-464E-49F5-A563-EA51D4D8A8F7}"/>
              </a:ext>
            </a:extLst>
          </p:cNvPr>
          <p:cNvSpPr txBox="1"/>
          <p:nvPr/>
        </p:nvSpPr>
        <p:spPr>
          <a:xfrm>
            <a:off x="4476056" y="4001549"/>
            <a:ext cx="3095538" cy="2800767"/>
          </a:xfrm>
          <a:prstGeom prst="rect">
            <a:avLst/>
          </a:prstGeom>
          <a:noFill/>
        </p:spPr>
        <p:txBody>
          <a:bodyPr wrap="square" rtlCol="0">
            <a:spAutoFit/>
          </a:bodyPr>
          <a:lstStyle/>
          <a:p>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we can see there are no 100% rate in any frequency group to payback the loan within 5 days, and all average low and high frequency have at least 6% to 4% users didn't payback the loan within 5 days. Coming to user have no frequency 25% users didn't payback the loan with in 5 days, till now we can see that users with no balance and no frequency are costing huge losses.</a:t>
            </a:r>
            <a:endParaRPr lang="en-IN" sz="1600" dirty="0">
              <a:solidFill>
                <a:schemeClr val="bg1"/>
              </a:solidFill>
            </a:endParaRPr>
          </a:p>
        </p:txBody>
      </p:sp>
      <p:sp>
        <p:nvSpPr>
          <p:cNvPr id="9" name="TextBox 8">
            <a:extLst>
              <a:ext uri="{FF2B5EF4-FFF2-40B4-BE49-F238E27FC236}">
                <a16:creationId xmlns:a16="http://schemas.microsoft.com/office/drawing/2014/main" id="{F93C8C62-9421-4A2F-80B8-24927095992A}"/>
              </a:ext>
            </a:extLst>
          </p:cNvPr>
          <p:cNvSpPr txBox="1"/>
          <p:nvPr/>
        </p:nvSpPr>
        <p:spPr>
          <a:xfrm>
            <a:off x="8322937" y="4001550"/>
            <a:ext cx="3609875" cy="2155334"/>
          </a:xfrm>
          <a:prstGeom prst="rect">
            <a:avLst/>
          </a:prstGeom>
          <a:noFill/>
        </p:spPr>
        <p:txBody>
          <a:bodyPr wrap="square" rtlCol="0">
            <a:spAutoFit/>
          </a:bodyPr>
          <a:lstStyle/>
          <a:p>
            <a:pPr marL="457200">
              <a:lnSpc>
                <a:spcPct val="107000"/>
              </a:lnSpc>
              <a:spcAft>
                <a:spcPts val="800"/>
              </a:spcAft>
            </a:pPr>
            <a:r>
              <a:rPr lang="en-IN" sz="14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we can see that majority user who took high loans in last 30 days are more likely to payback within 5 days and 1.62% users failed to payback within 5 days, and among average loan user 7% users failed to pay back the loan within 5 days, and users with low loan have 24% didn't payback as expected might be defaulted.</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368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E9D6-98F8-4DF4-A76F-00CF6BC9A3ED}"/>
              </a:ext>
            </a:extLst>
          </p:cNvPr>
          <p:cNvSpPr>
            <a:spLocks noGrp="1"/>
          </p:cNvSpPr>
          <p:nvPr>
            <p:ph type="title"/>
          </p:nvPr>
        </p:nvSpPr>
        <p:spPr/>
        <p:txBody>
          <a:bodyPr/>
          <a:lstStyle/>
          <a:p>
            <a:r>
              <a:rPr lang="en-US" dirty="0"/>
              <a:t>Model/s Development and Evaluation</a:t>
            </a:r>
            <a:endParaRPr lang="en-IN" dirty="0"/>
          </a:p>
        </p:txBody>
      </p:sp>
      <p:pic>
        <p:nvPicPr>
          <p:cNvPr id="4" name="Content Placeholder 3">
            <a:extLst>
              <a:ext uri="{FF2B5EF4-FFF2-40B4-BE49-F238E27FC236}">
                <a16:creationId xmlns:a16="http://schemas.microsoft.com/office/drawing/2014/main" id="{7BB81D9C-4E04-4C7D-8E84-6193B9F452DB}"/>
              </a:ext>
            </a:extLst>
          </p:cNvPr>
          <p:cNvPicPr>
            <a:picLocks noGrp="1"/>
          </p:cNvPicPr>
          <p:nvPr>
            <p:ph idx="1"/>
          </p:nvPr>
        </p:nvPicPr>
        <p:blipFill>
          <a:blip r:embed="rId2"/>
          <a:stretch>
            <a:fillRect/>
          </a:stretch>
        </p:blipFill>
        <p:spPr>
          <a:xfrm>
            <a:off x="909200" y="2244997"/>
            <a:ext cx="7471401" cy="3023290"/>
          </a:xfrm>
          <a:prstGeom prst="rect">
            <a:avLst/>
          </a:prstGeom>
        </p:spPr>
      </p:pic>
      <p:sp>
        <p:nvSpPr>
          <p:cNvPr id="5" name="TextBox 4">
            <a:extLst>
              <a:ext uri="{FF2B5EF4-FFF2-40B4-BE49-F238E27FC236}">
                <a16:creationId xmlns:a16="http://schemas.microsoft.com/office/drawing/2014/main" id="{36F25795-DEBE-4191-BBDE-87F80ECA75A2}"/>
              </a:ext>
            </a:extLst>
          </p:cNvPr>
          <p:cNvSpPr txBox="1"/>
          <p:nvPr/>
        </p:nvSpPr>
        <p:spPr>
          <a:xfrm>
            <a:off x="1023457" y="1691323"/>
            <a:ext cx="7357144" cy="646331"/>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Identification of possible problem-solving approaches (methods)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solidFill>
                <a:schemeClr val="bg1"/>
              </a:solidFill>
            </a:endParaRPr>
          </a:p>
        </p:txBody>
      </p:sp>
      <p:sp>
        <p:nvSpPr>
          <p:cNvPr id="6" name="TextBox 5">
            <a:extLst>
              <a:ext uri="{FF2B5EF4-FFF2-40B4-BE49-F238E27FC236}">
                <a16:creationId xmlns:a16="http://schemas.microsoft.com/office/drawing/2014/main" id="{8431A28B-189B-42AA-8194-EBF02E32DD31}"/>
              </a:ext>
            </a:extLst>
          </p:cNvPr>
          <p:cNvSpPr txBox="1"/>
          <p:nvPr/>
        </p:nvSpPr>
        <p:spPr>
          <a:xfrm>
            <a:off x="1820411" y="5670958"/>
            <a:ext cx="9533389" cy="923330"/>
          </a:xfrm>
          <a:prstGeom prst="rect">
            <a:avLst/>
          </a:prstGeom>
          <a:noFill/>
        </p:spPr>
        <p:txBody>
          <a:bodyPr wrap="square" rtlCol="0">
            <a:spAutoFit/>
          </a:bodyPr>
          <a:lstStyle/>
          <a:p>
            <a:r>
              <a:rPr lang="en-IN"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From the above we can see that the data set is highly imbalanced dataset, so applied SMOTETomek to balance the dataset.</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60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0CD7B-2E22-4D87-BADA-28C337DB6BBD}"/>
              </a:ext>
            </a:extLst>
          </p:cNvPr>
          <p:cNvSpPr>
            <a:spLocks noGrp="1"/>
          </p:cNvSpPr>
          <p:nvPr>
            <p:ph type="title"/>
          </p:nvPr>
        </p:nvSpPr>
        <p:spPr/>
        <p:txBody>
          <a:bodyPr/>
          <a:lstStyle/>
          <a:p>
            <a:r>
              <a:rPr lang="en-US" dirty="0"/>
              <a:t>Model/s Development and Evaluation</a:t>
            </a:r>
            <a:endParaRPr lang="en-IN" dirty="0"/>
          </a:p>
        </p:txBody>
      </p:sp>
      <p:sp>
        <p:nvSpPr>
          <p:cNvPr id="3" name="Content Placeholder 2">
            <a:extLst>
              <a:ext uri="{FF2B5EF4-FFF2-40B4-BE49-F238E27FC236}">
                <a16:creationId xmlns:a16="http://schemas.microsoft.com/office/drawing/2014/main" id="{8C1D425D-4762-4179-A0F8-9FB72D65F698}"/>
              </a:ext>
            </a:extLst>
          </p:cNvPr>
          <p:cNvSpPr>
            <a:spLocks noGrp="1"/>
          </p:cNvSpPr>
          <p:nvPr>
            <p:ph idx="1"/>
          </p:nvPr>
        </p:nvSpPr>
        <p:spPr>
          <a:xfrm>
            <a:off x="838200" y="2273418"/>
            <a:ext cx="10515600" cy="3871796"/>
          </a:xfrm>
        </p:spPr>
        <p:txBody>
          <a:bodyPr/>
          <a:lstStyle/>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KNN =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KNeighborsClassifier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XGBC=</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xgb.XGBClassifier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LR=</a:t>
            </a:r>
            <a:r>
              <a:rPr lang="en-IN" sz="1800" dirty="0" err="1">
                <a:effectLst/>
                <a:latin typeface="Arial" panose="020B0604020202020204" pitchFamily="34" charset="0"/>
                <a:ea typeface="Calibri" panose="020F0502020204030204" pitchFamily="34" charset="0"/>
                <a:cs typeface="Times New Roman" panose="02020603050405020304" pitchFamily="18" charset="0"/>
              </a:rPr>
              <a:t>LogisticRegression</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DT=</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DecisionTreeClassifier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GNB=</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GaussianNB</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RFC=</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GBC=</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GradientBoostingClassifier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ABC=</a:t>
            </a:r>
            <a:r>
              <a:rPr lang="en-IN" sz="1800" dirty="0" err="1">
                <a:effectLst/>
                <a:latin typeface="Arial" panose="020B0604020202020204" pitchFamily="34" charset="0"/>
                <a:ea typeface="Calibri" panose="020F0502020204030204" pitchFamily="34" charset="0"/>
                <a:cs typeface="Times New Roman" panose="02020603050405020304" pitchFamily="18" charset="0"/>
              </a:rPr>
              <a:t>AdaBoostClassifier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ETC=</a:t>
            </a:r>
            <a:r>
              <a:rPr lang="en-IN" sz="1800" dirty="0" err="1">
                <a:effectLst/>
                <a:latin typeface="Arial" panose="020B0604020202020204" pitchFamily="34" charset="0"/>
                <a:ea typeface="Calibri" panose="020F0502020204030204" pitchFamily="34" charset="0"/>
                <a:cs typeface="Times New Roman" panose="02020603050405020304" pitchFamily="18" charset="0"/>
              </a:rPr>
              <a:t>ExtraTreesClassifier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699222B1-5448-4871-AB0F-69EA219CA901}"/>
              </a:ext>
            </a:extLst>
          </p:cNvPr>
          <p:cNvSpPr txBox="1"/>
          <p:nvPr/>
        </p:nvSpPr>
        <p:spPr>
          <a:xfrm>
            <a:off x="729143" y="1504444"/>
            <a:ext cx="9782262" cy="373757"/>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IN" sz="18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Testing of Identified Approaches (Algorithms)</a:t>
            </a:r>
            <a:endPar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509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436A-B76F-48CE-ADAF-16CEEFAE0F3A}"/>
              </a:ext>
            </a:extLst>
          </p:cNvPr>
          <p:cNvSpPr>
            <a:spLocks noGrp="1"/>
          </p:cNvSpPr>
          <p:nvPr>
            <p:ph type="title"/>
          </p:nvPr>
        </p:nvSpPr>
        <p:spPr/>
        <p:txBody>
          <a:bodyPr/>
          <a:lstStyle/>
          <a:p>
            <a:r>
              <a:rPr lang="en-US" dirty="0"/>
              <a:t>Model/s Development and Evaluation</a:t>
            </a:r>
            <a:endParaRPr lang="en-IN" dirty="0"/>
          </a:p>
        </p:txBody>
      </p:sp>
      <p:sp>
        <p:nvSpPr>
          <p:cNvPr id="4" name="TextBox 3">
            <a:extLst>
              <a:ext uri="{FF2B5EF4-FFF2-40B4-BE49-F238E27FC236}">
                <a16:creationId xmlns:a16="http://schemas.microsoft.com/office/drawing/2014/main" id="{7D05B433-D110-4107-9028-C86A1389D0D2}"/>
              </a:ext>
            </a:extLst>
          </p:cNvPr>
          <p:cNvSpPr txBox="1"/>
          <p:nvPr/>
        </p:nvSpPr>
        <p:spPr>
          <a:xfrm>
            <a:off x="755009" y="1504444"/>
            <a:ext cx="4511206" cy="373757"/>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IN" sz="18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Run and Evaluate selected models</a:t>
            </a:r>
            <a:endPar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3B8AFC0-577E-42E7-B938-424F5741B3B5}"/>
              </a:ext>
            </a:extLst>
          </p:cNvPr>
          <p:cNvPicPr>
            <a:picLocks noGrp="1"/>
          </p:cNvPicPr>
          <p:nvPr>
            <p:ph idx="1"/>
          </p:nvPr>
        </p:nvPicPr>
        <p:blipFill>
          <a:blip r:embed="rId2"/>
          <a:stretch>
            <a:fillRect/>
          </a:stretch>
        </p:blipFill>
        <p:spPr>
          <a:xfrm>
            <a:off x="838200" y="2122954"/>
            <a:ext cx="4511206" cy="3971925"/>
          </a:xfrm>
          <a:prstGeom prst="rect">
            <a:avLst/>
          </a:prstGeom>
        </p:spPr>
      </p:pic>
      <p:pic>
        <p:nvPicPr>
          <p:cNvPr id="6" name="Picture 5">
            <a:extLst>
              <a:ext uri="{FF2B5EF4-FFF2-40B4-BE49-F238E27FC236}">
                <a16:creationId xmlns:a16="http://schemas.microsoft.com/office/drawing/2014/main" id="{C392109B-0E7F-4B0A-A6DA-CAC56C9B2E11}"/>
              </a:ext>
            </a:extLst>
          </p:cNvPr>
          <p:cNvPicPr/>
          <p:nvPr/>
        </p:nvPicPr>
        <p:blipFill>
          <a:blip r:embed="rId3"/>
          <a:stretch>
            <a:fillRect/>
          </a:stretch>
        </p:blipFill>
        <p:spPr>
          <a:xfrm>
            <a:off x="5833057" y="2122954"/>
            <a:ext cx="5282355" cy="3598338"/>
          </a:xfrm>
          <a:prstGeom prst="rect">
            <a:avLst/>
          </a:prstGeom>
        </p:spPr>
      </p:pic>
      <p:sp>
        <p:nvSpPr>
          <p:cNvPr id="7" name="TextBox 6">
            <a:extLst>
              <a:ext uri="{FF2B5EF4-FFF2-40B4-BE49-F238E27FC236}">
                <a16:creationId xmlns:a16="http://schemas.microsoft.com/office/drawing/2014/main" id="{39E18658-006F-49A0-92B6-0588563FADF3}"/>
              </a:ext>
            </a:extLst>
          </p:cNvPr>
          <p:cNvSpPr txBox="1"/>
          <p:nvPr/>
        </p:nvSpPr>
        <p:spPr>
          <a:xfrm>
            <a:off x="5771626" y="1417739"/>
            <a:ext cx="6090407" cy="670120"/>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IN" sz="18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Key Metrics for success in solving problem under consideration</a:t>
            </a:r>
            <a:endPar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B00B696-99EE-49AF-9665-E656BCD8BE47}"/>
              </a:ext>
            </a:extLst>
          </p:cNvPr>
          <p:cNvSpPr txBox="1"/>
          <p:nvPr/>
        </p:nvSpPr>
        <p:spPr>
          <a:xfrm>
            <a:off x="5833057" y="6006517"/>
            <a:ext cx="6090407" cy="830997"/>
          </a:xfrm>
          <a:prstGeom prst="rect">
            <a:avLst/>
          </a:prstGeom>
          <a:noFill/>
        </p:spPr>
        <p:txBody>
          <a:bodyPr wrap="square" rtlCol="0">
            <a:spAutoFit/>
          </a:bodyPr>
          <a:lstStyle/>
          <a:p>
            <a:r>
              <a:rPr lang="en-US" sz="1600" dirty="0">
                <a:solidFill>
                  <a:schemeClr val="bg1"/>
                </a:solidFill>
              </a:rPr>
              <a:t>From the above we  can see that out of all Decision tree and Extra Tree classifier worked better and as per </a:t>
            </a:r>
            <a:r>
              <a:rPr lang="en-US" sz="1600" dirty="0" err="1">
                <a:solidFill>
                  <a:schemeClr val="bg1"/>
                </a:solidFill>
              </a:rPr>
              <a:t>ROC_AUC_Curve</a:t>
            </a:r>
            <a:r>
              <a:rPr lang="en-US" sz="1600" dirty="0">
                <a:solidFill>
                  <a:schemeClr val="bg1"/>
                </a:solidFill>
              </a:rPr>
              <a:t> Score we should select Extra Tree Classifier.</a:t>
            </a:r>
            <a:endParaRPr lang="en-IN" sz="1600" dirty="0">
              <a:solidFill>
                <a:schemeClr val="bg1"/>
              </a:solidFill>
            </a:endParaRPr>
          </a:p>
        </p:txBody>
      </p:sp>
    </p:spTree>
    <p:extLst>
      <p:ext uri="{BB962C8B-B14F-4D97-AF65-F5344CB8AC3E}">
        <p14:creationId xmlns:p14="http://schemas.microsoft.com/office/powerpoint/2010/main" val="1454225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517E-2C31-499E-99EA-51773EF421A8}"/>
              </a:ext>
            </a:extLst>
          </p:cNvPr>
          <p:cNvSpPr>
            <a:spLocks noGrp="1"/>
          </p:cNvSpPr>
          <p:nvPr>
            <p:ph type="title"/>
          </p:nvPr>
        </p:nvSpPr>
        <p:spPr/>
        <p:txBody>
          <a:bodyPr/>
          <a:lstStyle/>
          <a:p>
            <a:r>
              <a:rPr lang="en-US" dirty="0"/>
              <a:t>Model/s Development and Evaluation</a:t>
            </a:r>
            <a:endParaRPr lang="en-IN" dirty="0"/>
          </a:p>
        </p:txBody>
      </p:sp>
      <p:sp>
        <p:nvSpPr>
          <p:cNvPr id="4" name="TextBox 3">
            <a:extLst>
              <a:ext uri="{FF2B5EF4-FFF2-40B4-BE49-F238E27FC236}">
                <a16:creationId xmlns:a16="http://schemas.microsoft.com/office/drawing/2014/main" id="{5061FC04-B5F9-4773-B77C-D16EB4835410}"/>
              </a:ext>
            </a:extLst>
          </p:cNvPr>
          <p:cNvSpPr txBox="1"/>
          <p:nvPr/>
        </p:nvSpPr>
        <p:spPr>
          <a:xfrm>
            <a:off x="838200" y="1493240"/>
            <a:ext cx="2064391" cy="373757"/>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IN" sz="18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Visualizations</a:t>
            </a:r>
            <a:endPar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2914744-83AF-44BB-92CA-F8B3DE73DE0D}"/>
              </a:ext>
            </a:extLst>
          </p:cNvPr>
          <p:cNvPicPr>
            <a:picLocks noGrp="1"/>
          </p:cNvPicPr>
          <p:nvPr>
            <p:ph idx="1"/>
          </p:nvPr>
        </p:nvPicPr>
        <p:blipFill>
          <a:blip r:embed="rId2"/>
          <a:stretch>
            <a:fillRect/>
          </a:stretch>
        </p:blipFill>
        <p:spPr>
          <a:xfrm>
            <a:off x="838200" y="1988018"/>
            <a:ext cx="4748718" cy="3657774"/>
          </a:xfrm>
          <a:prstGeom prst="rect">
            <a:avLst/>
          </a:prstGeom>
        </p:spPr>
      </p:pic>
      <p:pic>
        <p:nvPicPr>
          <p:cNvPr id="6" name="Picture 5">
            <a:extLst>
              <a:ext uri="{FF2B5EF4-FFF2-40B4-BE49-F238E27FC236}">
                <a16:creationId xmlns:a16="http://schemas.microsoft.com/office/drawing/2014/main" id="{46CBEBE3-AD15-41ED-B021-E84CD9404F8C}"/>
              </a:ext>
            </a:extLst>
          </p:cNvPr>
          <p:cNvPicPr/>
          <p:nvPr/>
        </p:nvPicPr>
        <p:blipFill>
          <a:blip r:embed="rId3"/>
          <a:stretch>
            <a:fillRect/>
          </a:stretch>
        </p:blipFill>
        <p:spPr>
          <a:xfrm>
            <a:off x="5931017" y="1988018"/>
            <a:ext cx="5679346" cy="3657774"/>
          </a:xfrm>
          <a:prstGeom prst="rect">
            <a:avLst/>
          </a:prstGeom>
        </p:spPr>
      </p:pic>
    </p:spTree>
    <p:extLst>
      <p:ext uri="{BB962C8B-B14F-4D97-AF65-F5344CB8AC3E}">
        <p14:creationId xmlns:p14="http://schemas.microsoft.com/office/powerpoint/2010/main" val="1297937183"/>
      </p:ext>
    </p:extLst>
  </p:cSld>
  <p:clrMapOvr>
    <a:masterClrMapping/>
  </p:clrMapOvr>
</p:sld>
</file>

<file path=ppt/theme/theme1.xml><?xml version="1.0" encoding="utf-8"?>
<a:theme xmlns:a="http://schemas.openxmlformats.org/drawingml/2006/main" name="BlockprintVTI">
  <a:themeElements>
    <a:clrScheme name="AnalogousFromRegularSeed_2SEEDS">
      <a:dk1>
        <a:srgbClr val="000000"/>
      </a:dk1>
      <a:lt1>
        <a:srgbClr val="FFFFFF"/>
      </a:lt1>
      <a:dk2>
        <a:srgbClr val="242E41"/>
      </a:dk2>
      <a:lt2>
        <a:srgbClr val="E2E8E8"/>
      </a:lt2>
      <a:accent1>
        <a:srgbClr val="B13F3B"/>
      </a:accent1>
      <a:accent2>
        <a:srgbClr val="C34D79"/>
      </a:accent2>
      <a:accent3>
        <a:srgbClr val="C3834D"/>
      </a:accent3>
      <a:accent4>
        <a:srgbClr val="3BB19C"/>
      </a:accent4>
      <a:accent5>
        <a:srgbClr val="4DA8C3"/>
      </a:accent5>
      <a:accent6>
        <a:srgbClr val="3B64B1"/>
      </a:accent6>
      <a:hlink>
        <a:srgbClr val="319094"/>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36</TotalTime>
  <Words>1149</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Avenir Next LT Pro</vt:lpstr>
      <vt:lpstr>AvenirNext LT Pro Medium</vt:lpstr>
      <vt:lpstr>Calibri</vt:lpstr>
      <vt:lpstr>Helvetica</vt:lpstr>
      <vt:lpstr>Symbol</vt:lpstr>
      <vt:lpstr>BlockprintVTI</vt:lpstr>
      <vt:lpstr>FLIPROBO TECHNOLOGIES</vt:lpstr>
      <vt:lpstr>PROBLEM STATEMENT </vt:lpstr>
      <vt:lpstr>Analytical Problem Framing</vt:lpstr>
      <vt:lpstr> Data Pre-processing Done</vt:lpstr>
      <vt:lpstr>Data Inputs- Logic- Output Relationships</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TECHNOLOGIES</dc:title>
  <dc:creator>Silent night</dc:creator>
  <cp:lastModifiedBy>Silent night</cp:lastModifiedBy>
  <cp:revision>5</cp:revision>
  <dcterms:created xsi:type="dcterms:W3CDTF">2020-11-12T07:50:30Z</dcterms:created>
  <dcterms:modified xsi:type="dcterms:W3CDTF">2020-11-12T08:28:59Z</dcterms:modified>
</cp:coreProperties>
</file>