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0" r:id="rId14"/>
    <p:sldId id="268" r:id="rId15"/>
    <p:sldId id="269" r:id="rId16"/>
    <p:sldId id="270" r:id="rId17"/>
    <p:sldId id="271" r:id="rId18"/>
    <p:sldId id="281" r:id="rId19"/>
    <p:sldId id="283" r:id="rId20"/>
    <p:sldId id="278" r:id="rId21"/>
    <p:sldId id="272" r:id="rId22"/>
    <p:sldId id="279" r:id="rId23"/>
    <p:sldId id="277" r:id="rId24"/>
    <p:sldId id="276" r:id="rId25"/>
    <p:sldId id="273" r:id="rId26"/>
    <p:sldId id="274" r:id="rId27"/>
    <p:sldId id="275"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C8AA8A-DD28-41F3-9B23-ED8A1F646364}"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en-US"/>
        </a:p>
      </dgm:t>
    </dgm:pt>
    <dgm:pt modelId="{3DF337AA-2D53-4FE7-90EF-83BAF1D072A8}">
      <dgm:prSet phldrT="[Text]"/>
      <dgm:spPr/>
      <dgm:t>
        <a:bodyPr/>
        <a:lstStyle/>
        <a:p>
          <a:r>
            <a:rPr lang="en-US" dirty="0" smtClean="0">
              <a:latin typeface="Cambria" panose="02040503050406030204" pitchFamily="18" charset="0"/>
            </a:rPr>
            <a:t>System implementation</a:t>
          </a:r>
          <a:endParaRPr lang="en-US" dirty="0">
            <a:latin typeface="Cambria" panose="02040503050406030204" pitchFamily="18" charset="0"/>
          </a:endParaRPr>
        </a:p>
      </dgm:t>
    </dgm:pt>
    <dgm:pt modelId="{B31601B5-0A70-48EF-804C-B6FD8E61DD5C}" type="parTrans" cxnId="{43557613-36C7-4453-9681-071EDB29CEA5}">
      <dgm:prSet/>
      <dgm:spPr/>
      <dgm:t>
        <a:bodyPr/>
        <a:lstStyle/>
        <a:p>
          <a:endParaRPr lang="en-US"/>
        </a:p>
      </dgm:t>
    </dgm:pt>
    <dgm:pt modelId="{87C07B62-00D1-40E7-809C-0A285B61C1D1}" type="sibTrans" cxnId="{43557613-36C7-4453-9681-071EDB29CEA5}">
      <dgm:prSet/>
      <dgm:spPr/>
      <dgm:t>
        <a:bodyPr/>
        <a:lstStyle/>
        <a:p>
          <a:endParaRPr lang="en-US"/>
        </a:p>
      </dgm:t>
    </dgm:pt>
    <dgm:pt modelId="{E92ACC96-022E-4962-B334-9FAE6858220D}">
      <dgm:prSet phldrT="[Text]"/>
      <dgm:spPr/>
      <dgm:t>
        <a:bodyPr/>
        <a:lstStyle/>
        <a:p>
          <a:r>
            <a:rPr lang="en-US" dirty="0" smtClean="0">
              <a:latin typeface="Cambria" panose="02040503050406030204" pitchFamily="18" charset="0"/>
            </a:rPr>
            <a:t>AR App Module</a:t>
          </a:r>
          <a:endParaRPr lang="en-US" dirty="0">
            <a:latin typeface="Cambria" panose="02040503050406030204" pitchFamily="18" charset="0"/>
          </a:endParaRPr>
        </a:p>
      </dgm:t>
    </dgm:pt>
    <dgm:pt modelId="{D2A6DE02-B37A-4E45-942D-96EB3599F98D}" type="parTrans" cxnId="{16CCB24D-1DB3-4F55-BD96-1FB39F599B8A}">
      <dgm:prSet custT="1"/>
      <dgm:spPr/>
      <dgm:t>
        <a:bodyPr/>
        <a:lstStyle/>
        <a:p>
          <a:endParaRPr lang="en-US" sz="1400">
            <a:latin typeface="Cambria" panose="02040503050406030204" pitchFamily="18" charset="0"/>
          </a:endParaRPr>
        </a:p>
      </dgm:t>
    </dgm:pt>
    <dgm:pt modelId="{644EF3D2-400C-4A4A-9BE1-0E525A80A07A}" type="sibTrans" cxnId="{16CCB24D-1DB3-4F55-BD96-1FB39F599B8A}">
      <dgm:prSet/>
      <dgm:spPr/>
      <dgm:t>
        <a:bodyPr/>
        <a:lstStyle/>
        <a:p>
          <a:endParaRPr lang="en-US"/>
        </a:p>
      </dgm:t>
    </dgm:pt>
    <dgm:pt modelId="{210907D4-460F-45F9-ADAA-62077EDE5CD8}">
      <dgm:prSet phldrT="[Text]"/>
      <dgm:spPr/>
      <dgm:t>
        <a:bodyPr/>
        <a:lstStyle/>
        <a:p>
          <a:r>
            <a:rPr lang="en-US" dirty="0" smtClean="0">
              <a:latin typeface="Cambria" panose="02040503050406030204" pitchFamily="18" charset="0"/>
            </a:rPr>
            <a:t>WEB Module</a:t>
          </a:r>
          <a:endParaRPr lang="en-US" dirty="0">
            <a:latin typeface="Cambria" panose="02040503050406030204" pitchFamily="18" charset="0"/>
          </a:endParaRPr>
        </a:p>
      </dgm:t>
    </dgm:pt>
    <dgm:pt modelId="{E4BD0DAC-2B9A-47AA-9E1A-658BC4AF497F}" type="parTrans" cxnId="{1C5EDDF9-B04C-4AED-ABC1-F7CBEC364B95}">
      <dgm:prSet/>
      <dgm:spPr/>
      <dgm:t>
        <a:bodyPr/>
        <a:lstStyle/>
        <a:p>
          <a:endParaRPr lang="en-US" dirty="0">
            <a:latin typeface="Cambria" panose="02040503050406030204" pitchFamily="18" charset="0"/>
          </a:endParaRPr>
        </a:p>
      </dgm:t>
    </dgm:pt>
    <dgm:pt modelId="{867AAB4F-8B41-495F-AE63-BB051FB80216}" type="sibTrans" cxnId="{1C5EDDF9-B04C-4AED-ABC1-F7CBEC364B95}">
      <dgm:prSet/>
      <dgm:spPr/>
      <dgm:t>
        <a:bodyPr/>
        <a:lstStyle/>
        <a:p>
          <a:endParaRPr lang="en-US"/>
        </a:p>
      </dgm:t>
    </dgm:pt>
    <dgm:pt modelId="{98FBB121-0539-41E8-B06E-E37C5AC4E61D}" type="pres">
      <dgm:prSet presAssocID="{CAC8AA8A-DD28-41F3-9B23-ED8A1F646364}" presName="Name0" presStyleCnt="0">
        <dgm:presLayoutVars>
          <dgm:chPref val="1"/>
          <dgm:dir/>
          <dgm:animOne val="branch"/>
          <dgm:animLvl val="lvl"/>
          <dgm:resizeHandles val="exact"/>
        </dgm:presLayoutVars>
      </dgm:prSet>
      <dgm:spPr/>
      <dgm:t>
        <a:bodyPr/>
        <a:lstStyle/>
        <a:p>
          <a:endParaRPr lang="en-US"/>
        </a:p>
      </dgm:t>
    </dgm:pt>
    <dgm:pt modelId="{90770578-5EE6-407F-B6AD-5420A9AC3E30}" type="pres">
      <dgm:prSet presAssocID="{3DF337AA-2D53-4FE7-90EF-83BAF1D072A8}" presName="root1" presStyleCnt="0"/>
      <dgm:spPr/>
    </dgm:pt>
    <dgm:pt modelId="{5FB2C94D-DD7D-4089-8BC8-0C33C6A2C480}" type="pres">
      <dgm:prSet presAssocID="{3DF337AA-2D53-4FE7-90EF-83BAF1D072A8}" presName="LevelOneTextNode" presStyleLbl="node0" presStyleIdx="0" presStyleCnt="1" custAng="5400000" custLinFactNeighborX="-56690" custLinFactNeighborY="-2308">
        <dgm:presLayoutVars>
          <dgm:chPref val="3"/>
        </dgm:presLayoutVars>
      </dgm:prSet>
      <dgm:spPr/>
      <dgm:t>
        <a:bodyPr/>
        <a:lstStyle/>
        <a:p>
          <a:endParaRPr lang="en-US"/>
        </a:p>
      </dgm:t>
    </dgm:pt>
    <dgm:pt modelId="{42904787-9B9E-4761-8C3D-FE7C1BE72E70}" type="pres">
      <dgm:prSet presAssocID="{3DF337AA-2D53-4FE7-90EF-83BAF1D072A8}" presName="level2hierChild" presStyleCnt="0"/>
      <dgm:spPr/>
    </dgm:pt>
    <dgm:pt modelId="{7115B85B-761B-478B-B3C7-8A98E3134E54}" type="pres">
      <dgm:prSet presAssocID="{D2A6DE02-B37A-4E45-942D-96EB3599F98D}" presName="conn2-1" presStyleLbl="parChTrans1D2" presStyleIdx="0" presStyleCnt="2"/>
      <dgm:spPr/>
      <dgm:t>
        <a:bodyPr/>
        <a:lstStyle/>
        <a:p>
          <a:endParaRPr lang="en-US"/>
        </a:p>
      </dgm:t>
    </dgm:pt>
    <dgm:pt modelId="{FB8B9AB3-4791-4947-B94A-C1DE5D30ECF6}" type="pres">
      <dgm:prSet presAssocID="{D2A6DE02-B37A-4E45-942D-96EB3599F98D}" presName="connTx" presStyleLbl="parChTrans1D2" presStyleIdx="0" presStyleCnt="2"/>
      <dgm:spPr/>
      <dgm:t>
        <a:bodyPr/>
        <a:lstStyle/>
        <a:p>
          <a:endParaRPr lang="en-US"/>
        </a:p>
      </dgm:t>
    </dgm:pt>
    <dgm:pt modelId="{182247A8-948E-46BE-8CFE-E00A8ED7B1B5}" type="pres">
      <dgm:prSet presAssocID="{E92ACC96-022E-4962-B334-9FAE6858220D}" presName="root2" presStyleCnt="0"/>
      <dgm:spPr/>
    </dgm:pt>
    <dgm:pt modelId="{C477A6B5-381C-4E48-8B97-D96227123645}" type="pres">
      <dgm:prSet presAssocID="{E92ACC96-022E-4962-B334-9FAE6858220D}" presName="LevelTwoTextNode" presStyleLbl="node2" presStyleIdx="0" presStyleCnt="2" custLinFactX="20616" custLinFactNeighborX="100000" custLinFactNeighborY="-74179">
        <dgm:presLayoutVars>
          <dgm:chPref val="3"/>
        </dgm:presLayoutVars>
      </dgm:prSet>
      <dgm:spPr/>
      <dgm:t>
        <a:bodyPr/>
        <a:lstStyle/>
        <a:p>
          <a:endParaRPr lang="en-US"/>
        </a:p>
      </dgm:t>
    </dgm:pt>
    <dgm:pt modelId="{C705E138-1C66-4847-8122-561CB51CEFB5}" type="pres">
      <dgm:prSet presAssocID="{E92ACC96-022E-4962-B334-9FAE6858220D}" presName="level3hierChild" presStyleCnt="0"/>
      <dgm:spPr/>
    </dgm:pt>
    <dgm:pt modelId="{72889DA8-6CD7-486B-BB6F-79FD4769B6FE}" type="pres">
      <dgm:prSet presAssocID="{E4BD0DAC-2B9A-47AA-9E1A-658BC4AF497F}" presName="conn2-1" presStyleLbl="parChTrans1D2" presStyleIdx="1" presStyleCnt="2"/>
      <dgm:spPr/>
      <dgm:t>
        <a:bodyPr/>
        <a:lstStyle/>
        <a:p>
          <a:endParaRPr lang="en-US"/>
        </a:p>
      </dgm:t>
    </dgm:pt>
    <dgm:pt modelId="{4F76425D-FB67-4BAF-935C-CAEBACE37411}" type="pres">
      <dgm:prSet presAssocID="{E4BD0DAC-2B9A-47AA-9E1A-658BC4AF497F}" presName="connTx" presStyleLbl="parChTrans1D2" presStyleIdx="1" presStyleCnt="2"/>
      <dgm:spPr/>
      <dgm:t>
        <a:bodyPr/>
        <a:lstStyle/>
        <a:p>
          <a:endParaRPr lang="en-US"/>
        </a:p>
      </dgm:t>
    </dgm:pt>
    <dgm:pt modelId="{A276BE66-E999-4941-A89E-0A6D0109BD24}" type="pres">
      <dgm:prSet presAssocID="{210907D4-460F-45F9-ADAA-62077EDE5CD8}" presName="root2" presStyleCnt="0"/>
      <dgm:spPr/>
    </dgm:pt>
    <dgm:pt modelId="{27A8E1D4-2165-4858-B937-878ECD0AB3F9}" type="pres">
      <dgm:prSet presAssocID="{210907D4-460F-45F9-ADAA-62077EDE5CD8}" presName="LevelTwoTextNode" presStyleLbl="node2" presStyleIdx="1" presStyleCnt="2" custLinFactX="22770" custLinFactNeighborX="100000" custLinFactNeighborY="38855">
        <dgm:presLayoutVars>
          <dgm:chPref val="3"/>
        </dgm:presLayoutVars>
      </dgm:prSet>
      <dgm:spPr/>
      <dgm:t>
        <a:bodyPr/>
        <a:lstStyle/>
        <a:p>
          <a:endParaRPr lang="en-US"/>
        </a:p>
      </dgm:t>
    </dgm:pt>
    <dgm:pt modelId="{BEDA21C2-F219-4833-B5E1-741C58208C22}" type="pres">
      <dgm:prSet presAssocID="{210907D4-460F-45F9-ADAA-62077EDE5CD8}" presName="level3hierChild" presStyleCnt="0"/>
      <dgm:spPr/>
    </dgm:pt>
  </dgm:ptLst>
  <dgm:cxnLst>
    <dgm:cxn modelId="{2FA2CE62-208F-4014-B872-0A7B6FBC068C}" type="presOf" srcId="{3DF337AA-2D53-4FE7-90EF-83BAF1D072A8}" destId="{5FB2C94D-DD7D-4089-8BC8-0C33C6A2C480}" srcOrd="0" destOrd="0" presId="urn:microsoft.com/office/officeart/2008/layout/HorizontalMultiLevelHierarchy"/>
    <dgm:cxn modelId="{1C5EDDF9-B04C-4AED-ABC1-F7CBEC364B95}" srcId="{3DF337AA-2D53-4FE7-90EF-83BAF1D072A8}" destId="{210907D4-460F-45F9-ADAA-62077EDE5CD8}" srcOrd="1" destOrd="0" parTransId="{E4BD0DAC-2B9A-47AA-9E1A-658BC4AF497F}" sibTransId="{867AAB4F-8B41-495F-AE63-BB051FB80216}"/>
    <dgm:cxn modelId="{A0BCA88B-2320-4A18-82A3-2F7CFF563958}" type="presOf" srcId="{D2A6DE02-B37A-4E45-942D-96EB3599F98D}" destId="{7115B85B-761B-478B-B3C7-8A98E3134E54}" srcOrd="0" destOrd="0" presId="urn:microsoft.com/office/officeart/2008/layout/HorizontalMultiLevelHierarchy"/>
    <dgm:cxn modelId="{856B8BEE-7B07-4751-8645-3FD985CE6BE6}" type="presOf" srcId="{E4BD0DAC-2B9A-47AA-9E1A-658BC4AF497F}" destId="{72889DA8-6CD7-486B-BB6F-79FD4769B6FE}" srcOrd="0" destOrd="0" presId="urn:microsoft.com/office/officeart/2008/layout/HorizontalMultiLevelHierarchy"/>
    <dgm:cxn modelId="{16CCB24D-1DB3-4F55-BD96-1FB39F599B8A}" srcId="{3DF337AA-2D53-4FE7-90EF-83BAF1D072A8}" destId="{E92ACC96-022E-4962-B334-9FAE6858220D}" srcOrd="0" destOrd="0" parTransId="{D2A6DE02-B37A-4E45-942D-96EB3599F98D}" sibTransId="{644EF3D2-400C-4A4A-9BE1-0E525A80A07A}"/>
    <dgm:cxn modelId="{43557613-36C7-4453-9681-071EDB29CEA5}" srcId="{CAC8AA8A-DD28-41F3-9B23-ED8A1F646364}" destId="{3DF337AA-2D53-4FE7-90EF-83BAF1D072A8}" srcOrd="0" destOrd="0" parTransId="{B31601B5-0A70-48EF-804C-B6FD8E61DD5C}" sibTransId="{87C07B62-00D1-40E7-809C-0A285B61C1D1}"/>
    <dgm:cxn modelId="{87635818-BDF9-483C-8D9E-9181D864CE39}" type="presOf" srcId="{210907D4-460F-45F9-ADAA-62077EDE5CD8}" destId="{27A8E1D4-2165-4858-B937-878ECD0AB3F9}" srcOrd="0" destOrd="0" presId="urn:microsoft.com/office/officeart/2008/layout/HorizontalMultiLevelHierarchy"/>
    <dgm:cxn modelId="{7600ED9D-BA87-43CB-8597-6F5F1BCE729B}" type="presOf" srcId="{CAC8AA8A-DD28-41F3-9B23-ED8A1F646364}" destId="{98FBB121-0539-41E8-B06E-E37C5AC4E61D}" srcOrd="0" destOrd="0" presId="urn:microsoft.com/office/officeart/2008/layout/HorizontalMultiLevelHierarchy"/>
    <dgm:cxn modelId="{B2E3B9E7-7BD1-481E-8AC7-77F4F98049CA}" type="presOf" srcId="{E4BD0DAC-2B9A-47AA-9E1A-658BC4AF497F}" destId="{4F76425D-FB67-4BAF-935C-CAEBACE37411}" srcOrd="1" destOrd="0" presId="urn:microsoft.com/office/officeart/2008/layout/HorizontalMultiLevelHierarchy"/>
    <dgm:cxn modelId="{877037D8-65B2-4C7B-8970-0E5228303310}" type="presOf" srcId="{E92ACC96-022E-4962-B334-9FAE6858220D}" destId="{C477A6B5-381C-4E48-8B97-D96227123645}" srcOrd="0" destOrd="0" presId="urn:microsoft.com/office/officeart/2008/layout/HorizontalMultiLevelHierarchy"/>
    <dgm:cxn modelId="{0658AD25-2886-4CFD-9524-97C7CB3F3395}" type="presOf" srcId="{D2A6DE02-B37A-4E45-942D-96EB3599F98D}" destId="{FB8B9AB3-4791-4947-B94A-C1DE5D30ECF6}" srcOrd="1" destOrd="0" presId="urn:microsoft.com/office/officeart/2008/layout/HorizontalMultiLevelHierarchy"/>
    <dgm:cxn modelId="{9AED8C04-496E-4528-9210-41BD24E2920F}" type="presParOf" srcId="{98FBB121-0539-41E8-B06E-E37C5AC4E61D}" destId="{90770578-5EE6-407F-B6AD-5420A9AC3E30}" srcOrd="0" destOrd="0" presId="urn:microsoft.com/office/officeart/2008/layout/HorizontalMultiLevelHierarchy"/>
    <dgm:cxn modelId="{25EB0016-5929-4670-945A-2B6696825A8A}" type="presParOf" srcId="{90770578-5EE6-407F-B6AD-5420A9AC3E30}" destId="{5FB2C94D-DD7D-4089-8BC8-0C33C6A2C480}" srcOrd="0" destOrd="0" presId="urn:microsoft.com/office/officeart/2008/layout/HorizontalMultiLevelHierarchy"/>
    <dgm:cxn modelId="{D3E44BA2-C700-43BC-94F9-32B3C4CF5F80}" type="presParOf" srcId="{90770578-5EE6-407F-B6AD-5420A9AC3E30}" destId="{42904787-9B9E-4761-8C3D-FE7C1BE72E70}" srcOrd="1" destOrd="0" presId="urn:microsoft.com/office/officeart/2008/layout/HorizontalMultiLevelHierarchy"/>
    <dgm:cxn modelId="{12C2B12B-3DDD-46E8-9317-773BE4BDCB7A}" type="presParOf" srcId="{42904787-9B9E-4761-8C3D-FE7C1BE72E70}" destId="{7115B85B-761B-478B-B3C7-8A98E3134E54}" srcOrd="0" destOrd="0" presId="urn:microsoft.com/office/officeart/2008/layout/HorizontalMultiLevelHierarchy"/>
    <dgm:cxn modelId="{0F853825-B831-448D-A6B7-56DD58499F5F}" type="presParOf" srcId="{7115B85B-761B-478B-B3C7-8A98E3134E54}" destId="{FB8B9AB3-4791-4947-B94A-C1DE5D30ECF6}" srcOrd="0" destOrd="0" presId="urn:microsoft.com/office/officeart/2008/layout/HorizontalMultiLevelHierarchy"/>
    <dgm:cxn modelId="{44F0AFB0-791D-42EF-A204-D658F9434C29}" type="presParOf" srcId="{42904787-9B9E-4761-8C3D-FE7C1BE72E70}" destId="{182247A8-948E-46BE-8CFE-E00A8ED7B1B5}" srcOrd="1" destOrd="0" presId="urn:microsoft.com/office/officeart/2008/layout/HorizontalMultiLevelHierarchy"/>
    <dgm:cxn modelId="{8A650B9A-768C-473E-BE6F-320237359469}" type="presParOf" srcId="{182247A8-948E-46BE-8CFE-E00A8ED7B1B5}" destId="{C477A6B5-381C-4E48-8B97-D96227123645}" srcOrd="0" destOrd="0" presId="urn:microsoft.com/office/officeart/2008/layout/HorizontalMultiLevelHierarchy"/>
    <dgm:cxn modelId="{5F5EAB99-F26B-4FE6-B87C-72E4669DAE6C}" type="presParOf" srcId="{182247A8-948E-46BE-8CFE-E00A8ED7B1B5}" destId="{C705E138-1C66-4847-8122-561CB51CEFB5}" srcOrd="1" destOrd="0" presId="urn:microsoft.com/office/officeart/2008/layout/HorizontalMultiLevelHierarchy"/>
    <dgm:cxn modelId="{D2F98395-7BEC-4761-B2F3-01F0A37C4E13}" type="presParOf" srcId="{42904787-9B9E-4761-8C3D-FE7C1BE72E70}" destId="{72889DA8-6CD7-486B-BB6F-79FD4769B6FE}" srcOrd="2" destOrd="0" presId="urn:microsoft.com/office/officeart/2008/layout/HorizontalMultiLevelHierarchy"/>
    <dgm:cxn modelId="{024506EB-FE9D-4395-B71B-477A5910C3A7}" type="presParOf" srcId="{72889DA8-6CD7-486B-BB6F-79FD4769B6FE}" destId="{4F76425D-FB67-4BAF-935C-CAEBACE37411}" srcOrd="0" destOrd="0" presId="urn:microsoft.com/office/officeart/2008/layout/HorizontalMultiLevelHierarchy"/>
    <dgm:cxn modelId="{983146A7-EBA5-42CB-8C24-9C0E365C1B31}" type="presParOf" srcId="{42904787-9B9E-4761-8C3D-FE7C1BE72E70}" destId="{A276BE66-E999-4941-A89E-0A6D0109BD24}" srcOrd="3" destOrd="0" presId="urn:microsoft.com/office/officeart/2008/layout/HorizontalMultiLevelHierarchy"/>
    <dgm:cxn modelId="{1670ABF3-532C-4FA9-B422-170F6578A74D}" type="presParOf" srcId="{A276BE66-E999-4941-A89E-0A6D0109BD24}" destId="{27A8E1D4-2165-4858-B937-878ECD0AB3F9}" srcOrd="0" destOrd="0" presId="urn:microsoft.com/office/officeart/2008/layout/HorizontalMultiLevelHierarchy"/>
    <dgm:cxn modelId="{FBEE92EC-1061-4D37-A293-CCAD547450AC}" type="presParOf" srcId="{A276BE66-E999-4941-A89E-0A6D0109BD24}" destId="{BEDA21C2-F219-4833-B5E1-741C58208C2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392959-DE75-4AB4-AD97-B2C013CEF335}"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D0C13469-2BE9-4204-811D-FB8ACC264BC1}">
      <dgm:prSet phldrT="[Text]"/>
      <dgm:spPr/>
      <dgm:t>
        <a:bodyPr/>
        <a:lstStyle/>
        <a:p>
          <a:r>
            <a:rPr lang="en-US" dirty="0" smtClean="0">
              <a:latin typeface="Cambria" panose="02040503050406030204" pitchFamily="18" charset="0"/>
            </a:rPr>
            <a:t>Requirement gathering</a:t>
          </a:r>
          <a:endParaRPr lang="en-US" dirty="0">
            <a:latin typeface="Cambria" panose="02040503050406030204" pitchFamily="18" charset="0"/>
          </a:endParaRPr>
        </a:p>
      </dgm:t>
    </dgm:pt>
    <dgm:pt modelId="{1A1EC2CF-97D2-4600-881A-638A184FA058}" type="parTrans" cxnId="{88DDF8F2-F1AA-4E78-BE67-64D4F5BCE439}">
      <dgm:prSet/>
      <dgm:spPr/>
      <dgm:t>
        <a:bodyPr/>
        <a:lstStyle/>
        <a:p>
          <a:endParaRPr lang="en-US"/>
        </a:p>
      </dgm:t>
    </dgm:pt>
    <dgm:pt modelId="{F7DA85FA-A068-4A21-AFBD-2C828F68C345}" type="sibTrans" cxnId="{88DDF8F2-F1AA-4E78-BE67-64D4F5BCE439}">
      <dgm:prSet/>
      <dgm:spPr/>
      <dgm:t>
        <a:bodyPr/>
        <a:lstStyle/>
        <a:p>
          <a:endParaRPr lang="en-US"/>
        </a:p>
      </dgm:t>
    </dgm:pt>
    <dgm:pt modelId="{860A4636-96F3-4867-8411-DC5AABEE30E9}">
      <dgm:prSet phldrT="[Text]"/>
      <dgm:spPr/>
      <dgm:t>
        <a:bodyPr/>
        <a:lstStyle/>
        <a:p>
          <a:r>
            <a:rPr lang="en-US" dirty="0" smtClean="0">
              <a:latin typeface="Cambria" panose="02040503050406030204" pitchFamily="18" charset="0"/>
            </a:rPr>
            <a:t>Quick design</a:t>
          </a:r>
          <a:endParaRPr lang="en-US" dirty="0">
            <a:latin typeface="Cambria" panose="02040503050406030204" pitchFamily="18" charset="0"/>
          </a:endParaRPr>
        </a:p>
      </dgm:t>
    </dgm:pt>
    <dgm:pt modelId="{B8172DFC-83EA-4582-9F04-547739AB8530}" type="parTrans" cxnId="{FFF24607-3CDB-42E2-8E02-C2F7FB15F4D0}">
      <dgm:prSet/>
      <dgm:spPr/>
      <dgm:t>
        <a:bodyPr/>
        <a:lstStyle/>
        <a:p>
          <a:endParaRPr lang="en-US"/>
        </a:p>
      </dgm:t>
    </dgm:pt>
    <dgm:pt modelId="{EAF0D74A-2881-4DA4-906C-9842960D86B4}" type="sibTrans" cxnId="{FFF24607-3CDB-42E2-8E02-C2F7FB15F4D0}">
      <dgm:prSet/>
      <dgm:spPr/>
      <dgm:t>
        <a:bodyPr/>
        <a:lstStyle/>
        <a:p>
          <a:endParaRPr lang="en-US"/>
        </a:p>
      </dgm:t>
    </dgm:pt>
    <dgm:pt modelId="{E573A389-2958-4BEC-B720-83C03BB8F576}">
      <dgm:prSet phldrT="[Text]"/>
      <dgm:spPr/>
      <dgm:t>
        <a:bodyPr/>
        <a:lstStyle/>
        <a:p>
          <a:r>
            <a:rPr lang="en-US" dirty="0" smtClean="0">
              <a:latin typeface="Cambria" panose="02040503050406030204" pitchFamily="18" charset="0"/>
            </a:rPr>
            <a:t>Building prototype</a:t>
          </a:r>
          <a:endParaRPr lang="en-US" dirty="0">
            <a:latin typeface="Cambria" panose="02040503050406030204" pitchFamily="18" charset="0"/>
          </a:endParaRPr>
        </a:p>
      </dgm:t>
    </dgm:pt>
    <dgm:pt modelId="{0BFA6282-9CA7-44AB-9ADE-28E3FABE9D22}" type="parTrans" cxnId="{F39FC325-3D9A-40CE-93BF-3050A3C28096}">
      <dgm:prSet/>
      <dgm:spPr/>
      <dgm:t>
        <a:bodyPr/>
        <a:lstStyle/>
        <a:p>
          <a:endParaRPr lang="en-US"/>
        </a:p>
      </dgm:t>
    </dgm:pt>
    <dgm:pt modelId="{C932E71E-C580-46E3-889F-E91C070A4987}" type="sibTrans" cxnId="{F39FC325-3D9A-40CE-93BF-3050A3C28096}">
      <dgm:prSet/>
      <dgm:spPr/>
      <dgm:t>
        <a:bodyPr/>
        <a:lstStyle/>
        <a:p>
          <a:endParaRPr lang="en-US"/>
        </a:p>
      </dgm:t>
    </dgm:pt>
    <dgm:pt modelId="{9FCBE6AB-EB74-474B-A356-3CC6F10232B1}">
      <dgm:prSet phldrT="[Text]"/>
      <dgm:spPr/>
      <dgm:t>
        <a:bodyPr/>
        <a:lstStyle/>
        <a:p>
          <a:r>
            <a:rPr lang="en-US" dirty="0" smtClean="0">
              <a:latin typeface="Cambria" panose="02040503050406030204" pitchFamily="18" charset="0"/>
            </a:rPr>
            <a:t>Redefined product</a:t>
          </a:r>
          <a:endParaRPr lang="en-US" dirty="0">
            <a:latin typeface="Cambria" panose="02040503050406030204" pitchFamily="18" charset="0"/>
          </a:endParaRPr>
        </a:p>
      </dgm:t>
    </dgm:pt>
    <dgm:pt modelId="{0ABAAB25-619C-443A-9EBD-D491B294DFA8}" type="parTrans" cxnId="{832A95BE-A159-48F6-B5D1-3DF502DC8946}">
      <dgm:prSet/>
      <dgm:spPr/>
      <dgm:t>
        <a:bodyPr/>
        <a:lstStyle/>
        <a:p>
          <a:endParaRPr lang="en-US"/>
        </a:p>
      </dgm:t>
    </dgm:pt>
    <dgm:pt modelId="{C6F7C8F6-C149-45D4-8173-5080DB55976E}" type="sibTrans" cxnId="{832A95BE-A159-48F6-B5D1-3DF502DC8946}">
      <dgm:prSet/>
      <dgm:spPr/>
      <dgm:t>
        <a:bodyPr/>
        <a:lstStyle/>
        <a:p>
          <a:endParaRPr lang="en-US"/>
        </a:p>
      </dgm:t>
    </dgm:pt>
    <dgm:pt modelId="{9AFA26E8-7903-47F8-832D-D57005475EB6}">
      <dgm:prSet phldrT="[Text]"/>
      <dgm:spPr/>
      <dgm:t>
        <a:bodyPr/>
        <a:lstStyle/>
        <a:p>
          <a:r>
            <a:rPr lang="en-US" dirty="0" smtClean="0">
              <a:latin typeface="Cambria" panose="02040503050406030204" pitchFamily="18" charset="0"/>
            </a:rPr>
            <a:t>Output evaluation</a:t>
          </a:r>
          <a:endParaRPr lang="en-US" dirty="0">
            <a:latin typeface="Cambria" panose="02040503050406030204" pitchFamily="18" charset="0"/>
          </a:endParaRPr>
        </a:p>
      </dgm:t>
    </dgm:pt>
    <dgm:pt modelId="{40180412-14DA-43C3-8F2E-F1B3780535EB}" type="parTrans" cxnId="{853E931F-015C-4DB4-9457-4AEC24C9361D}">
      <dgm:prSet/>
      <dgm:spPr/>
      <dgm:t>
        <a:bodyPr/>
        <a:lstStyle/>
        <a:p>
          <a:endParaRPr lang="en-US"/>
        </a:p>
      </dgm:t>
    </dgm:pt>
    <dgm:pt modelId="{7A2BF74D-2358-4BFC-9B37-9188DBF0E185}" type="sibTrans" cxnId="{853E931F-015C-4DB4-9457-4AEC24C9361D}">
      <dgm:prSet/>
      <dgm:spPr/>
      <dgm:t>
        <a:bodyPr/>
        <a:lstStyle/>
        <a:p>
          <a:endParaRPr lang="en-US"/>
        </a:p>
      </dgm:t>
    </dgm:pt>
    <dgm:pt modelId="{71CA9DE5-9200-493C-B2E5-FFA9C2542B79}" type="pres">
      <dgm:prSet presAssocID="{C4392959-DE75-4AB4-AD97-B2C013CEF335}" presName="diagram" presStyleCnt="0">
        <dgm:presLayoutVars>
          <dgm:dir/>
          <dgm:resizeHandles val="exact"/>
        </dgm:presLayoutVars>
      </dgm:prSet>
      <dgm:spPr/>
      <dgm:t>
        <a:bodyPr/>
        <a:lstStyle/>
        <a:p>
          <a:endParaRPr lang="en-US"/>
        </a:p>
      </dgm:t>
    </dgm:pt>
    <dgm:pt modelId="{EEE35191-C78F-47DB-AE1F-F69B6E1BCC68}" type="pres">
      <dgm:prSet presAssocID="{D0C13469-2BE9-4204-811D-FB8ACC264BC1}" presName="node" presStyleLbl="node1" presStyleIdx="0" presStyleCnt="5" custLinFactNeighborX="-26821" custLinFactNeighborY="2359">
        <dgm:presLayoutVars>
          <dgm:bulletEnabled val="1"/>
        </dgm:presLayoutVars>
      </dgm:prSet>
      <dgm:spPr/>
      <dgm:t>
        <a:bodyPr/>
        <a:lstStyle/>
        <a:p>
          <a:endParaRPr lang="en-US"/>
        </a:p>
      </dgm:t>
    </dgm:pt>
    <dgm:pt modelId="{9389A607-AFEB-45D9-AE28-B476F69E9582}" type="pres">
      <dgm:prSet presAssocID="{F7DA85FA-A068-4A21-AFBD-2C828F68C345}" presName="sibTrans" presStyleCnt="0"/>
      <dgm:spPr/>
    </dgm:pt>
    <dgm:pt modelId="{9EBE575B-90F1-4906-9E53-932CDD82D7BF}" type="pres">
      <dgm:prSet presAssocID="{860A4636-96F3-4867-8411-DC5AABEE30E9}" presName="node" presStyleLbl="node1" presStyleIdx="1" presStyleCnt="5" custLinFactNeighborX="26586" custLinFactNeighborY="4557">
        <dgm:presLayoutVars>
          <dgm:bulletEnabled val="1"/>
        </dgm:presLayoutVars>
      </dgm:prSet>
      <dgm:spPr/>
      <dgm:t>
        <a:bodyPr/>
        <a:lstStyle/>
        <a:p>
          <a:endParaRPr lang="en-US"/>
        </a:p>
      </dgm:t>
    </dgm:pt>
    <dgm:pt modelId="{911C0A94-05DE-4BCC-A29E-36521D4137DF}" type="pres">
      <dgm:prSet presAssocID="{EAF0D74A-2881-4DA4-906C-9842960D86B4}" presName="sibTrans" presStyleCnt="0"/>
      <dgm:spPr/>
    </dgm:pt>
    <dgm:pt modelId="{4F9C8A3A-DF32-45F0-986E-7400AC44ECFB}" type="pres">
      <dgm:prSet presAssocID="{E573A389-2958-4BEC-B720-83C03BB8F576}" presName="node" presStyleLbl="node1" presStyleIdx="2" presStyleCnt="5" custLinFactNeighborX="66976" custLinFactNeighborY="3689">
        <dgm:presLayoutVars>
          <dgm:bulletEnabled val="1"/>
        </dgm:presLayoutVars>
      </dgm:prSet>
      <dgm:spPr/>
      <dgm:t>
        <a:bodyPr/>
        <a:lstStyle/>
        <a:p>
          <a:endParaRPr lang="en-US"/>
        </a:p>
      </dgm:t>
    </dgm:pt>
    <dgm:pt modelId="{B4F439B1-776E-4F12-A7A8-620B6579204F}" type="pres">
      <dgm:prSet presAssocID="{C932E71E-C580-46E3-889F-E91C070A4987}" presName="sibTrans" presStyleCnt="0"/>
      <dgm:spPr/>
    </dgm:pt>
    <dgm:pt modelId="{280EBA0D-5AF1-48A5-A97E-E0D94F8D0A99}" type="pres">
      <dgm:prSet presAssocID="{9FCBE6AB-EB74-474B-A356-3CC6F10232B1}" presName="node" presStyleLbl="node1" presStyleIdx="3" presStyleCnt="5" custLinFactX="-142045" custLinFactY="11156" custLinFactNeighborX="-200000" custLinFactNeighborY="100000">
        <dgm:presLayoutVars>
          <dgm:bulletEnabled val="1"/>
        </dgm:presLayoutVars>
      </dgm:prSet>
      <dgm:spPr/>
      <dgm:t>
        <a:bodyPr/>
        <a:lstStyle/>
        <a:p>
          <a:endParaRPr lang="en-US"/>
        </a:p>
      </dgm:t>
    </dgm:pt>
    <dgm:pt modelId="{A436FE32-6563-4C9E-B792-16CA00C56182}" type="pres">
      <dgm:prSet presAssocID="{C6F7C8F6-C149-45D4-8173-5080DB55976E}" presName="sibTrans" presStyleCnt="0"/>
      <dgm:spPr/>
    </dgm:pt>
    <dgm:pt modelId="{23A1F646-1C13-44B6-904B-4A91426C2ED3}" type="pres">
      <dgm:prSet presAssocID="{9AFA26E8-7903-47F8-832D-D57005475EB6}" presName="node" presStyleLbl="node1" presStyleIdx="4" presStyleCnt="5" custLinFactNeighborX="-28414" custLinFactNeighborY="-1248">
        <dgm:presLayoutVars>
          <dgm:bulletEnabled val="1"/>
        </dgm:presLayoutVars>
      </dgm:prSet>
      <dgm:spPr/>
      <dgm:t>
        <a:bodyPr/>
        <a:lstStyle/>
        <a:p>
          <a:endParaRPr lang="en-US"/>
        </a:p>
      </dgm:t>
    </dgm:pt>
  </dgm:ptLst>
  <dgm:cxnLst>
    <dgm:cxn modelId="{E8B5D48B-22DF-4BC2-B75B-7093BBC440A0}" type="presOf" srcId="{E573A389-2958-4BEC-B720-83C03BB8F576}" destId="{4F9C8A3A-DF32-45F0-986E-7400AC44ECFB}" srcOrd="0" destOrd="0" presId="urn:microsoft.com/office/officeart/2005/8/layout/default"/>
    <dgm:cxn modelId="{F39FC325-3D9A-40CE-93BF-3050A3C28096}" srcId="{C4392959-DE75-4AB4-AD97-B2C013CEF335}" destId="{E573A389-2958-4BEC-B720-83C03BB8F576}" srcOrd="2" destOrd="0" parTransId="{0BFA6282-9CA7-44AB-9ADE-28E3FABE9D22}" sibTransId="{C932E71E-C580-46E3-889F-E91C070A4987}"/>
    <dgm:cxn modelId="{E46FD098-A534-4D10-9308-62A82B64BCEB}" type="presOf" srcId="{9FCBE6AB-EB74-474B-A356-3CC6F10232B1}" destId="{280EBA0D-5AF1-48A5-A97E-E0D94F8D0A99}" srcOrd="0" destOrd="0" presId="urn:microsoft.com/office/officeart/2005/8/layout/default"/>
    <dgm:cxn modelId="{832A95BE-A159-48F6-B5D1-3DF502DC8946}" srcId="{C4392959-DE75-4AB4-AD97-B2C013CEF335}" destId="{9FCBE6AB-EB74-474B-A356-3CC6F10232B1}" srcOrd="3" destOrd="0" parTransId="{0ABAAB25-619C-443A-9EBD-D491B294DFA8}" sibTransId="{C6F7C8F6-C149-45D4-8173-5080DB55976E}"/>
    <dgm:cxn modelId="{FFF24607-3CDB-42E2-8E02-C2F7FB15F4D0}" srcId="{C4392959-DE75-4AB4-AD97-B2C013CEF335}" destId="{860A4636-96F3-4867-8411-DC5AABEE30E9}" srcOrd="1" destOrd="0" parTransId="{B8172DFC-83EA-4582-9F04-547739AB8530}" sibTransId="{EAF0D74A-2881-4DA4-906C-9842960D86B4}"/>
    <dgm:cxn modelId="{6768DBA9-26CC-484F-8946-4827D4334681}" type="presOf" srcId="{9AFA26E8-7903-47F8-832D-D57005475EB6}" destId="{23A1F646-1C13-44B6-904B-4A91426C2ED3}" srcOrd="0" destOrd="0" presId="urn:microsoft.com/office/officeart/2005/8/layout/default"/>
    <dgm:cxn modelId="{2396692B-D878-4F6E-B391-1830CCCCC7A0}" type="presOf" srcId="{860A4636-96F3-4867-8411-DC5AABEE30E9}" destId="{9EBE575B-90F1-4906-9E53-932CDD82D7BF}" srcOrd="0" destOrd="0" presId="urn:microsoft.com/office/officeart/2005/8/layout/default"/>
    <dgm:cxn modelId="{97DC4247-96D4-4F8A-BA7D-EFE14FBACC81}" type="presOf" srcId="{C4392959-DE75-4AB4-AD97-B2C013CEF335}" destId="{71CA9DE5-9200-493C-B2E5-FFA9C2542B79}" srcOrd="0" destOrd="0" presId="urn:microsoft.com/office/officeart/2005/8/layout/default"/>
    <dgm:cxn modelId="{4DD9CC53-9246-428B-A7CF-E3EA3BE351F9}" type="presOf" srcId="{D0C13469-2BE9-4204-811D-FB8ACC264BC1}" destId="{EEE35191-C78F-47DB-AE1F-F69B6E1BCC68}" srcOrd="0" destOrd="0" presId="urn:microsoft.com/office/officeart/2005/8/layout/default"/>
    <dgm:cxn modelId="{853E931F-015C-4DB4-9457-4AEC24C9361D}" srcId="{C4392959-DE75-4AB4-AD97-B2C013CEF335}" destId="{9AFA26E8-7903-47F8-832D-D57005475EB6}" srcOrd="4" destOrd="0" parTransId="{40180412-14DA-43C3-8F2E-F1B3780535EB}" sibTransId="{7A2BF74D-2358-4BFC-9B37-9188DBF0E185}"/>
    <dgm:cxn modelId="{88DDF8F2-F1AA-4E78-BE67-64D4F5BCE439}" srcId="{C4392959-DE75-4AB4-AD97-B2C013CEF335}" destId="{D0C13469-2BE9-4204-811D-FB8ACC264BC1}" srcOrd="0" destOrd="0" parTransId="{1A1EC2CF-97D2-4600-881A-638A184FA058}" sibTransId="{F7DA85FA-A068-4A21-AFBD-2C828F68C345}"/>
    <dgm:cxn modelId="{7A644F3D-424D-46CE-B8EE-770336436A4B}" type="presParOf" srcId="{71CA9DE5-9200-493C-B2E5-FFA9C2542B79}" destId="{EEE35191-C78F-47DB-AE1F-F69B6E1BCC68}" srcOrd="0" destOrd="0" presId="urn:microsoft.com/office/officeart/2005/8/layout/default"/>
    <dgm:cxn modelId="{1A720DF6-BA91-44D0-B84A-30CB994598F2}" type="presParOf" srcId="{71CA9DE5-9200-493C-B2E5-FFA9C2542B79}" destId="{9389A607-AFEB-45D9-AE28-B476F69E9582}" srcOrd="1" destOrd="0" presId="urn:microsoft.com/office/officeart/2005/8/layout/default"/>
    <dgm:cxn modelId="{91C51076-EA12-40F6-8D0F-4903560CDF2E}" type="presParOf" srcId="{71CA9DE5-9200-493C-B2E5-FFA9C2542B79}" destId="{9EBE575B-90F1-4906-9E53-932CDD82D7BF}" srcOrd="2" destOrd="0" presId="urn:microsoft.com/office/officeart/2005/8/layout/default"/>
    <dgm:cxn modelId="{98112CC6-2EA7-40E8-803F-E3FE0F673233}" type="presParOf" srcId="{71CA9DE5-9200-493C-B2E5-FFA9C2542B79}" destId="{911C0A94-05DE-4BCC-A29E-36521D4137DF}" srcOrd="3" destOrd="0" presId="urn:microsoft.com/office/officeart/2005/8/layout/default"/>
    <dgm:cxn modelId="{1C446012-C58C-4946-B5E0-DD4EAECCFA63}" type="presParOf" srcId="{71CA9DE5-9200-493C-B2E5-FFA9C2542B79}" destId="{4F9C8A3A-DF32-45F0-986E-7400AC44ECFB}" srcOrd="4" destOrd="0" presId="urn:microsoft.com/office/officeart/2005/8/layout/default"/>
    <dgm:cxn modelId="{A6A56884-8772-41FA-A95B-A525507BEC59}" type="presParOf" srcId="{71CA9DE5-9200-493C-B2E5-FFA9C2542B79}" destId="{B4F439B1-776E-4F12-A7A8-620B6579204F}" srcOrd="5" destOrd="0" presId="urn:microsoft.com/office/officeart/2005/8/layout/default"/>
    <dgm:cxn modelId="{B4DC2650-5C4F-4A63-9B9D-C239D819DD12}" type="presParOf" srcId="{71CA9DE5-9200-493C-B2E5-FFA9C2542B79}" destId="{280EBA0D-5AF1-48A5-A97E-E0D94F8D0A99}" srcOrd="6" destOrd="0" presId="urn:microsoft.com/office/officeart/2005/8/layout/default"/>
    <dgm:cxn modelId="{A741A406-6584-4557-9E42-8038DF8D3D9C}" type="presParOf" srcId="{71CA9DE5-9200-493C-B2E5-FFA9C2542B79}" destId="{A436FE32-6563-4C9E-B792-16CA00C56182}" srcOrd="7" destOrd="0" presId="urn:microsoft.com/office/officeart/2005/8/layout/default"/>
    <dgm:cxn modelId="{55FC955B-1DF8-46B3-9481-3BA145C47A31}" type="presParOf" srcId="{71CA9DE5-9200-493C-B2E5-FFA9C2542B79}" destId="{23A1F646-1C13-44B6-904B-4A91426C2ED3}"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89DA8-6CD7-486B-BB6F-79FD4769B6FE}">
      <dsp:nvSpPr>
        <dsp:cNvPr id="0" name=""/>
        <dsp:cNvSpPr/>
      </dsp:nvSpPr>
      <dsp:spPr>
        <a:xfrm>
          <a:off x="3100791" y="1141744"/>
          <a:ext cx="2387899" cy="516275"/>
        </a:xfrm>
        <a:custGeom>
          <a:avLst/>
          <a:gdLst/>
          <a:ahLst/>
          <a:cxnLst/>
          <a:rect l="0" t="0" r="0" b="0"/>
          <a:pathLst>
            <a:path>
              <a:moveTo>
                <a:pt x="0" y="0"/>
              </a:moveTo>
              <a:lnTo>
                <a:pt x="1193949" y="0"/>
              </a:lnTo>
              <a:lnTo>
                <a:pt x="1193949" y="516275"/>
              </a:lnTo>
              <a:lnTo>
                <a:pt x="2387899" y="5162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dirty="0">
            <a:latin typeface="Cambria" panose="02040503050406030204" pitchFamily="18" charset="0"/>
          </a:endParaRPr>
        </a:p>
      </dsp:txBody>
      <dsp:txXfrm>
        <a:off x="4233664" y="1338805"/>
        <a:ext cx="122153" cy="122153"/>
      </dsp:txXfrm>
    </dsp:sp>
    <dsp:sp modelId="{7115B85B-761B-478B-B3C7-8A98E3134E54}">
      <dsp:nvSpPr>
        <dsp:cNvPr id="0" name=""/>
        <dsp:cNvSpPr/>
      </dsp:nvSpPr>
      <dsp:spPr>
        <a:xfrm>
          <a:off x="3100791" y="575300"/>
          <a:ext cx="2355762" cy="566443"/>
        </a:xfrm>
        <a:custGeom>
          <a:avLst/>
          <a:gdLst/>
          <a:ahLst/>
          <a:cxnLst/>
          <a:rect l="0" t="0" r="0" b="0"/>
          <a:pathLst>
            <a:path>
              <a:moveTo>
                <a:pt x="0" y="566443"/>
              </a:moveTo>
              <a:lnTo>
                <a:pt x="1177881" y="566443"/>
              </a:lnTo>
              <a:lnTo>
                <a:pt x="1177881" y="0"/>
              </a:lnTo>
              <a:lnTo>
                <a:pt x="235576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Cambria" panose="02040503050406030204" pitchFamily="18" charset="0"/>
          </a:endParaRPr>
        </a:p>
      </dsp:txBody>
      <dsp:txXfrm>
        <a:off x="4218100" y="797949"/>
        <a:ext cx="121145" cy="121145"/>
      </dsp:txXfrm>
    </dsp:sp>
    <dsp:sp modelId="{5FB2C94D-DD7D-4089-8BC8-0C33C6A2C480}">
      <dsp:nvSpPr>
        <dsp:cNvPr id="0" name=""/>
        <dsp:cNvSpPr/>
      </dsp:nvSpPr>
      <dsp:spPr>
        <a:xfrm>
          <a:off x="1676364" y="914314"/>
          <a:ext cx="2393995" cy="454859"/>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Cambria" panose="02040503050406030204" pitchFamily="18" charset="0"/>
            </a:rPr>
            <a:t>System implementation</a:t>
          </a:r>
          <a:endParaRPr lang="en-US" sz="1800" kern="1200" dirty="0">
            <a:latin typeface="Cambria" panose="02040503050406030204" pitchFamily="18" charset="0"/>
          </a:endParaRPr>
        </a:p>
      </dsp:txBody>
      <dsp:txXfrm>
        <a:off x="1676364" y="914314"/>
        <a:ext cx="2393995" cy="454859"/>
      </dsp:txXfrm>
    </dsp:sp>
    <dsp:sp modelId="{C477A6B5-381C-4E48-8B97-D96227123645}">
      <dsp:nvSpPr>
        <dsp:cNvPr id="0" name=""/>
        <dsp:cNvSpPr/>
      </dsp:nvSpPr>
      <dsp:spPr>
        <a:xfrm>
          <a:off x="5456554" y="347871"/>
          <a:ext cx="1491937" cy="454859"/>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Cambria" panose="02040503050406030204" pitchFamily="18" charset="0"/>
            </a:rPr>
            <a:t>AR App Module</a:t>
          </a:r>
          <a:endParaRPr lang="en-US" sz="1700" kern="1200" dirty="0">
            <a:latin typeface="Cambria" panose="02040503050406030204" pitchFamily="18" charset="0"/>
          </a:endParaRPr>
        </a:p>
      </dsp:txBody>
      <dsp:txXfrm>
        <a:off x="5456554" y="347871"/>
        <a:ext cx="1491937" cy="454859"/>
      </dsp:txXfrm>
    </dsp:sp>
    <dsp:sp modelId="{27A8E1D4-2165-4858-B937-878ECD0AB3F9}">
      <dsp:nvSpPr>
        <dsp:cNvPr id="0" name=""/>
        <dsp:cNvSpPr/>
      </dsp:nvSpPr>
      <dsp:spPr>
        <a:xfrm>
          <a:off x="5488690" y="1430590"/>
          <a:ext cx="1491937" cy="454859"/>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latin typeface="Cambria" panose="02040503050406030204" pitchFamily="18" charset="0"/>
            </a:rPr>
            <a:t>WEB Module</a:t>
          </a:r>
          <a:endParaRPr lang="en-US" sz="1700" kern="1200" dirty="0">
            <a:latin typeface="Cambria" panose="02040503050406030204" pitchFamily="18" charset="0"/>
          </a:endParaRPr>
        </a:p>
      </dsp:txBody>
      <dsp:txXfrm>
        <a:off x="5488690" y="1430590"/>
        <a:ext cx="1491937" cy="454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35191-C78F-47DB-AE1F-F69B6E1BCC68}">
      <dsp:nvSpPr>
        <dsp:cNvPr id="0" name=""/>
        <dsp:cNvSpPr/>
      </dsp:nvSpPr>
      <dsp:spPr>
        <a:xfrm>
          <a:off x="0" y="21945"/>
          <a:ext cx="1535602" cy="921361"/>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latin typeface="Cambria" panose="02040503050406030204" pitchFamily="18" charset="0"/>
            </a:rPr>
            <a:t>Requirement gathering</a:t>
          </a:r>
          <a:endParaRPr lang="en-US" sz="1900" kern="1200" dirty="0">
            <a:latin typeface="Cambria" panose="02040503050406030204" pitchFamily="18" charset="0"/>
          </a:endParaRPr>
        </a:p>
      </dsp:txBody>
      <dsp:txXfrm>
        <a:off x="0" y="21945"/>
        <a:ext cx="1535602" cy="921361"/>
      </dsp:txXfrm>
    </dsp:sp>
    <dsp:sp modelId="{9EBE575B-90F1-4906-9E53-932CDD82D7BF}">
      <dsp:nvSpPr>
        <dsp:cNvPr id="0" name=""/>
        <dsp:cNvSpPr/>
      </dsp:nvSpPr>
      <dsp:spPr>
        <a:xfrm>
          <a:off x="2294107" y="42197"/>
          <a:ext cx="1535602" cy="921361"/>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latin typeface="Cambria" panose="02040503050406030204" pitchFamily="18" charset="0"/>
            </a:rPr>
            <a:t>Quick design</a:t>
          </a:r>
          <a:endParaRPr lang="en-US" sz="1900" kern="1200" dirty="0">
            <a:latin typeface="Cambria" panose="02040503050406030204" pitchFamily="18" charset="0"/>
          </a:endParaRPr>
        </a:p>
      </dsp:txBody>
      <dsp:txXfrm>
        <a:off x="2294107" y="42197"/>
        <a:ext cx="1535602" cy="921361"/>
      </dsp:txXfrm>
    </dsp:sp>
    <dsp:sp modelId="{4F9C8A3A-DF32-45F0-986E-7400AC44ECFB}">
      <dsp:nvSpPr>
        <dsp:cNvPr id="0" name=""/>
        <dsp:cNvSpPr/>
      </dsp:nvSpPr>
      <dsp:spPr>
        <a:xfrm>
          <a:off x="4603500" y="34200"/>
          <a:ext cx="1535602" cy="921361"/>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latin typeface="Cambria" panose="02040503050406030204" pitchFamily="18" charset="0"/>
            </a:rPr>
            <a:t>Building prototype</a:t>
          </a:r>
          <a:endParaRPr lang="en-US" sz="1900" kern="1200" dirty="0">
            <a:latin typeface="Cambria" panose="02040503050406030204" pitchFamily="18" charset="0"/>
          </a:endParaRPr>
        </a:p>
      </dsp:txBody>
      <dsp:txXfrm>
        <a:off x="4603500" y="34200"/>
        <a:ext cx="1535602" cy="921361"/>
      </dsp:txXfrm>
    </dsp:sp>
    <dsp:sp modelId="{280EBA0D-5AF1-48A5-A97E-E0D94F8D0A99}">
      <dsp:nvSpPr>
        <dsp:cNvPr id="0" name=""/>
        <dsp:cNvSpPr/>
      </dsp:nvSpPr>
      <dsp:spPr>
        <a:xfrm>
          <a:off x="11727" y="1024359"/>
          <a:ext cx="1535602" cy="921361"/>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latin typeface="Cambria" panose="02040503050406030204" pitchFamily="18" charset="0"/>
            </a:rPr>
            <a:t>Redefined product</a:t>
          </a:r>
          <a:endParaRPr lang="en-US" sz="1900" kern="1200" dirty="0">
            <a:latin typeface="Cambria" panose="02040503050406030204" pitchFamily="18" charset="0"/>
          </a:endParaRPr>
        </a:p>
      </dsp:txBody>
      <dsp:txXfrm>
        <a:off x="11727" y="1024359"/>
        <a:ext cx="1535602" cy="921361"/>
      </dsp:txXfrm>
    </dsp:sp>
    <dsp:sp modelId="{23A1F646-1C13-44B6-904B-4A91426C2ED3}">
      <dsp:nvSpPr>
        <dsp:cNvPr id="0" name=""/>
        <dsp:cNvSpPr/>
      </dsp:nvSpPr>
      <dsp:spPr>
        <a:xfrm>
          <a:off x="2294107" y="1063634"/>
          <a:ext cx="1535602" cy="921361"/>
        </a:xfrm>
        <a:prstGeom prst="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latin typeface="Cambria" panose="02040503050406030204" pitchFamily="18" charset="0"/>
            </a:rPr>
            <a:t>Output evaluation</a:t>
          </a:r>
          <a:endParaRPr lang="en-US" sz="1900" kern="1200" dirty="0">
            <a:latin typeface="Cambria" panose="02040503050406030204" pitchFamily="18" charset="0"/>
          </a:endParaRPr>
        </a:p>
      </dsp:txBody>
      <dsp:txXfrm>
        <a:off x="2294107" y="1063634"/>
        <a:ext cx="1535602" cy="92136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eeefinalyearproject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35" y="115388"/>
            <a:ext cx="10058400" cy="2011680"/>
          </a:xfrm>
          <a:prstGeom prst="rect">
            <a:avLst/>
          </a:prstGeom>
        </p:spPr>
      </p:pic>
      <p:sp>
        <p:nvSpPr>
          <p:cNvPr id="5" name="TextBox 4"/>
          <p:cNvSpPr txBox="1"/>
          <p:nvPr/>
        </p:nvSpPr>
        <p:spPr>
          <a:xfrm>
            <a:off x="531812" y="3202631"/>
            <a:ext cx="2820003" cy="1231106"/>
          </a:xfrm>
          <a:prstGeom prst="rect">
            <a:avLst/>
          </a:prstGeom>
          <a:noFill/>
        </p:spPr>
        <p:txBody>
          <a:bodyPr wrap="none" rtlCol="0">
            <a:spAutoFit/>
          </a:bodyPr>
          <a:lstStyle/>
          <a:p>
            <a:r>
              <a:rPr lang="en-US" sz="2000" b="1" dirty="0" smtClean="0">
                <a:latin typeface="Times New Roman" pitchFamily="18" charset="0"/>
                <a:cs typeface="Times New Roman" pitchFamily="18" charset="0"/>
              </a:rPr>
              <a:t>COORDINATORS:</a:t>
            </a:r>
          </a:p>
          <a:p>
            <a:pPr>
              <a:lnSpc>
                <a:spcPct val="150000"/>
              </a:lnSpc>
            </a:pPr>
            <a:r>
              <a:rPr lang="en-US" dirty="0" smtClean="0">
                <a:latin typeface="Times New Roman" pitchFamily="18" charset="0"/>
                <a:cs typeface="Times New Roman" pitchFamily="18" charset="0"/>
              </a:rPr>
              <a:t>K.PAVAN KUMAR SIR</a:t>
            </a:r>
          </a:p>
          <a:p>
            <a:pPr>
              <a:lnSpc>
                <a:spcPct val="150000"/>
              </a:lnSpc>
            </a:pPr>
            <a:r>
              <a:rPr lang="en-US" dirty="0" smtClean="0">
                <a:latin typeface="Times New Roman" pitchFamily="18" charset="0"/>
                <a:cs typeface="Times New Roman" pitchFamily="18" charset="0"/>
              </a:rPr>
              <a:t>M.BHANU PRAKASH SIR</a:t>
            </a:r>
            <a:endParaRPr lang="en-GB" dirty="0">
              <a:latin typeface="Times New Roman" pitchFamily="18" charset="0"/>
              <a:cs typeface="Times New Roman" pitchFamily="18" charset="0"/>
            </a:endParaRPr>
          </a:p>
        </p:txBody>
      </p:sp>
      <p:sp>
        <p:nvSpPr>
          <p:cNvPr id="6" name="TextBox 5"/>
          <p:cNvSpPr txBox="1"/>
          <p:nvPr/>
        </p:nvSpPr>
        <p:spPr>
          <a:xfrm>
            <a:off x="518935" y="5029200"/>
            <a:ext cx="3068469" cy="969496"/>
          </a:xfrm>
          <a:prstGeom prst="rect">
            <a:avLst/>
          </a:prstGeom>
          <a:noFill/>
        </p:spPr>
        <p:txBody>
          <a:bodyPr wrap="none" rtlCol="0">
            <a:spAutoFit/>
          </a:bodyPr>
          <a:lstStyle/>
          <a:p>
            <a:pPr>
              <a:lnSpc>
                <a:spcPct val="150000"/>
              </a:lnSpc>
            </a:pPr>
            <a:r>
              <a:rPr lang="en-US" sz="2000" b="1" dirty="0" smtClean="0">
                <a:latin typeface="Times New Roman" pitchFamily="18" charset="0"/>
                <a:cs typeface="Times New Roman" pitchFamily="18" charset="0"/>
              </a:rPr>
              <a:t>UNDER GUIDANCE OF:</a:t>
            </a:r>
          </a:p>
          <a:p>
            <a:pPr>
              <a:lnSpc>
                <a:spcPct val="150000"/>
              </a:lnSpc>
            </a:pPr>
            <a:r>
              <a:rPr lang="en-US" dirty="0" smtClean="0">
                <a:latin typeface="Times New Roman" pitchFamily="18" charset="0"/>
                <a:cs typeface="Times New Roman" pitchFamily="18" charset="0"/>
              </a:rPr>
              <a:t>A. JYOSHNA MAAM</a:t>
            </a:r>
            <a:endParaRPr lang="en-GB" dirty="0">
              <a:latin typeface="Times New Roman" pitchFamily="18" charset="0"/>
              <a:cs typeface="Times New Roman" pitchFamily="18" charset="0"/>
            </a:endParaRPr>
          </a:p>
        </p:txBody>
      </p:sp>
      <p:sp>
        <p:nvSpPr>
          <p:cNvPr id="7" name="TextBox 6"/>
          <p:cNvSpPr txBox="1"/>
          <p:nvPr/>
        </p:nvSpPr>
        <p:spPr>
          <a:xfrm>
            <a:off x="8098425" y="3796533"/>
            <a:ext cx="3025187" cy="2215991"/>
          </a:xfrm>
          <a:prstGeom prst="rect">
            <a:avLst/>
          </a:prstGeom>
          <a:noFill/>
        </p:spPr>
        <p:txBody>
          <a:bodyPr wrap="none" rtlCol="0">
            <a:spAutoFit/>
          </a:bodyPr>
          <a:lstStyle/>
          <a:p>
            <a:pPr algn="r">
              <a:lnSpc>
                <a:spcPct val="150000"/>
              </a:lnSpc>
            </a:pPr>
            <a:r>
              <a:rPr lang="en-US" sz="2000" b="1" dirty="0" smtClean="0">
                <a:latin typeface="Times New Roman" pitchFamily="18" charset="0"/>
                <a:cs typeface="Times New Roman" pitchFamily="18" charset="0"/>
              </a:rPr>
              <a:t>TEAM MEMBERS:</a:t>
            </a:r>
          </a:p>
          <a:p>
            <a:pPr algn="r">
              <a:lnSpc>
                <a:spcPct val="150000"/>
              </a:lnSpc>
            </a:pPr>
            <a:r>
              <a:rPr lang="en-US" dirty="0" smtClean="0">
                <a:latin typeface="Times New Roman" pitchFamily="18" charset="0"/>
                <a:cs typeface="Times New Roman" pitchFamily="18" charset="0"/>
              </a:rPr>
              <a:t>M.ABHISHEK(14N81A0549)</a:t>
            </a:r>
          </a:p>
          <a:p>
            <a:pPr algn="r">
              <a:lnSpc>
                <a:spcPct val="150000"/>
              </a:lnSpc>
            </a:pPr>
            <a:r>
              <a:rPr lang="en-US" dirty="0" smtClean="0">
                <a:latin typeface="Times New Roman" pitchFamily="18" charset="0"/>
                <a:cs typeface="Times New Roman" pitchFamily="18" charset="0"/>
              </a:rPr>
              <a:t>ATHULYA.K  (14N81A0589)</a:t>
            </a:r>
          </a:p>
          <a:p>
            <a:pPr algn="r">
              <a:lnSpc>
                <a:spcPct val="150000"/>
              </a:lnSpc>
            </a:pPr>
            <a:r>
              <a:rPr lang="en-US" dirty="0" smtClean="0">
                <a:latin typeface="Times New Roman" pitchFamily="18" charset="0"/>
                <a:cs typeface="Times New Roman" pitchFamily="18" charset="0"/>
              </a:rPr>
              <a:t>V.SAI TEJA   (14N81A05C5)</a:t>
            </a:r>
          </a:p>
          <a:p>
            <a:pPr algn="r">
              <a:lnSpc>
                <a:spcPct val="150000"/>
              </a:lnSpc>
            </a:pPr>
            <a:r>
              <a:rPr lang="en-US" dirty="0" smtClean="0">
                <a:latin typeface="Times New Roman" pitchFamily="18" charset="0"/>
                <a:cs typeface="Times New Roman" pitchFamily="18" charset="0"/>
              </a:rPr>
              <a:t>A.AMANI     (14N81A05K0)</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3898826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POINTS OBSERVED DURING LITERATURE SURVEY</a:t>
            </a:r>
            <a:endParaRPr lang="en-GB" dirty="0">
              <a:latin typeface="Century" panose="02040604050505020304" pitchFamily="18" charset="0"/>
            </a:endParaRPr>
          </a:p>
        </p:txBody>
      </p:sp>
      <p:sp>
        <p:nvSpPr>
          <p:cNvPr id="3" name="Content Placeholder 2"/>
          <p:cNvSpPr>
            <a:spLocks noGrp="1"/>
          </p:cNvSpPr>
          <p:nvPr>
            <p:ph idx="1"/>
          </p:nvPr>
        </p:nvSpPr>
        <p:spPr>
          <a:xfrm>
            <a:off x="1104293" y="2183547"/>
            <a:ext cx="8946541" cy="4195481"/>
          </a:xfrm>
        </p:spPr>
        <p:txBody>
          <a:bodyPr>
            <a:normAutofit/>
          </a:bodyPr>
          <a:lstStyle/>
          <a:p>
            <a:pPr marL="0" indent="0">
              <a:buNone/>
            </a:pPr>
            <a:r>
              <a:rPr lang="en-US" dirty="0" smtClean="0">
                <a:latin typeface="Cambria" panose="02040503050406030204" pitchFamily="18" charset="0"/>
                <a:cs typeface="Times New Roman" pitchFamily="18" charset="0"/>
              </a:rPr>
              <a:t>We came across various points to be covered in the project apart from of our team members aspects. The below are the some of them</a:t>
            </a:r>
          </a:p>
          <a:p>
            <a:pPr marL="457200" indent="-457200">
              <a:buFont typeface="+mj-lt"/>
              <a:buAutoNum type="arabicPeriod"/>
            </a:pPr>
            <a:r>
              <a:rPr lang="en-US" dirty="0" smtClean="0">
                <a:latin typeface="Cambria" panose="02040503050406030204" pitchFamily="18" charset="0"/>
                <a:cs typeface="Times New Roman" pitchFamily="18" charset="0"/>
              </a:rPr>
              <a:t>What </a:t>
            </a:r>
            <a:r>
              <a:rPr lang="en-US" dirty="0">
                <a:latin typeface="Cambria" panose="02040503050406030204" pitchFamily="18" charset="0"/>
                <a:cs typeface="Times New Roman" pitchFamily="18" charset="0"/>
              </a:rPr>
              <a:t>if the board is completely occupied</a:t>
            </a:r>
            <a:r>
              <a:rPr lang="en-US" dirty="0" smtClean="0">
                <a:latin typeface="Cambria" panose="02040503050406030204" pitchFamily="18" charset="0"/>
                <a:cs typeface="Times New Roman" pitchFamily="18" charset="0"/>
              </a:rPr>
              <a:t>?</a:t>
            </a:r>
            <a:br>
              <a:rPr lang="en-US" dirty="0" smtClean="0">
                <a:latin typeface="Cambria" panose="02040503050406030204" pitchFamily="18" charset="0"/>
                <a:cs typeface="Times New Roman" pitchFamily="18" charset="0"/>
              </a:rPr>
            </a:br>
            <a:endParaRPr lang="en-US" dirty="0">
              <a:latin typeface="Cambria" panose="02040503050406030204" pitchFamily="18" charset="0"/>
              <a:cs typeface="Times New Roman" pitchFamily="18" charset="0"/>
            </a:endParaRPr>
          </a:p>
          <a:p>
            <a:pPr marL="457200" indent="-457200">
              <a:buFont typeface="+mj-lt"/>
              <a:buAutoNum type="arabicPeriod"/>
            </a:pPr>
            <a:r>
              <a:rPr lang="en-US" dirty="0">
                <a:latin typeface="Cambria" panose="02040503050406030204" pitchFamily="18" charset="0"/>
                <a:cs typeface="Times New Roman" pitchFamily="18" charset="0"/>
              </a:rPr>
              <a:t>It may give redundant ideas in the selection </a:t>
            </a:r>
            <a:r>
              <a:rPr lang="en-US" dirty="0" smtClean="0">
                <a:latin typeface="Cambria" panose="02040503050406030204" pitchFamily="18" charset="0"/>
                <a:cs typeface="Times New Roman" pitchFamily="18" charset="0"/>
              </a:rPr>
              <a:t>process</a:t>
            </a:r>
            <a:br>
              <a:rPr lang="en-US" dirty="0" smtClean="0">
                <a:latin typeface="Cambria" panose="02040503050406030204" pitchFamily="18" charset="0"/>
                <a:cs typeface="Times New Roman" pitchFamily="18" charset="0"/>
              </a:rPr>
            </a:br>
            <a:endParaRPr lang="en-US" dirty="0">
              <a:latin typeface="Cambria" panose="02040503050406030204" pitchFamily="18" charset="0"/>
              <a:cs typeface="Times New Roman" pitchFamily="18" charset="0"/>
            </a:endParaRPr>
          </a:p>
          <a:p>
            <a:pPr marL="457200" indent="-457200">
              <a:buFont typeface="+mj-lt"/>
              <a:buAutoNum type="arabicPeriod"/>
            </a:pPr>
            <a:r>
              <a:rPr lang="en-GB" dirty="0" smtClean="0">
                <a:latin typeface="Cambria" panose="02040503050406030204" pitchFamily="18" charset="0"/>
                <a:cs typeface="Times New Roman" pitchFamily="18" charset="0"/>
              </a:rPr>
              <a:t>how does this help if the ideas are frequently </a:t>
            </a:r>
            <a:r>
              <a:rPr lang="en-GB" dirty="0" smtClean="0">
                <a:latin typeface="Cambria" panose="02040503050406030204" pitchFamily="18" charset="0"/>
                <a:cs typeface="Times New Roman" pitchFamily="18" charset="0"/>
              </a:rPr>
              <a:t>logos </a:t>
            </a:r>
            <a:r>
              <a:rPr lang="en-GB" dirty="0" smtClean="0">
                <a:latin typeface="Cambria" panose="02040503050406030204" pitchFamily="18" charset="0"/>
                <a:cs typeface="Times New Roman" pitchFamily="18" charset="0"/>
              </a:rPr>
              <a:t>removed </a:t>
            </a:r>
            <a:r>
              <a:rPr lang="en-GB" dirty="0" smtClean="0">
                <a:latin typeface="Cambria" panose="02040503050406030204" pitchFamily="18" charset="0"/>
                <a:cs typeface="Times New Roman" pitchFamily="18" charset="0"/>
              </a:rPr>
              <a:t>from the board</a:t>
            </a:r>
          </a:p>
          <a:p>
            <a:pPr marL="0" indent="0">
              <a:buNone/>
            </a:pPr>
            <a:r>
              <a:rPr lang="en-US" dirty="0" smtClean="0">
                <a:latin typeface="Cambria" panose="02040503050406030204" pitchFamily="18" charset="0"/>
                <a:cs typeface="Times New Roman" pitchFamily="18" charset="0"/>
              </a:rPr>
              <a:t/>
            </a:r>
            <a:br>
              <a:rPr lang="en-US" dirty="0" smtClean="0">
                <a:latin typeface="Cambria" panose="02040503050406030204" pitchFamily="18" charset="0"/>
                <a:cs typeface="Times New Roman" pitchFamily="18" charset="0"/>
              </a:rPr>
            </a:br>
            <a:r>
              <a:rPr lang="en-US" dirty="0" smtClean="0">
                <a:latin typeface="Cambria" panose="02040503050406030204" pitchFamily="18" charset="0"/>
              </a:rPr>
              <a:t/>
            </a:r>
            <a:br>
              <a:rPr lang="en-US" dirty="0" smtClean="0">
                <a:latin typeface="Cambria" panose="02040503050406030204" pitchFamily="18" charset="0"/>
              </a:rPr>
            </a:br>
            <a:endParaRPr lang="en-GB" dirty="0">
              <a:latin typeface="Cambria" panose="02040503050406030204" pitchFamily="18" charset="0"/>
            </a:endParaRPr>
          </a:p>
        </p:txBody>
      </p:sp>
    </p:spTree>
    <p:extLst>
      <p:ext uri="{BB962C8B-B14F-4D97-AF65-F5344CB8AC3E}">
        <p14:creationId xmlns:p14="http://schemas.microsoft.com/office/powerpoint/2010/main" val="291665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FEASIBILITY STUDY</a:t>
            </a:r>
            <a:endParaRPr lang="en-GB" dirty="0">
              <a:latin typeface="Century" panose="02040604050505020304" pitchFamily="18" charset="0"/>
            </a:endParaRPr>
          </a:p>
        </p:txBody>
      </p:sp>
      <p:sp>
        <p:nvSpPr>
          <p:cNvPr id="3" name="Content Placeholder 2"/>
          <p:cNvSpPr>
            <a:spLocks noGrp="1"/>
          </p:cNvSpPr>
          <p:nvPr>
            <p:ph idx="1"/>
          </p:nvPr>
        </p:nvSpPr>
        <p:spPr>
          <a:xfrm>
            <a:off x="796834" y="1425900"/>
            <a:ext cx="9444445" cy="4195481"/>
          </a:xfrm>
        </p:spPr>
        <p:txBody>
          <a:bodyPr>
            <a:noAutofit/>
          </a:bodyPr>
          <a:lstStyle/>
          <a:p>
            <a:pPr marL="0" indent="0">
              <a:buNone/>
            </a:pPr>
            <a:r>
              <a:rPr lang="en-IN" dirty="0">
                <a:latin typeface="Cambria" panose="02040503050406030204" pitchFamily="18" charset="0"/>
              </a:rPr>
              <a:t>T</a:t>
            </a:r>
            <a:r>
              <a:rPr lang="en-IN" dirty="0" smtClean="0">
                <a:latin typeface="Cambria" panose="02040503050406030204" pitchFamily="18" charset="0"/>
              </a:rPr>
              <a:t>he </a:t>
            </a:r>
            <a:r>
              <a:rPr lang="en-IN" dirty="0">
                <a:latin typeface="Cambria" panose="02040503050406030204" pitchFamily="18" charset="0"/>
              </a:rPr>
              <a:t>types of feasibility </a:t>
            </a:r>
            <a:r>
              <a:rPr lang="en-IN" dirty="0" smtClean="0">
                <a:latin typeface="Cambria" panose="02040503050406030204" pitchFamily="18" charset="0"/>
              </a:rPr>
              <a:t>studies </a:t>
            </a:r>
            <a:r>
              <a:rPr lang="en-IN" dirty="0">
                <a:latin typeface="Cambria" panose="02040503050406030204" pitchFamily="18" charset="0"/>
              </a:rPr>
              <a:t>discussed under our project </a:t>
            </a:r>
            <a:r>
              <a:rPr lang="en-IN" dirty="0" smtClean="0">
                <a:latin typeface="Cambria" panose="02040503050406030204" pitchFamily="18" charset="0"/>
              </a:rPr>
              <a:t>are</a:t>
            </a:r>
            <a:endParaRPr lang="en-GB" dirty="0">
              <a:latin typeface="Cambria" panose="02040503050406030204" pitchFamily="18" charset="0"/>
            </a:endParaRPr>
          </a:p>
          <a:p>
            <a:pPr marL="457200" indent="-457200">
              <a:buFont typeface="+mj-lt"/>
              <a:buAutoNum type="arabicPeriod"/>
            </a:pPr>
            <a:r>
              <a:rPr lang="en-IN" b="1" dirty="0" smtClean="0">
                <a:latin typeface="Cambria" panose="02040503050406030204" pitchFamily="18" charset="0"/>
              </a:rPr>
              <a:t>TECHNICAL FEASIBILITY</a:t>
            </a:r>
            <a:r>
              <a:rPr lang="en-IN" dirty="0" smtClean="0">
                <a:latin typeface="Cambria" panose="02040503050406030204" pitchFamily="18" charset="0"/>
              </a:rPr>
              <a:t/>
            </a:r>
            <a:br>
              <a:rPr lang="en-IN" dirty="0" smtClean="0">
                <a:latin typeface="Cambria" panose="02040503050406030204" pitchFamily="18" charset="0"/>
              </a:rPr>
            </a:br>
            <a:r>
              <a:rPr lang="en-IN" dirty="0" smtClean="0">
                <a:latin typeface="Cambria" panose="02040503050406030204" pitchFamily="18" charset="0"/>
              </a:rPr>
              <a:t/>
            </a:r>
            <a:br>
              <a:rPr lang="en-IN" dirty="0" smtClean="0">
                <a:latin typeface="Cambria" panose="02040503050406030204" pitchFamily="18" charset="0"/>
              </a:rPr>
            </a:br>
            <a:r>
              <a:rPr lang="en-IN" dirty="0" smtClean="0">
                <a:latin typeface="Cambria" panose="02040503050406030204" pitchFamily="18" charset="0"/>
              </a:rPr>
              <a:t>1.1) STORAGE COMPATIBILITY</a:t>
            </a:r>
            <a:br>
              <a:rPr lang="en-IN" dirty="0" smtClean="0">
                <a:latin typeface="Cambria" panose="02040503050406030204" pitchFamily="18" charset="0"/>
              </a:rPr>
            </a:br>
            <a:r>
              <a:rPr lang="en-IN" dirty="0">
                <a:latin typeface="Cambria" panose="02040503050406030204" pitchFamily="18" charset="0"/>
              </a:rPr>
              <a:t/>
            </a:r>
            <a:br>
              <a:rPr lang="en-IN" dirty="0">
                <a:latin typeface="Cambria" panose="02040503050406030204" pitchFamily="18" charset="0"/>
              </a:rPr>
            </a:br>
            <a:r>
              <a:rPr lang="en-IN" dirty="0" smtClean="0">
                <a:latin typeface="Cambria" panose="02040503050406030204" pitchFamily="18" charset="0"/>
              </a:rPr>
              <a:t>1.2) MAINTAINING </a:t>
            </a:r>
            <a:r>
              <a:rPr lang="en-IN" dirty="0">
                <a:latin typeface="Cambria" panose="02040503050406030204" pitchFamily="18" charset="0"/>
              </a:rPr>
              <a:t>UNIQUE </a:t>
            </a:r>
            <a:r>
              <a:rPr lang="en-IN" dirty="0" smtClean="0">
                <a:latin typeface="Cambria" panose="02040503050406030204" pitchFamily="18" charset="0"/>
              </a:rPr>
              <a:t>LOGOS.</a:t>
            </a:r>
            <a:br>
              <a:rPr lang="en-IN" dirty="0" smtClean="0">
                <a:latin typeface="Cambria" panose="02040503050406030204" pitchFamily="18" charset="0"/>
              </a:rPr>
            </a:br>
            <a:r>
              <a:rPr lang="en-IN" dirty="0" smtClean="0">
                <a:latin typeface="Cambria" panose="02040503050406030204" pitchFamily="18" charset="0"/>
              </a:rPr>
              <a:t/>
            </a:r>
            <a:br>
              <a:rPr lang="en-IN" dirty="0" smtClean="0">
                <a:latin typeface="Cambria" panose="02040503050406030204" pitchFamily="18" charset="0"/>
              </a:rPr>
            </a:br>
            <a:r>
              <a:rPr lang="en-IN" dirty="0" smtClean="0">
                <a:latin typeface="Cambria" panose="02040503050406030204" pitchFamily="18" charset="0"/>
              </a:rPr>
              <a:t>1.3) VERSION COMPATIBILITY</a:t>
            </a:r>
            <a:br>
              <a:rPr lang="en-IN" dirty="0" smtClean="0">
                <a:latin typeface="Cambria" panose="02040503050406030204" pitchFamily="18" charset="0"/>
              </a:rPr>
            </a:br>
            <a:endParaRPr lang="en-GB" dirty="0">
              <a:latin typeface="Cambria" panose="02040503050406030204" pitchFamily="18" charset="0"/>
            </a:endParaRPr>
          </a:p>
          <a:p>
            <a:pPr marL="457200" lvl="0" indent="-457200">
              <a:buFont typeface="+mj-lt"/>
              <a:buAutoNum type="arabicPeriod"/>
            </a:pPr>
            <a:r>
              <a:rPr lang="en-IN" b="1" dirty="0">
                <a:latin typeface="Cambria" panose="02040503050406030204" pitchFamily="18" charset="0"/>
              </a:rPr>
              <a:t>OPERATIONAL </a:t>
            </a:r>
            <a:r>
              <a:rPr lang="en-IN" b="1" dirty="0" smtClean="0">
                <a:latin typeface="Cambria" panose="02040503050406030204" pitchFamily="18" charset="0"/>
              </a:rPr>
              <a:t>FEASIBILITY</a:t>
            </a:r>
            <a:br>
              <a:rPr lang="en-IN" b="1" dirty="0" smtClean="0">
                <a:latin typeface="Cambria" panose="02040503050406030204" pitchFamily="18" charset="0"/>
              </a:rPr>
            </a:br>
            <a:endParaRPr lang="en-GB" b="1" dirty="0">
              <a:latin typeface="Cambria" panose="02040503050406030204" pitchFamily="18" charset="0"/>
            </a:endParaRPr>
          </a:p>
          <a:p>
            <a:pPr marL="457200" lvl="0" indent="-457200">
              <a:buFont typeface="+mj-lt"/>
              <a:buAutoNum type="arabicPeriod"/>
            </a:pPr>
            <a:r>
              <a:rPr lang="en-IN" b="1" dirty="0">
                <a:latin typeface="Cambria" panose="02040503050406030204" pitchFamily="18" charset="0"/>
              </a:rPr>
              <a:t>ECONOMICAL/FINANCIAL </a:t>
            </a:r>
            <a:r>
              <a:rPr lang="en-IN" b="1" dirty="0" smtClean="0">
                <a:latin typeface="Cambria" panose="02040503050406030204" pitchFamily="18" charset="0"/>
              </a:rPr>
              <a:t>FEASIBILITY :</a:t>
            </a:r>
            <a:br>
              <a:rPr lang="en-IN" b="1" dirty="0" smtClean="0">
                <a:latin typeface="Cambria" panose="02040503050406030204" pitchFamily="18" charset="0"/>
              </a:rPr>
            </a:br>
            <a:r>
              <a:rPr lang="en-IN" b="1" dirty="0" smtClean="0">
                <a:latin typeface="Cambria" panose="02040503050406030204" pitchFamily="18" charset="0"/>
              </a:rPr>
              <a:t>	</a:t>
            </a:r>
            <a:r>
              <a:rPr lang="en-IN" dirty="0" smtClean="0">
                <a:latin typeface="Cambria" panose="02040503050406030204" pitchFamily="18" charset="0"/>
              </a:rPr>
              <a:t>around </a:t>
            </a:r>
            <a:r>
              <a:rPr lang="en-IN" dirty="0" smtClean="0">
                <a:latin typeface="Cambria" panose="02040503050406030204" pitchFamily="18" charset="0"/>
              </a:rPr>
              <a:t>Rs.250 </a:t>
            </a:r>
            <a:r>
              <a:rPr lang="en-IN" dirty="0" smtClean="0">
                <a:latin typeface="Cambria" panose="02040503050406030204" pitchFamily="18" charset="0"/>
              </a:rPr>
              <a:t>to 480 per month for deploying  and additional on extra cloud storage</a:t>
            </a:r>
            <a:endParaRPr lang="en-GB" dirty="0">
              <a:latin typeface="Cambria" panose="02040503050406030204" pitchFamily="18" charset="0"/>
            </a:endParaRPr>
          </a:p>
          <a:p>
            <a:endParaRPr lang="en-GB" dirty="0">
              <a:latin typeface="Cambria" panose="02040503050406030204" pitchFamily="18" charset="0"/>
            </a:endParaRPr>
          </a:p>
        </p:txBody>
      </p:sp>
    </p:spTree>
    <p:extLst>
      <p:ext uri="{BB962C8B-B14F-4D97-AF65-F5344CB8AC3E}">
        <p14:creationId xmlns:p14="http://schemas.microsoft.com/office/powerpoint/2010/main" val="3883396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REQUIREMENT ELICITATION.</a:t>
            </a:r>
            <a:endParaRPr lang="en-GB" dirty="0">
              <a:latin typeface="Century" panose="02040604050505020304" pitchFamily="18" charset="0"/>
            </a:endParaRPr>
          </a:p>
        </p:txBody>
      </p:sp>
      <p:sp>
        <p:nvSpPr>
          <p:cNvPr id="5" name="Content Placeholder 4"/>
          <p:cNvSpPr>
            <a:spLocks noGrp="1"/>
          </p:cNvSpPr>
          <p:nvPr>
            <p:ph idx="1"/>
          </p:nvPr>
        </p:nvSpPr>
        <p:spPr>
          <a:xfrm>
            <a:off x="1005841" y="1853248"/>
            <a:ext cx="9862456" cy="4036422"/>
          </a:xfrm>
        </p:spPr>
        <p:txBody>
          <a:bodyPr>
            <a:noAutofit/>
          </a:bodyPr>
          <a:lstStyle/>
          <a:p>
            <a:pPr marL="0" indent="0">
              <a:buNone/>
            </a:pPr>
            <a:r>
              <a:rPr lang="en-US" dirty="0" smtClean="0">
                <a:latin typeface="Cambria" panose="02040503050406030204" pitchFamily="18" charset="0"/>
              </a:rPr>
              <a:t>The gathering can be clearly explained via three </a:t>
            </a:r>
            <a:r>
              <a:rPr lang="en-US" dirty="0" smtClean="0">
                <a:latin typeface="Cambria" panose="02040503050406030204" pitchFamily="18" charset="0"/>
              </a:rPr>
              <a:t>interfaces</a:t>
            </a:r>
            <a:br>
              <a:rPr lang="en-US" dirty="0" smtClean="0">
                <a:latin typeface="Cambria" panose="02040503050406030204" pitchFamily="18" charset="0"/>
              </a:rPr>
            </a:br>
            <a:endParaRPr lang="en-US" dirty="0" smtClean="0">
              <a:latin typeface="Cambria" panose="02040503050406030204" pitchFamily="18" charset="0"/>
            </a:endParaRPr>
          </a:p>
          <a:p>
            <a:pPr marL="457200" lvl="0" indent="-457200">
              <a:buFont typeface="+mj-lt"/>
              <a:buAutoNum type="arabicPeriod"/>
            </a:pPr>
            <a:r>
              <a:rPr lang="en-US" b="1" dirty="0">
                <a:latin typeface="Cambria" panose="02040503050406030204" pitchFamily="18" charset="0"/>
              </a:rPr>
              <a:t>SYSTEM INTERFACE:</a:t>
            </a:r>
            <a:endParaRPr lang="en-GB" dirty="0">
              <a:latin typeface="Cambria" panose="02040503050406030204" pitchFamily="18" charset="0"/>
            </a:endParaRPr>
          </a:p>
          <a:p>
            <a:pPr marL="800100" lvl="1" indent="-342900">
              <a:buFont typeface="+mj-lt"/>
              <a:buAutoNum type="alphaLcPeriod"/>
            </a:pPr>
            <a:r>
              <a:rPr lang="en-GB" sz="2000" dirty="0" smtClean="0">
                <a:latin typeface="Cambria" panose="02040503050406030204" pitchFamily="18" charset="0"/>
              </a:rPr>
              <a:t>Internet </a:t>
            </a:r>
            <a:r>
              <a:rPr lang="en-GB" sz="2000" dirty="0">
                <a:latin typeface="Cambria" panose="02040503050406030204" pitchFamily="18" charset="0"/>
              </a:rPr>
              <a:t>connection</a:t>
            </a:r>
            <a:r>
              <a:rPr lang="en-US" sz="2000" b="1" dirty="0">
                <a:latin typeface="Cambria" panose="02040503050406030204" pitchFamily="18" charset="0"/>
              </a:rPr>
              <a:t>,</a:t>
            </a:r>
            <a:endParaRPr lang="en-GB" sz="2000" dirty="0">
              <a:latin typeface="Cambria" panose="02040503050406030204" pitchFamily="18" charset="0"/>
            </a:endParaRPr>
          </a:p>
          <a:p>
            <a:pPr marL="800100" lvl="1" indent="-342900">
              <a:buFont typeface="+mj-lt"/>
              <a:buAutoNum type="alphaLcPeriod"/>
            </a:pPr>
            <a:r>
              <a:rPr lang="en-GB" sz="2000" dirty="0">
                <a:latin typeface="Cambria" panose="02040503050406030204" pitchFamily="18" charset="0"/>
              </a:rPr>
              <a:t>Database connection to the database containing image targets, their respective graphics and also information about the projects</a:t>
            </a:r>
          </a:p>
          <a:p>
            <a:pPr marL="800100" lvl="1" indent="-342900">
              <a:buFont typeface="+mj-lt"/>
              <a:buAutoNum type="alphaLcPeriod"/>
            </a:pPr>
            <a:r>
              <a:rPr lang="en-GB" sz="2000" dirty="0">
                <a:latin typeface="Cambria" panose="02040503050406030204" pitchFamily="18" charset="0"/>
              </a:rPr>
              <a:t>A web server and website to deploy our website and be accessible at any time</a:t>
            </a:r>
            <a:r>
              <a:rPr lang="en-GB" sz="2000" dirty="0" smtClean="0">
                <a:latin typeface="Cambria" panose="02040503050406030204" pitchFamily="18" charset="0"/>
              </a:rPr>
              <a:t>.</a:t>
            </a:r>
          </a:p>
          <a:p>
            <a:pPr marL="800100" lvl="1" indent="-342900">
              <a:buFont typeface="+mj-lt"/>
              <a:buAutoNum type="alphaLcPeriod"/>
            </a:pPr>
            <a:r>
              <a:rPr lang="en-US" sz="2000" dirty="0" smtClean="0">
                <a:latin typeface="Cambria" panose="02040503050406030204" pitchFamily="18" charset="0"/>
              </a:rPr>
              <a:t>Tools used to develop the AR app and website.</a:t>
            </a:r>
            <a:endParaRPr lang="en-GB" sz="2000" dirty="0" smtClean="0">
              <a:latin typeface="Cambria" panose="02040503050406030204" pitchFamily="18" charset="0"/>
            </a:endParaRPr>
          </a:p>
          <a:p>
            <a:pPr marL="800100" lvl="1" indent="-342900">
              <a:buFont typeface="+mj-lt"/>
              <a:buAutoNum type="alphaLcPeriod"/>
            </a:pPr>
            <a:r>
              <a:rPr lang="en-US" sz="2000" dirty="0">
                <a:latin typeface="Cambria" panose="02040503050406030204" pitchFamily="18" charset="0"/>
              </a:rPr>
              <a:t>Data regarding the </a:t>
            </a:r>
            <a:r>
              <a:rPr lang="en-US" sz="2000" dirty="0" smtClean="0">
                <a:latin typeface="Cambria" panose="02040503050406030204" pitchFamily="18" charset="0"/>
              </a:rPr>
              <a:t>project’s information</a:t>
            </a:r>
            <a:endParaRPr lang="en-GB" sz="2000" dirty="0" smtClean="0">
              <a:latin typeface="Cambria" panose="02040503050406030204" pitchFamily="18" charset="0"/>
            </a:endParaRPr>
          </a:p>
          <a:p>
            <a:pPr marL="800100" lvl="1" indent="-342900">
              <a:buFont typeface="+mj-lt"/>
              <a:buAutoNum type="alphaLcPeriod"/>
            </a:pPr>
            <a:endParaRPr lang="en-GB" sz="2000" dirty="0">
              <a:latin typeface="Cambria" panose="02040503050406030204" pitchFamily="18" charset="0"/>
            </a:endParaRPr>
          </a:p>
          <a:p>
            <a:endParaRPr lang="en-GB" dirty="0">
              <a:latin typeface="Cambria" panose="02040503050406030204" pitchFamily="18" charset="0"/>
            </a:endParaRPr>
          </a:p>
        </p:txBody>
      </p:sp>
    </p:spTree>
    <p:extLst>
      <p:ext uri="{BB962C8B-B14F-4D97-AF65-F5344CB8AC3E}">
        <p14:creationId xmlns:p14="http://schemas.microsoft.com/office/powerpoint/2010/main" val="2534681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entury" panose="02040604050505020304" pitchFamily="18" charset="0"/>
              </a:rPr>
              <a:t>REQUIREMENT ELICITATION.</a:t>
            </a:r>
            <a:endParaRPr lang="en-GB" dirty="0"/>
          </a:p>
        </p:txBody>
      </p:sp>
      <p:sp>
        <p:nvSpPr>
          <p:cNvPr id="3" name="Content Placeholder 2"/>
          <p:cNvSpPr>
            <a:spLocks noGrp="1"/>
          </p:cNvSpPr>
          <p:nvPr>
            <p:ph idx="1"/>
          </p:nvPr>
        </p:nvSpPr>
        <p:spPr/>
        <p:txBody>
          <a:bodyPr>
            <a:normAutofit/>
          </a:bodyPr>
          <a:lstStyle/>
          <a:p>
            <a:pPr marL="514350" lvl="0" indent="-514350">
              <a:buFont typeface="+mj-lt"/>
              <a:buAutoNum type="arabicPeriod" startAt="2"/>
            </a:pPr>
            <a:r>
              <a:rPr lang="en-US" b="1" dirty="0">
                <a:latin typeface="Cambria" panose="02040503050406030204" pitchFamily="18" charset="0"/>
              </a:rPr>
              <a:t>USER INTERFACE</a:t>
            </a:r>
            <a:endParaRPr lang="en-GB" dirty="0">
              <a:latin typeface="Cambria" panose="02040503050406030204" pitchFamily="18" charset="0"/>
            </a:endParaRPr>
          </a:p>
          <a:p>
            <a:pPr marL="914400" lvl="1" indent="-457200">
              <a:buFont typeface="+mj-lt"/>
              <a:buAutoNum type="alphaLcPeriod"/>
            </a:pPr>
            <a:r>
              <a:rPr lang="en-GB" sz="2000" dirty="0" smtClean="0">
                <a:latin typeface="Cambria" panose="02040503050406030204" pitchFamily="18" charset="0"/>
              </a:rPr>
              <a:t>	All user can  interact with the AR app or accessing website to know </a:t>
            </a:r>
            <a:r>
              <a:rPr lang="en-GB" sz="2000" dirty="0">
                <a:latin typeface="Cambria" panose="02040503050406030204" pitchFamily="18" charset="0"/>
              </a:rPr>
              <a:t>about </a:t>
            </a:r>
            <a:r>
              <a:rPr lang="en-GB" sz="2000" dirty="0">
                <a:latin typeface="Cambria" panose="02040503050406030204" pitchFamily="18" charset="0"/>
              </a:rPr>
              <a:t>projects. </a:t>
            </a:r>
            <a:endParaRPr lang="en-GB" sz="2000" dirty="0" smtClean="0">
              <a:latin typeface="Cambria" panose="02040503050406030204" pitchFamily="18" charset="0"/>
            </a:endParaRPr>
          </a:p>
          <a:p>
            <a:pPr marL="914400" lvl="1" indent="-457200">
              <a:buFont typeface="+mj-lt"/>
              <a:buAutoNum type="alphaLcPeriod"/>
            </a:pPr>
            <a:r>
              <a:rPr lang="en-GB" sz="2000" dirty="0" smtClean="0">
                <a:latin typeface="Cambria" panose="02040503050406030204" pitchFamily="18" charset="0"/>
              </a:rPr>
              <a:t>	Here </a:t>
            </a:r>
            <a:r>
              <a:rPr lang="en-GB" sz="2000" dirty="0">
                <a:latin typeface="Cambria" panose="02040503050406030204" pitchFamily="18" charset="0"/>
              </a:rPr>
              <a:t>the user can use his/her own system or our android app (which needs an android phone above KitKat version) to use our data</a:t>
            </a:r>
            <a:r>
              <a:rPr lang="en-GB" sz="2000" dirty="0" smtClean="0">
                <a:latin typeface="Cambria" panose="02040503050406030204" pitchFamily="18" charset="0"/>
              </a:rPr>
              <a:t>.</a:t>
            </a:r>
            <a:endParaRPr lang="en-GB" sz="2000" dirty="0" smtClean="0">
              <a:latin typeface="Cambria" panose="02040503050406030204" pitchFamily="18" charset="0"/>
            </a:endParaRPr>
          </a:p>
          <a:p>
            <a:pPr marL="457200" lvl="1" indent="0">
              <a:buNone/>
            </a:pPr>
            <a:endParaRPr lang="en-GB" sz="2000" dirty="0">
              <a:latin typeface="Cambria" panose="02040503050406030204" pitchFamily="18" charset="0"/>
            </a:endParaRPr>
          </a:p>
        </p:txBody>
      </p:sp>
    </p:spTree>
    <p:extLst>
      <p:ext uri="{BB962C8B-B14F-4D97-AF65-F5344CB8AC3E}">
        <p14:creationId xmlns:p14="http://schemas.microsoft.com/office/powerpoint/2010/main" val="3553334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REQUIREMENT ANALYSIS</a:t>
            </a:r>
            <a:endParaRPr lang="en-GB" dirty="0">
              <a:latin typeface="Century" panose="02040604050505020304" pitchFamily="18" charset="0"/>
            </a:endParaRPr>
          </a:p>
        </p:txBody>
      </p:sp>
      <p:sp>
        <p:nvSpPr>
          <p:cNvPr id="3" name="Content Placeholder 2"/>
          <p:cNvSpPr>
            <a:spLocks noGrp="1"/>
          </p:cNvSpPr>
          <p:nvPr>
            <p:ph idx="1"/>
          </p:nvPr>
        </p:nvSpPr>
        <p:spPr>
          <a:xfrm>
            <a:off x="1104293" y="1591991"/>
            <a:ext cx="8946541" cy="4195481"/>
          </a:xfrm>
        </p:spPr>
        <p:txBody>
          <a:bodyPr>
            <a:normAutofit/>
          </a:bodyPr>
          <a:lstStyle/>
          <a:p>
            <a:pPr marL="342900" lvl="2" indent="-342900"/>
            <a:r>
              <a:rPr lang="en-US" sz="2000" b="1" dirty="0" smtClean="0">
                <a:latin typeface="Cambria" panose="02040503050406030204" pitchFamily="18" charset="0"/>
              </a:rPr>
              <a:t>SOFTWARE </a:t>
            </a:r>
            <a:r>
              <a:rPr lang="en-US" sz="2000" b="1" dirty="0" smtClean="0">
                <a:latin typeface="Cambria" panose="02040503050406030204" pitchFamily="18" charset="0"/>
              </a:rPr>
              <a:t>REQUIREMENTS</a:t>
            </a:r>
          </a:p>
          <a:p>
            <a:pPr marL="800100" lvl="3" indent="-342900"/>
            <a:endParaRPr lang="en-GB" sz="2000" dirty="0">
              <a:latin typeface="Cambria" panose="02040503050406030204" pitchFamily="18" charset="0"/>
            </a:endParaRPr>
          </a:p>
          <a:p>
            <a:endParaRPr lang="en-GB" dirty="0">
              <a:latin typeface="Cambria" panose="020405030504060302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827016977"/>
              </p:ext>
            </p:extLst>
          </p:nvPr>
        </p:nvGraphicFramePr>
        <p:xfrm>
          <a:off x="1452827" y="2010490"/>
          <a:ext cx="8249472" cy="2992722"/>
        </p:xfrm>
        <a:graphic>
          <a:graphicData uri="http://schemas.openxmlformats.org/drawingml/2006/table">
            <a:tbl>
              <a:tblPr firstRow="1" firstCol="1" bandRow="1">
                <a:tableStyleId>{5940675A-B579-460E-94D1-54222C63F5DA}</a:tableStyleId>
              </a:tblPr>
              <a:tblGrid>
                <a:gridCol w="3925389">
                  <a:extLst>
                    <a:ext uri="{9D8B030D-6E8A-4147-A177-3AD203B41FA5}">
                      <a16:colId xmlns:a16="http://schemas.microsoft.com/office/drawing/2014/main" val="3572442640"/>
                    </a:ext>
                  </a:extLst>
                </a:gridCol>
                <a:gridCol w="4324083">
                  <a:extLst>
                    <a:ext uri="{9D8B030D-6E8A-4147-A177-3AD203B41FA5}">
                      <a16:colId xmlns:a16="http://schemas.microsoft.com/office/drawing/2014/main" val="3970744804"/>
                    </a:ext>
                  </a:extLst>
                </a:gridCol>
              </a:tblGrid>
              <a:tr h="344973">
                <a:tc>
                  <a:txBody>
                    <a:bodyPr/>
                    <a:lstStyle/>
                    <a:p>
                      <a:pPr marL="0" marR="0" algn="r">
                        <a:lnSpc>
                          <a:spcPct val="100000"/>
                        </a:lnSpc>
                        <a:spcBef>
                          <a:spcPts val="0"/>
                        </a:spcBef>
                        <a:spcAft>
                          <a:spcPts val="0"/>
                        </a:spcAft>
                      </a:pPr>
                      <a:r>
                        <a:rPr lang="en-US" sz="2000" dirty="0">
                          <a:effectLst/>
                          <a:latin typeface="Cambria" panose="02040503050406030204" pitchFamily="18" charset="0"/>
                        </a:rPr>
                        <a:t>OPERATING SYSTEM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800"/>
                        </a:spcAft>
                      </a:pPr>
                      <a:r>
                        <a:rPr lang="en-US" sz="2000" dirty="0">
                          <a:effectLst/>
                          <a:latin typeface="Cambria" panose="02040503050406030204" pitchFamily="18" charset="0"/>
                        </a:rPr>
                        <a:t>Windows 7 or </a:t>
                      </a:r>
                      <a:r>
                        <a:rPr lang="en-US" sz="2000" dirty="0" smtClean="0">
                          <a:effectLst/>
                          <a:latin typeface="Cambria" panose="02040503050406030204" pitchFamily="18" charset="0"/>
                        </a:rPr>
                        <a:t>above, </a:t>
                      </a:r>
                      <a:r>
                        <a:rPr lang="en-US" sz="2000" dirty="0">
                          <a:effectLst/>
                          <a:latin typeface="Cambria" panose="02040503050406030204" pitchFamily="18" charset="0"/>
                        </a:rPr>
                        <a:t>64 bit only</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843735"/>
                  </a:ext>
                </a:extLst>
              </a:tr>
              <a:tr h="344973">
                <a:tc>
                  <a:txBody>
                    <a:bodyPr/>
                    <a:lstStyle/>
                    <a:p>
                      <a:pPr marL="0" marR="0" algn="r">
                        <a:lnSpc>
                          <a:spcPct val="100000"/>
                        </a:lnSpc>
                        <a:spcBef>
                          <a:spcPts val="0"/>
                        </a:spcBef>
                        <a:spcAft>
                          <a:spcPts val="0"/>
                        </a:spcAft>
                      </a:pPr>
                      <a:r>
                        <a:rPr lang="en-US" sz="2000" dirty="0">
                          <a:effectLst/>
                          <a:latin typeface="Cambria" panose="02040503050406030204" pitchFamily="18" charset="0"/>
                        </a:rPr>
                        <a:t>COMPUTER LANGUAGES :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800"/>
                        </a:spcAft>
                      </a:pPr>
                      <a:r>
                        <a:rPr lang="en-US" sz="2000" dirty="0">
                          <a:effectLst/>
                          <a:latin typeface="Cambria" panose="02040503050406030204" pitchFamily="18" charset="0"/>
                        </a:rPr>
                        <a:t>C#, HTML, CSS, </a:t>
                      </a:r>
                      <a:r>
                        <a:rPr lang="en-US" sz="2000" dirty="0" smtClean="0">
                          <a:effectLst/>
                          <a:latin typeface="Cambria" panose="02040503050406030204" pitchFamily="18" charset="0"/>
                        </a:rPr>
                        <a:t>JS, WIX-API’S</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6481859"/>
                  </a:ext>
                </a:extLst>
              </a:tr>
              <a:tr h="1050280">
                <a:tc>
                  <a:txBody>
                    <a:bodyPr/>
                    <a:lstStyle/>
                    <a:p>
                      <a:pPr marL="0" marR="0" algn="r">
                        <a:lnSpc>
                          <a:spcPct val="100000"/>
                        </a:lnSpc>
                        <a:spcBef>
                          <a:spcPts val="0"/>
                        </a:spcBef>
                        <a:spcAft>
                          <a:spcPts val="0"/>
                        </a:spcAft>
                      </a:pPr>
                      <a:r>
                        <a:rPr lang="en-US" sz="2000" dirty="0">
                          <a:effectLst/>
                          <a:latin typeface="Cambria" panose="02040503050406030204" pitchFamily="18" charset="0"/>
                        </a:rPr>
                        <a:t>TOOLS USED :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Wingdings" panose="05000000000000000000" pitchFamily="2" charset="2"/>
                        <a:buChar char=""/>
                      </a:pPr>
                      <a:r>
                        <a:rPr lang="en-US" sz="2000" dirty="0">
                          <a:effectLst/>
                          <a:latin typeface="Cambria" panose="02040503050406030204" pitchFamily="18" charset="0"/>
                        </a:rPr>
                        <a:t>Unity </a:t>
                      </a:r>
                      <a:r>
                        <a:rPr lang="en-US" sz="2000" dirty="0" smtClean="0">
                          <a:effectLst/>
                          <a:latin typeface="Cambria" panose="02040503050406030204" pitchFamily="18" charset="0"/>
                        </a:rPr>
                        <a:t>2017.3 </a:t>
                      </a:r>
                      <a:r>
                        <a:rPr lang="en-US" sz="2000" dirty="0">
                          <a:effectLst/>
                          <a:latin typeface="Cambria" panose="02040503050406030204" pitchFamily="18" charset="0"/>
                        </a:rPr>
                        <a:t>or above</a:t>
                      </a:r>
                      <a:endParaRPr lang="en-GB" sz="2000" dirty="0">
                        <a:effectLst/>
                        <a:latin typeface="Cambria" panose="02040503050406030204" pitchFamily="18" charset="0"/>
                      </a:endParaRPr>
                    </a:p>
                    <a:p>
                      <a:pPr marL="342900" marR="0" lvl="0" indent="-342900" algn="just">
                        <a:lnSpc>
                          <a:spcPct val="100000"/>
                        </a:lnSpc>
                        <a:spcBef>
                          <a:spcPts val="0"/>
                        </a:spcBef>
                        <a:spcAft>
                          <a:spcPts val="0"/>
                        </a:spcAft>
                        <a:buFont typeface="Wingdings" panose="05000000000000000000" pitchFamily="2" charset="2"/>
                        <a:buChar char=""/>
                      </a:pPr>
                      <a:r>
                        <a:rPr lang="en-US" sz="2000" dirty="0" smtClean="0">
                          <a:effectLst/>
                          <a:latin typeface="Cambria" panose="02040503050406030204" pitchFamily="18" charset="0"/>
                        </a:rPr>
                        <a:t>Any Browser </a:t>
                      </a:r>
                      <a:endParaRPr lang="en-GB" sz="2000" dirty="0">
                        <a:effectLst/>
                        <a:latin typeface="Cambria" panose="02040503050406030204" pitchFamily="18" charset="0"/>
                      </a:endParaRPr>
                    </a:p>
                    <a:p>
                      <a:pPr marL="342900" marR="0" lvl="0" indent="-342900" algn="just">
                        <a:lnSpc>
                          <a:spcPct val="100000"/>
                        </a:lnSpc>
                        <a:spcBef>
                          <a:spcPts val="0"/>
                        </a:spcBef>
                        <a:spcAft>
                          <a:spcPts val="0"/>
                        </a:spcAft>
                        <a:buFont typeface="Wingdings" panose="05000000000000000000" pitchFamily="2" charset="2"/>
                        <a:buChar char=""/>
                      </a:pPr>
                      <a:r>
                        <a:rPr lang="en-US" sz="2000" dirty="0">
                          <a:effectLst/>
                          <a:latin typeface="Cambria" panose="02040503050406030204" pitchFamily="18" charset="0"/>
                        </a:rPr>
                        <a:t>WIX</a:t>
                      </a:r>
                      <a:endParaRPr lang="en-GB" sz="2000" dirty="0">
                        <a:effectLst/>
                        <a:latin typeface="Cambria" panose="02040503050406030204" pitchFamily="18" charset="0"/>
                      </a:endParaRPr>
                    </a:p>
                    <a:p>
                      <a:pPr marL="342900" marR="0" lvl="0" indent="-342900" algn="just">
                        <a:lnSpc>
                          <a:spcPct val="100000"/>
                        </a:lnSpc>
                        <a:spcBef>
                          <a:spcPts val="0"/>
                        </a:spcBef>
                        <a:spcAft>
                          <a:spcPts val="800"/>
                        </a:spcAft>
                        <a:buFont typeface="Wingdings" panose="05000000000000000000" pitchFamily="2" charset="2"/>
                        <a:buChar char=""/>
                      </a:pPr>
                      <a:r>
                        <a:rPr lang="en-US" sz="2000" dirty="0" err="1">
                          <a:effectLst/>
                          <a:latin typeface="Cambria" panose="02040503050406030204" pitchFamily="18" charset="0"/>
                        </a:rPr>
                        <a:t>Vuforia</a:t>
                      </a:r>
                      <a:r>
                        <a:rPr lang="en-US" sz="2000" dirty="0">
                          <a:effectLst/>
                          <a:latin typeface="Cambria" panose="02040503050406030204" pitchFamily="18" charset="0"/>
                        </a:rPr>
                        <a:t> (above 6.2)</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208665"/>
                  </a:ext>
                </a:extLst>
              </a:tr>
              <a:tr h="344973">
                <a:tc>
                  <a:txBody>
                    <a:bodyPr/>
                    <a:lstStyle/>
                    <a:p>
                      <a:pPr marL="0" marR="0" algn="r">
                        <a:lnSpc>
                          <a:spcPct val="100000"/>
                        </a:lnSpc>
                        <a:spcBef>
                          <a:spcPts val="0"/>
                        </a:spcBef>
                        <a:spcAft>
                          <a:spcPts val="0"/>
                        </a:spcAft>
                      </a:pPr>
                      <a:r>
                        <a:rPr lang="en-US" sz="2000" dirty="0">
                          <a:effectLst/>
                          <a:latin typeface="Cambria" panose="02040503050406030204" pitchFamily="18" charset="0"/>
                        </a:rPr>
                        <a:t>BACKEND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800"/>
                        </a:spcAft>
                        <a:buFont typeface="Wingdings" panose="05000000000000000000" pitchFamily="2" charset="2"/>
                        <a:buChar char=""/>
                      </a:pPr>
                      <a:r>
                        <a:rPr lang="en-US" sz="2000">
                          <a:effectLst/>
                          <a:latin typeface="Cambria" panose="02040503050406030204" pitchFamily="18" charset="0"/>
                        </a:rPr>
                        <a:t>WIX Database</a:t>
                      </a:r>
                      <a:endParaRPr lang="en-GB" sz="20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580623"/>
                  </a:ext>
                </a:extLst>
              </a:tr>
              <a:tr h="738603">
                <a:tc>
                  <a:txBody>
                    <a:bodyPr/>
                    <a:lstStyle/>
                    <a:p>
                      <a:pPr marL="0" marR="0" algn="r">
                        <a:lnSpc>
                          <a:spcPct val="100000"/>
                        </a:lnSpc>
                        <a:spcBef>
                          <a:spcPts val="0"/>
                        </a:spcBef>
                        <a:spcAft>
                          <a:spcPts val="0"/>
                        </a:spcAft>
                      </a:pPr>
                      <a:r>
                        <a:rPr lang="en-US" sz="2000" dirty="0">
                          <a:effectLst/>
                          <a:latin typeface="Cambria" panose="02040503050406030204" pitchFamily="18" charset="0"/>
                        </a:rPr>
                        <a:t>ADDITIONAL SOFTWARES </a:t>
                      </a:r>
                      <a:endParaRPr lang="en-GB" sz="2000" dirty="0">
                        <a:effectLst/>
                        <a:latin typeface="Cambria" panose="02040503050406030204" pitchFamily="18" charset="0"/>
                      </a:endParaRPr>
                    </a:p>
                    <a:p>
                      <a:pPr marL="0" marR="0" algn="r">
                        <a:lnSpc>
                          <a:spcPct val="100000"/>
                        </a:lnSpc>
                        <a:spcBef>
                          <a:spcPts val="0"/>
                        </a:spcBef>
                        <a:spcAft>
                          <a:spcPts val="0"/>
                        </a:spcAft>
                      </a:pPr>
                      <a:r>
                        <a:rPr lang="en-US" sz="2000" dirty="0">
                          <a:effectLst/>
                          <a:latin typeface="Cambria" panose="02040503050406030204" pitchFamily="18" charset="0"/>
                        </a:rPr>
                        <a:t>REQUIRED :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Wingdings" panose="05000000000000000000" pitchFamily="2" charset="2"/>
                        <a:buChar char=""/>
                      </a:pPr>
                      <a:r>
                        <a:rPr lang="en-US" sz="2000" dirty="0">
                          <a:effectLst/>
                          <a:latin typeface="Cambria" panose="02040503050406030204" pitchFamily="18" charset="0"/>
                        </a:rPr>
                        <a:t>Java JDK </a:t>
                      </a:r>
                      <a:r>
                        <a:rPr lang="en-US" sz="2000" dirty="0" smtClean="0">
                          <a:effectLst/>
                          <a:latin typeface="Cambria" panose="02040503050406030204" pitchFamily="18" charset="0"/>
                        </a:rPr>
                        <a:t>(1.8 or above)</a:t>
                      </a:r>
                      <a:endParaRPr lang="en-GB" sz="2000" dirty="0">
                        <a:effectLst/>
                        <a:latin typeface="Cambria" panose="02040503050406030204" pitchFamily="18" charset="0"/>
                      </a:endParaRPr>
                    </a:p>
                    <a:p>
                      <a:pPr marL="342900" marR="0" lvl="0" indent="-342900" algn="just">
                        <a:lnSpc>
                          <a:spcPct val="100000"/>
                        </a:lnSpc>
                        <a:spcBef>
                          <a:spcPts val="0"/>
                        </a:spcBef>
                        <a:spcAft>
                          <a:spcPts val="800"/>
                        </a:spcAft>
                        <a:buFont typeface="Wingdings" panose="05000000000000000000" pitchFamily="2" charset="2"/>
                        <a:buChar char=""/>
                      </a:pPr>
                      <a:r>
                        <a:rPr lang="en-US" sz="2000" dirty="0">
                          <a:effectLst/>
                          <a:latin typeface="Cambria" panose="02040503050406030204" pitchFamily="18" charset="0"/>
                        </a:rPr>
                        <a:t>Android SDK </a:t>
                      </a:r>
                      <a:r>
                        <a:rPr lang="en-US" sz="2000" dirty="0" smtClean="0">
                          <a:effectLst/>
                          <a:latin typeface="Cambria" panose="02040503050406030204" pitchFamily="18" charset="0"/>
                        </a:rPr>
                        <a:t>(4.4</a:t>
                      </a:r>
                      <a:r>
                        <a:rPr lang="en-US" sz="2000" baseline="0" dirty="0" smtClean="0">
                          <a:effectLst/>
                          <a:latin typeface="Cambria" panose="02040503050406030204" pitchFamily="18" charset="0"/>
                        </a:rPr>
                        <a:t> or later</a:t>
                      </a:r>
                      <a:r>
                        <a:rPr lang="en-US" sz="2000" dirty="0" smtClean="0">
                          <a:effectLst/>
                          <a:latin typeface="Cambria" panose="02040503050406030204" pitchFamily="18" charset="0"/>
                        </a:rPr>
                        <a:t>)</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530635"/>
                  </a:ext>
                </a:extLst>
              </a:tr>
            </a:tbl>
          </a:graphicData>
        </a:graphic>
      </p:graphicFrame>
    </p:spTree>
    <p:extLst>
      <p:ext uri="{BB962C8B-B14F-4D97-AF65-F5344CB8AC3E}">
        <p14:creationId xmlns:p14="http://schemas.microsoft.com/office/powerpoint/2010/main" val="397515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REQUIREMENT ANALYSIS</a:t>
            </a:r>
            <a:endParaRPr lang="en-GB" dirty="0">
              <a:latin typeface="Century" panose="02040604050505020304" pitchFamily="18" charset="0"/>
            </a:endParaRPr>
          </a:p>
        </p:txBody>
      </p:sp>
      <p:sp>
        <p:nvSpPr>
          <p:cNvPr id="3" name="Content Placeholder 2"/>
          <p:cNvSpPr>
            <a:spLocks noGrp="1"/>
          </p:cNvSpPr>
          <p:nvPr>
            <p:ph idx="1"/>
          </p:nvPr>
        </p:nvSpPr>
        <p:spPr>
          <a:xfrm>
            <a:off x="1104293" y="1402901"/>
            <a:ext cx="9176176" cy="5076276"/>
          </a:xfrm>
        </p:spPr>
        <p:txBody>
          <a:bodyPr>
            <a:noAutofit/>
          </a:bodyPr>
          <a:lstStyle/>
          <a:p>
            <a:pPr marL="342900" lvl="2" indent="-342900"/>
            <a:r>
              <a:rPr lang="en-GB" sz="2000" b="1" dirty="0">
                <a:latin typeface="Cambria" panose="02040503050406030204" pitchFamily="18" charset="0"/>
              </a:rPr>
              <a:t> </a:t>
            </a:r>
            <a:r>
              <a:rPr lang="en-US" sz="2000" b="1" dirty="0">
                <a:latin typeface="Cambria" panose="02040503050406030204" pitchFamily="18" charset="0"/>
              </a:rPr>
              <a:t>HARDWARE </a:t>
            </a:r>
            <a:r>
              <a:rPr lang="en-US" sz="2000" b="1" dirty="0" smtClean="0">
                <a:latin typeface="Cambria" panose="02040503050406030204" pitchFamily="18" charset="0"/>
              </a:rPr>
              <a:t>REQUIREMENTS</a:t>
            </a:r>
          </a:p>
          <a:p>
            <a:pPr marL="342900" lvl="2" indent="-342900"/>
            <a:endParaRPr lang="en-US" sz="2000" b="1" dirty="0">
              <a:latin typeface="Cambria" panose="02040503050406030204" pitchFamily="18" charset="0"/>
            </a:endParaRPr>
          </a:p>
          <a:p>
            <a:pPr marL="342900" lvl="2" indent="-342900"/>
            <a:endParaRPr lang="en-US" sz="2000" b="1" dirty="0" smtClean="0">
              <a:latin typeface="Cambria" panose="02040503050406030204" pitchFamily="18" charset="0"/>
            </a:endParaRPr>
          </a:p>
          <a:p>
            <a:pPr marL="342900" lvl="2" indent="-342900"/>
            <a:endParaRPr lang="en-US" sz="2000" b="1" dirty="0">
              <a:latin typeface="Cambria" panose="02040503050406030204" pitchFamily="18" charset="0"/>
            </a:endParaRPr>
          </a:p>
          <a:p>
            <a:pPr marL="0" lvl="2" indent="0">
              <a:buNone/>
            </a:pPr>
            <a:endParaRPr lang="en-US" sz="2000" b="1" dirty="0" smtClean="0">
              <a:latin typeface="Cambria" panose="02040503050406030204" pitchFamily="18" charset="0"/>
            </a:endParaRPr>
          </a:p>
          <a:p>
            <a:pPr marL="342900" lvl="2" indent="-342900"/>
            <a:endParaRPr lang="en-US" sz="2000" b="1" dirty="0">
              <a:latin typeface="Cambria" panose="02040503050406030204" pitchFamily="18" charset="0"/>
            </a:endParaRPr>
          </a:p>
          <a:p>
            <a:pPr marL="342900" lvl="2" indent="-342900"/>
            <a:endParaRPr lang="en-US" sz="2000" b="1" dirty="0" smtClean="0">
              <a:latin typeface="Cambria" panose="02040503050406030204" pitchFamily="18" charset="0"/>
            </a:endParaRPr>
          </a:p>
          <a:p>
            <a:pPr marL="342900" lvl="2" indent="-342900"/>
            <a:r>
              <a:rPr lang="en-US" sz="2000" b="1" dirty="0" smtClean="0">
                <a:latin typeface="Cambria" panose="02040503050406030204" pitchFamily="18" charset="0"/>
              </a:rPr>
              <a:t>FUNCTIONAL </a:t>
            </a:r>
            <a:r>
              <a:rPr lang="en-US" sz="2000" b="1" dirty="0" smtClean="0">
                <a:latin typeface="Cambria" panose="02040503050406030204" pitchFamily="18" charset="0"/>
              </a:rPr>
              <a:t>REQUIREMENTS</a:t>
            </a:r>
          </a:p>
          <a:p>
            <a:pPr marL="800100" lvl="3" indent="-342900">
              <a:buFont typeface="+mj-lt"/>
              <a:buAutoNum type="arabicPeriod"/>
            </a:pPr>
            <a:r>
              <a:rPr lang="en-US" sz="1800" dirty="0" smtClean="0">
                <a:latin typeface="Cambria" panose="02040503050406030204" pitchFamily="18" charset="0"/>
              </a:rPr>
              <a:t>Mobile </a:t>
            </a:r>
            <a:r>
              <a:rPr lang="en-US" sz="1800" dirty="0">
                <a:latin typeface="Cambria" panose="02040503050406030204" pitchFamily="18" charset="0"/>
              </a:rPr>
              <a:t>phone (Android Above 4.4 version)/ Web Browser with Open GS above </a:t>
            </a:r>
            <a:r>
              <a:rPr lang="en-US" sz="1800" dirty="0" smtClean="0">
                <a:latin typeface="Cambria" panose="02040503050406030204" pitchFamily="18" charset="0"/>
              </a:rPr>
              <a:t>3.0Internet </a:t>
            </a:r>
            <a:r>
              <a:rPr lang="en-US" sz="1800" dirty="0">
                <a:latin typeface="Cambria" panose="02040503050406030204" pitchFamily="18" charset="0"/>
              </a:rPr>
              <a:t>connection </a:t>
            </a:r>
            <a:endParaRPr lang="en-US" sz="1800" dirty="0" smtClean="0">
              <a:latin typeface="Cambria" panose="02040503050406030204" pitchFamily="18" charset="0"/>
            </a:endParaRPr>
          </a:p>
          <a:p>
            <a:pPr marL="800100" lvl="3" indent="-342900">
              <a:buFont typeface="+mj-lt"/>
              <a:buAutoNum type="arabicPeriod"/>
            </a:pPr>
            <a:r>
              <a:rPr lang="en-GB" sz="1800" dirty="0" smtClean="0">
                <a:latin typeface="Cambria" panose="02040503050406030204" pitchFamily="18" charset="0"/>
              </a:rPr>
              <a:t>While </a:t>
            </a:r>
            <a:r>
              <a:rPr lang="en-GB" sz="1800" dirty="0" smtClean="0">
                <a:latin typeface="Cambria" panose="02040503050406030204" pitchFamily="18" charset="0"/>
              </a:rPr>
              <a:t>scanning, if </a:t>
            </a:r>
            <a:r>
              <a:rPr lang="en-GB" sz="1800" dirty="0">
                <a:latin typeface="Cambria" panose="02040503050406030204" pitchFamily="18" charset="0"/>
              </a:rPr>
              <a:t>Logo is present in database display respective </a:t>
            </a:r>
            <a:r>
              <a:rPr lang="en-GB" sz="1800" dirty="0" smtClean="0">
                <a:latin typeface="Cambria" panose="02040503050406030204" pitchFamily="18" charset="0"/>
              </a:rPr>
              <a:t>graphics</a:t>
            </a:r>
          </a:p>
          <a:p>
            <a:pPr marL="800100" lvl="3" indent="-342900">
              <a:buFont typeface="+mj-lt"/>
              <a:buAutoNum type="arabicPeriod"/>
            </a:pPr>
            <a:r>
              <a:rPr lang="en-GB" sz="1800" dirty="0" smtClean="0">
                <a:latin typeface="Cambria" panose="02040503050406030204" pitchFamily="18" charset="0"/>
              </a:rPr>
              <a:t>Display </a:t>
            </a:r>
            <a:r>
              <a:rPr lang="en-GB" sz="1800" dirty="0">
                <a:latin typeface="Cambria" panose="02040503050406030204" pitchFamily="18" charset="0"/>
              </a:rPr>
              <a:t>the list of projects done in a web </a:t>
            </a:r>
            <a:r>
              <a:rPr lang="en-GB" sz="1800" dirty="0" smtClean="0">
                <a:latin typeface="Cambria" panose="02040503050406030204" pitchFamily="18" charset="0"/>
              </a:rPr>
              <a:t>browser</a:t>
            </a:r>
            <a:endParaRPr lang="en-GB" sz="1800" dirty="0">
              <a:latin typeface="Cambria" panose="02040503050406030204" pitchFamily="18" charset="0"/>
            </a:endParaRPr>
          </a:p>
          <a:p>
            <a:pPr marL="800100" lvl="3" indent="-342900"/>
            <a:endParaRPr lang="en-GB" sz="2000" dirty="0">
              <a:latin typeface="Cambria" panose="0204050305040603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09203475"/>
              </p:ext>
            </p:extLst>
          </p:nvPr>
        </p:nvGraphicFramePr>
        <p:xfrm>
          <a:off x="1716730" y="1853248"/>
          <a:ext cx="8216539" cy="2286000"/>
        </p:xfrm>
        <a:graphic>
          <a:graphicData uri="http://schemas.openxmlformats.org/drawingml/2006/table">
            <a:tbl>
              <a:tblPr firstRow="1" firstCol="1" bandRow="1">
                <a:tableStyleId>{5940675A-B579-460E-94D1-54222C63F5DA}</a:tableStyleId>
              </a:tblPr>
              <a:tblGrid>
                <a:gridCol w="3226528">
                  <a:extLst>
                    <a:ext uri="{9D8B030D-6E8A-4147-A177-3AD203B41FA5}">
                      <a16:colId xmlns:a16="http://schemas.microsoft.com/office/drawing/2014/main" val="229797501"/>
                    </a:ext>
                  </a:extLst>
                </a:gridCol>
                <a:gridCol w="4990011">
                  <a:extLst>
                    <a:ext uri="{9D8B030D-6E8A-4147-A177-3AD203B41FA5}">
                      <a16:colId xmlns:a16="http://schemas.microsoft.com/office/drawing/2014/main" val="2315725651"/>
                    </a:ext>
                  </a:extLst>
                </a:gridCol>
              </a:tblGrid>
              <a:tr h="0">
                <a:tc>
                  <a:txBody>
                    <a:bodyPr/>
                    <a:lstStyle/>
                    <a:p>
                      <a:pPr marL="0" marR="0" algn="r">
                        <a:lnSpc>
                          <a:spcPct val="150000"/>
                        </a:lnSpc>
                        <a:spcBef>
                          <a:spcPts val="0"/>
                        </a:spcBef>
                        <a:spcAft>
                          <a:spcPts val="0"/>
                        </a:spcAft>
                      </a:pPr>
                      <a:r>
                        <a:rPr lang="en-US" sz="2000" dirty="0">
                          <a:effectLst/>
                          <a:latin typeface="Cambria" panose="02040503050406030204" pitchFamily="18" charset="0"/>
                        </a:rPr>
                        <a:t>PROCESSOR(CPU) :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GB" sz="2000" dirty="0">
                          <a:effectLst/>
                          <a:latin typeface="Cambria" panose="02040503050406030204" pitchFamily="18" charset="0"/>
                        </a:rPr>
                        <a:t>Recommended Intel Core i5</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8343779"/>
                  </a:ext>
                </a:extLst>
              </a:tr>
              <a:tr h="0">
                <a:tc>
                  <a:txBody>
                    <a:bodyPr/>
                    <a:lstStyle/>
                    <a:p>
                      <a:pPr marL="0" marR="0" algn="r">
                        <a:lnSpc>
                          <a:spcPct val="150000"/>
                        </a:lnSpc>
                        <a:spcBef>
                          <a:spcPts val="0"/>
                        </a:spcBef>
                        <a:spcAft>
                          <a:spcPts val="0"/>
                        </a:spcAft>
                      </a:pPr>
                      <a:r>
                        <a:rPr lang="en-US" sz="2000" dirty="0">
                          <a:effectLst/>
                          <a:latin typeface="Cambria" panose="02040503050406030204" pitchFamily="18" charset="0"/>
                        </a:rPr>
                        <a:t>GPU :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GB" sz="2000">
                          <a:effectLst/>
                          <a:latin typeface="Cambria" panose="02040503050406030204" pitchFamily="18" charset="0"/>
                        </a:rPr>
                        <a:t>Graphics card with DirectX9 or above</a:t>
                      </a:r>
                      <a:endParaRPr lang="en-GB" sz="20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6979571"/>
                  </a:ext>
                </a:extLst>
              </a:tr>
              <a:tr h="0">
                <a:tc>
                  <a:txBody>
                    <a:bodyPr/>
                    <a:lstStyle/>
                    <a:p>
                      <a:pPr marL="0" marR="0" algn="r">
                        <a:lnSpc>
                          <a:spcPct val="150000"/>
                        </a:lnSpc>
                        <a:spcBef>
                          <a:spcPts val="0"/>
                        </a:spcBef>
                        <a:spcAft>
                          <a:spcPts val="0"/>
                        </a:spcAft>
                      </a:pPr>
                      <a:r>
                        <a:rPr lang="en-US" sz="2000" dirty="0">
                          <a:effectLst/>
                          <a:latin typeface="Cambria" panose="02040503050406030204" pitchFamily="18" charset="0"/>
                        </a:rPr>
                        <a:t>HARD DISK :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a:effectLst/>
                          <a:latin typeface="Cambria" panose="02040503050406030204" pitchFamily="18" charset="0"/>
                        </a:rPr>
                        <a:t>7 GB or above</a:t>
                      </a:r>
                      <a:endParaRPr lang="en-GB" sz="20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6463625"/>
                  </a:ext>
                </a:extLst>
              </a:tr>
              <a:tr h="0">
                <a:tc>
                  <a:txBody>
                    <a:bodyPr/>
                    <a:lstStyle/>
                    <a:p>
                      <a:pPr marL="0" marR="0" algn="r">
                        <a:lnSpc>
                          <a:spcPct val="150000"/>
                        </a:lnSpc>
                        <a:spcBef>
                          <a:spcPts val="0"/>
                        </a:spcBef>
                        <a:spcAft>
                          <a:spcPts val="0"/>
                        </a:spcAft>
                      </a:pPr>
                      <a:r>
                        <a:rPr lang="en-US" sz="2000" dirty="0">
                          <a:effectLst/>
                          <a:latin typeface="Cambria" panose="02040503050406030204" pitchFamily="18" charset="0"/>
                        </a:rPr>
                        <a:t>RAM :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a:effectLst/>
                          <a:latin typeface="Cambria" panose="02040503050406030204" pitchFamily="18" charset="0"/>
                        </a:rPr>
                        <a:t>4 GB Recommended</a:t>
                      </a:r>
                      <a:endParaRPr lang="en-GB" sz="20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8914783"/>
                  </a:ext>
                </a:extLst>
              </a:tr>
              <a:tr h="0">
                <a:tc>
                  <a:txBody>
                    <a:bodyPr/>
                    <a:lstStyle/>
                    <a:p>
                      <a:pPr marL="0" marR="0" algn="r">
                        <a:lnSpc>
                          <a:spcPct val="150000"/>
                        </a:lnSpc>
                        <a:spcBef>
                          <a:spcPts val="0"/>
                        </a:spcBef>
                        <a:spcAft>
                          <a:spcPts val="0"/>
                        </a:spcAft>
                      </a:pPr>
                      <a:r>
                        <a:rPr lang="en-US" sz="2000" dirty="0">
                          <a:effectLst/>
                          <a:latin typeface="Cambria" panose="02040503050406030204" pitchFamily="18" charset="0"/>
                        </a:rPr>
                        <a:t>APP REQUIRMENT :</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800"/>
                        </a:spcAft>
                      </a:pPr>
                      <a:r>
                        <a:rPr lang="en-US" sz="2000" dirty="0" smtClean="0">
                          <a:effectLst/>
                          <a:latin typeface="Cambria" panose="02040503050406030204" pitchFamily="18" charset="0"/>
                        </a:rPr>
                        <a:t>Storage above 500 </a:t>
                      </a:r>
                      <a:r>
                        <a:rPr lang="en-US" sz="2000" dirty="0">
                          <a:effectLst/>
                          <a:latin typeface="Cambria" panose="02040503050406030204" pitchFamily="18" charset="0"/>
                        </a:rPr>
                        <a:t>MB</a:t>
                      </a:r>
                      <a:endParaRPr lang="en-GB" sz="20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3457877"/>
                  </a:ext>
                </a:extLst>
              </a:tr>
            </a:tbl>
          </a:graphicData>
        </a:graphic>
      </p:graphicFrame>
    </p:spTree>
    <p:extLst>
      <p:ext uri="{BB962C8B-B14F-4D97-AF65-F5344CB8AC3E}">
        <p14:creationId xmlns:p14="http://schemas.microsoft.com/office/powerpoint/2010/main" val="375954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REQUIREMENT ANALYSIS</a:t>
            </a:r>
            <a:endParaRPr lang="en-GB" dirty="0">
              <a:latin typeface="Century" panose="02040604050505020304" pitchFamily="18" charset="0"/>
            </a:endParaRPr>
          </a:p>
        </p:txBody>
      </p:sp>
      <p:sp>
        <p:nvSpPr>
          <p:cNvPr id="3" name="Content Placeholder 2"/>
          <p:cNvSpPr>
            <a:spLocks noGrp="1"/>
          </p:cNvSpPr>
          <p:nvPr>
            <p:ph idx="1"/>
          </p:nvPr>
        </p:nvSpPr>
        <p:spPr/>
        <p:txBody>
          <a:bodyPr>
            <a:normAutofit/>
          </a:bodyPr>
          <a:lstStyle/>
          <a:p>
            <a:pPr marL="0" lvl="2" indent="0">
              <a:buNone/>
            </a:pPr>
            <a:endParaRPr lang="en-US" sz="2000" b="1" dirty="0" smtClean="0">
              <a:latin typeface="Cambria" panose="02040503050406030204" pitchFamily="18" charset="0"/>
            </a:endParaRPr>
          </a:p>
          <a:p>
            <a:pPr marL="342900" lvl="2" indent="-342900"/>
            <a:r>
              <a:rPr lang="en-US" sz="2000" b="1" dirty="0" smtClean="0">
                <a:latin typeface="Cambria" panose="02040503050406030204" pitchFamily="18" charset="0"/>
              </a:rPr>
              <a:t>NON </a:t>
            </a:r>
            <a:r>
              <a:rPr lang="en-US" sz="2000" b="1" dirty="0">
                <a:latin typeface="Cambria" panose="02040503050406030204" pitchFamily="18" charset="0"/>
              </a:rPr>
              <a:t>FUNCTIONAL REQUIREMENTS</a:t>
            </a:r>
            <a:endParaRPr lang="en-GB" sz="2000" dirty="0">
              <a:latin typeface="Cambria" panose="02040503050406030204" pitchFamily="18" charset="0"/>
            </a:endParaRPr>
          </a:p>
          <a:p>
            <a:pPr lvl="1">
              <a:buFont typeface="Wingdings" panose="05000000000000000000" pitchFamily="2" charset="2"/>
              <a:buChar char="q"/>
            </a:pPr>
            <a:r>
              <a:rPr lang="en-GB" sz="2000" dirty="0">
                <a:latin typeface="Cambria" panose="02040503050406030204" pitchFamily="18" charset="0"/>
              </a:rPr>
              <a:t>Maintenance</a:t>
            </a:r>
          </a:p>
          <a:p>
            <a:pPr lvl="1">
              <a:buFont typeface="Wingdings" panose="05000000000000000000" pitchFamily="2" charset="2"/>
              <a:buChar char="q"/>
            </a:pPr>
            <a:r>
              <a:rPr lang="en-GB" sz="2000" dirty="0">
                <a:latin typeface="Cambria" panose="02040503050406030204" pitchFamily="18" charset="0"/>
              </a:rPr>
              <a:t>Storage Availability</a:t>
            </a:r>
          </a:p>
          <a:p>
            <a:pPr lvl="1">
              <a:buFont typeface="Wingdings" panose="05000000000000000000" pitchFamily="2" charset="2"/>
              <a:buChar char="q"/>
            </a:pPr>
            <a:r>
              <a:rPr lang="en-GB" sz="2000" dirty="0">
                <a:latin typeface="Cambria" panose="02040503050406030204" pitchFamily="18" charset="0"/>
              </a:rPr>
              <a:t>Internet</a:t>
            </a:r>
          </a:p>
          <a:p>
            <a:pPr lvl="1">
              <a:buFont typeface="Wingdings" panose="05000000000000000000" pitchFamily="2" charset="2"/>
              <a:buChar char="q"/>
            </a:pPr>
            <a:r>
              <a:rPr lang="en-GB" sz="2000" dirty="0">
                <a:latin typeface="Cambria" panose="02040503050406030204" pitchFamily="18" charset="0"/>
              </a:rPr>
              <a:t>Accessibility</a:t>
            </a:r>
          </a:p>
          <a:p>
            <a:pPr lvl="1"/>
            <a:endParaRPr lang="en-GB" sz="2000" dirty="0">
              <a:latin typeface="Cambria" panose="02040503050406030204" pitchFamily="18" charset="0"/>
            </a:endParaRPr>
          </a:p>
        </p:txBody>
      </p:sp>
    </p:spTree>
    <p:extLst>
      <p:ext uri="{BB962C8B-B14F-4D97-AF65-F5344CB8AC3E}">
        <p14:creationId xmlns:p14="http://schemas.microsoft.com/office/powerpoint/2010/main" val="3558304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DESIGNING OF MODULUS</a:t>
            </a:r>
            <a:endParaRPr lang="en-GB" dirty="0">
              <a:latin typeface="Century" panose="02040604050505020304" pitchFamily="18" charset="0"/>
            </a:endParaRPr>
          </a:p>
        </p:txBody>
      </p:sp>
      <p:sp>
        <p:nvSpPr>
          <p:cNvPr id="3" name="Content Placeholder 2"/>
          <p:cNvSpPr>
            <a:spLocks noGrp="1"/>
          </p:cNvSpPr>
          <p:nvPr>
            <p:ph idx="1"/>
          </p:nvPr>
        </p:nvSpPr>
        <p:spPr>
          <a:xfrm>
            <a:off x="1052042" y="2075317"/>
            <a:ext cx="9437433" cy="3864557"/>
          </a:xfrm>
        </p:spPr>
        <p:txBody>
          <a:bodyPr>
            <a:noAutofit/>
          </a:bodyPr>
          <a:lstStyle/>
          <a:p>
            <a:pPr>
              <a:lnSpc>
                <a:spcPct val="150000"/>
              </a:lnSpc>
            </a:pPr>
            <a:r>
              <a:rPr lang="en-US" dirty="0" smtClean="0">
                <a:latin typeface="Cambria" panose="02040503050406030204" pitchFamily="18" charset="0"/>
              </a:rPr>
              <a:t>MODULE -1 : For AR App</a:t>
            </a:r>
          </a:p>
          <a:p>
            <a:pPr lvl="1">
              <a:lnSpc>
                <a:spcPct val="150000"/>
              </a:lnSpc>
            </a:pPr>
            <a:r>
              <a:rPr lang="en-US" sz="2000" dirty="0" smtClean="0">
                <a:latin typeface="Cambria" panose="02040503050406030204" pitchFamily="18" charset="0"/>
              </a:rPr>
              <a:t>Design a basic cloud recognition app simple that projects details about scanned project logo.</a:t>
            </a:r>
          </a:p>
          <a:p>
            <a:pPr lvl="1">
              <a:lnSpc>
                <a:spcPct val="150000"/>
              </a:lnSpc>
            </a:pPr>
            <a:r>
              <a:rPr lang="en-US" sz="2000" dirty="0" smtClean="0">
                <a:latin typeface="Cambria" panose="02040503050406030204" pitchFamily="18" charset="0"/>
              </a:rPr>
              <a:t>Then make the view more interactive by having 3D objects or adding photos or videos for required project</a:t>
            </a:r>
          </a:p>
          <a:p>
            <a:pPr marL="457200" lvl="1" indent="0">
              <a:buNone/>
            </a:pPr>
            <a:endParaRPr lang="en-US" sz="2000" dirty="0" smtClean="0">
              <a:latin typeface="Cambria" panose="02040503050406030204" pitchFamily="18" charset="0"/>
            </a:endParaRPr>
          </a:p>
        </p:txBody>
      </p:sp>
    </p:spTree>
    <p:extLst>
      <p:ext uri="{BB962C8B-B14F-4D97-AF65-F5344CB8AC3E}">
        <p14:creationId xmlns:p14="http://schemas.microsoft.com/office/powerpoint/2010/main" val="109529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entury" panose="02040604050505020304" pitchFamily="18" charset="0"/>
              </a:rPr>
              <a:t>DESIGNING OF MODULUS</a:t>
            </a:r>
            <a:endParaRPr lang="en-GB" dirty="0"/>
          </a:p>
        </p:txBody>
      </p:sp>
      <p:sp>
        <p:nvSpPr>
          <p:cNvPr id="3" name="Content Placeholder 2"/>
          <p:cNvSpPr>
            <a:spLocks noGrp="1"/>
          </p:cNvSpPr>
          <p:nvPr>
            <p:ph idx="1"/>
          </p:nvPr>
        </p:nvSpPr>
        <p:spPr/>
        <p:txBody>
          <a:bodyPr>
            <a:normAutofit/>
          </a:bodyPr>
          <a:lstStyle/>
          <a:p>
            <a:pPr>
              <a:lnSpc>
                <a:spcPct val="150000"/>
              </a:lnSpc>
            </a:pPr>
            <a:r>
              <a:rPr lang="en-US" dirty="0">
                <a:latin typeface="Cambria" panose="02040503050406030204" pitchFamily="18" charset="0"/>
              </a:rPr>
              <a:t>MODULE -2 : For Web Application</a:t>
            </a:r>
          </a:p>
          <a:p>
            <a:pPr marL="914400" lvl="1" indent="-457200">
              <a:lnSpc>
                <a:spcPct val="150000"/>
              </a:lnSpc>
              <a:buFont typeface="+mj-lt"/>
              <a:buAutoNum type="arabicPeriod"/>
            </a:pPr>
            <a:r>
              <a:rPr lang="en-US" sz="2000" dirty="0">
                <a:latin typeface="Cambria" panose="02040503050406030204" pitchFamily="18" charset="0"/>
              </a:rPr>
              <a:t>Design web page template showing basic information about current projects</a:t>
            </a:r>
          </a:p>
          <a:p>
            <a:pPr marL="914400" lvl="1" indent="-457200">
              <a:lnSpc>
                <a:spcPct val="150000"/>
              </a:lnSpc>
              <a:buFont typeface="+mj-lt"/>
              <a:buAutoNum type="arabicPeriod"/>
            </a:pPr>
            <a:r>
              <a:rPr lang="en-US" sz="2000" dirty="0">
                <a:latin typeface="Cambria" panose="02040503050406030204" pitchFamily="18" charset="0"/>
              </a:rPr>
              <a:t>This page shows current year’s mini project as our operational data</a:t>
            </a:r>
          </a:p>
          <a:p>
            <a:pPr marL="914400" lvl="1" indent="-457200">
              <a:lnSpc>
                <a:spcPct val="150000"/>
              </a:lnSpc>
              <a:buFont typeface="+mj-lt"/>
              <a:buAutoNum type="arabicPeriod"/>
            </a:pPr>
            <a:r>
              <a:rPr lang="en-US" sz="2000" dirty="0">
                <a:latin typeface="Cambria" panose="02040503050406030204" pitchFamily="18" charset="0"/>
              </a:rPr>
              <a:t>Then Generate the auto posting of project where students can post their ideas into our website</a:t>
            </a:r>
          </a:p>
          <a:p>
            <a:pPr marL="914400" lvl="1" indent="-457200">
              <a:lnSpc>
                <a:spcPct val="150000"/>
              </a:lnSpc>
              <a:buFont typeface="+mj-lt"/>
              <a:buAutoNum type="arabicPeriod"/>
            </a:pPr>
            <a:r>
              <a:rPr lang="en-US" sz="2000" dirty="0">
                <a:latin typeface="Cambria" panose="02040503050406030204" pitchFamily="18" charset="0"/>
              </a:rPr>
              <a:t>The above process be controlled by a Admin for authentication </a:t>
            </a:r>
          </a:p>
          <a:p>
            <a:endParaRPr lang="en-GB" dirty="0"/>
          </a:p>
        </p:txBody>
      </p:sp>
    </p:spTree>
    <p:extLst>
      <p:ext uri="{BB962C8B-B14F-4D97-AF65-F5344CB8AC3E}">
        <p14:creationId xmlns:p14="http://schemas.microsoft.com/office/powerpoint/2010/main" val="2226968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SOFTWARE MODEL</a:t>
            </a:r>
            <a:endParaRPr lang="en-GB" dirty="0">
              <a:latin typeface="Century" panose="02040604050505020304" pitchFamily="18" charset="0"/>
            </a:endParaRPr>
          </a:p>
        </p:txBody>
      </p:sp>
      <p:sp>
        <p:nvSpPr>
          <p:cNvPr id="3" name="Content Placeholder 2"/>
          <p:cNvSpPr>
            <a:spLocks noGrp="1"/>
          </p:cNvSpPr>
          <p:nvPr>
            <p:ph idx="1"/>
          </p:nvPr>
        </p:nvSpPr>
        <p:spPr>
          <a:xfrm>
            <a:off x="1104293" y="1452027"/>
            <a:ext cx="9424370" cy="4195481"/>
          </a:xfrm>
        </p:spPr>
        <p:txBody>
          <a:bodyPr>
            <a:normAutofit/>
          </a:bodyPr>
          <a:lstStyle/>
          <a:p>
            <a:r>
              <a:rPr lang="en-US" dirty="0" smtClean="0">
                <a:latin typeface="Cambria" panose="02040503050406030204" pitchFamily="18" charset="0"/>
              </a:rPr>
              <a:t>INCREMENTAL : as we need to update data year wise</a:t>
            </a:r>
            <a:br>
              <a:rPr lang="en-US" dirty="0" smtClean="0">
                <a:latin typeface="Cambria" panose="02040503050406030204" pitchFamily="18" charset="0"/>
              </a:rPr>
            </a:br>
            <a:r>
              <a:rPr lang="en-US" dirty="0" smtClean="0">
                <a:latin typeface="Cambria" panose="02040503050406030204" pitchFamily="18" charset="0"/>
              </a:rPr>
              <a:t/>
            </a:r>
            <a:br>
              <a:rPr lang="en-US" dirty="0" smtClean="0">
                <a:latin typeface="Cambria" panose="02040503050406030204" pitchFamily="18" charset="0"/>
              </a:rPr>
            </a:br>
            <a:r>
              <a:rPr lang="en-US" dirty="0" smtClean="0">
                <a:latin typeface="Cambria" panose="02040503050406030204" pitchFamily="18" charset="0"/>
              </a:rPr>
              <a:t/>
            </a:r>
            <a:br>
              <a:rPr lang="en-US" dirty="0" smtClean="0">
                <a:latin typeface="Cambria" panose="02040503050406030204" pitchFamily="18" charset="0"/>
              </a:rPr>
            </a:br>
            <a:r>
              <a:rPr lang="en-US" dirty="0" smtClean="0">
                <a:latin typeface="Cambria" panose="02040503050406030204" pitchFamily="18" charset="0"/>
              </a:rPr>
              <a:t/>
            </a:r>
            <a:br>
              <a:rPr lang="en-US" dirty="0" smtClean="0">
                <a:latin typeface="Cambria" panose="02040503050406030204" pitchFamily="18" charset="0"/>
              </a:rPr>
            </a:br>
            <a:r>
              <a:rPr lang="en-US" dirty="0" smtClean="0">
                <a:latin typeface="Cambria" panose="02040503050406030204" pitchFamily="18" charset="0"/>
              </a:rPr>
              <a:t/>
            </a:r>
            <a:br>
              <a:rPr lang="en-US" dirty="0" smtClean="0">
                <a:latin typeface="Cambria" panose="02040503050406030204" pitchFamily="18" charset="0"/>
              </a:rPr>
            </a:br>
            <a:r>
              <a:rPr lang="en-US" dirty="0" smtClean="0">
                <a:latin typeface="Cambria" panose="02040503050406030204" pitchFamily="18" charset="0"/>
              </a:rPr>
              <a:t/>
            </a:r>
            <a:br>
              <a:rPr lang="en-US" dirty="0" smtClean="0">
                <a:latin typeface="Cambria" panose="02040503050406030204" pitchFamily="18" charset="0"/>
              </a:rPr>
            </a:br>
            <a:endParaRPr lang="en-US" dirty="0" smtClean="0">
              <a:latin typeface="Cambria" panose="02040503050406030204" pitchFamily="18" charset="0"/>
            </a:endParaRPr>
          </a:p>
          <a:p>
            <a:r>
              <a:rPr lang="en-US" dirty="0" smtClean="0">
                <a:latin typeface="Cambria" panose="02040503050406030204" pitchFamily="18" charset="0"/>
              </a:rPr>
              <a:t>PROTOTYPING : This is for designing Client layer involved in the project</a:t>
            </a:r>
            <a:endParaRPr lang="en-GB" dirty="0">
              <a:latin typeface="Cambria" panose="02040503050406030204" pitchFamily="18" charset="0"/>
            </a:endParaRPr>
          </a:p>
        </p:txBody>
      </p:sp>
      <p:graphicFrame>
        <p:nvGraphicFramePr>
          <p:cNvPr id="4" name="Diagram 3"/>
          <p:cNvGraphicFramePr/>
          <p:nvPr>
            <p:extLst>
              <p:ext uri="{D42A27DB-BD31-4B8C-83A1-F6EECF244321}">
                <p14:modId xmlns:p14="http://schemas.microsoft.com/office/powerpoint/2010/main" val="1294927010"/>
              </p:ext>
            </p:extLst>
          </p:nvPr>
        </p:nvGraphicFramePr>
        <p:xfrm>
          <a:off x="1322087" y="1614863"/>
          <a:ext cx="8052769" cy="2393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018900861"/>
              </p:ext>
            </p:extLst>
          </p:nvPr>
        </p:nvGraphicFramePr>
        <p:xfrm>
          <a:off x="3054364" y="4325303"/>
          <a:ext cx="6996470" cy="19967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ight Arrow 6"/>
          <p:cNvSpPr/>
          <p:nvPr/>
        </p:nvSpPr>
        <p:spPr>
          <a:xfrm>
            <a:off x="7074803" y="4620469"/>
            <a:ext cx="444137" cy="3548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Cambria" panose="02040503050406030204" pitchFamily="18" charset="0"/>
            </a:endParaRPr>
          </a:p>
        </p:txBody>
      </p:sp>
      <p:sp>
        <p:nvSpPr>
          <p:cNvPr id="8" name="Left-Up Arrow 7"/>
          <p:cNvSpPr/>
          <p:nvPr/>
        </p:nvSpPr>
        <p:spPr>
          <a:xfrm>
            <a:off x="7074803" y="5377128"/>
            <a:ext cx="1436915" cy="783772"/>
          </a:xfrm>
          <a:prstGeom prst="lef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Cambria" panose="02040503050406030204" pitchFamily="18" charset="0"/>
            </a:endParaRPr>
          </a:p>
        </p:txBody>
      </p:sp>
      <p:sp>
        <p:nvSpPr>
          <p:cNvPr id="9" name="Right Arrow 8"/>
          <p:cNvSpPr/>
          <p:nvPr/>
        </p:nvSpPr>
        <p:spPr>
          <a:xfrm>
            <a:off x="4764977" y="4653552"/>
            <a:ext cx="444137" cy="3548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Cambria" panose="02040503050406030204" pitchFamily="18" charset="0"/>
            </a:endParaRPr>
          </a:p>
        </p:txBody>
      </p:sp>
      <p:sp>
        <p:nvSpPr>
          <p:cNvPr id="10" name="Right Arrow 9"/>
          <p:cNvSpPr/>
          <p:nvPr/>
        </p:nvSpPr>
        <p:spPr>
          <a:xfrm rot="10800000">
            <a:off x="4696697" y="5655802"/>
            <a:ext cx="444137" cy="35487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atin typeface="Cambria" panose="02040503050406030204" pitchFamily="18" charset="0"/>
            </a:endParaRPr>
          </a:p>
        </p:txBody>
      </p:sp>
    </p:spTree>
    <p:extLst>
      <p:ext uri="{BB962C8B-B14F-4D97-AF65-F5344CB8AC3E}">
        <p14:creationId xmlns:p14="http://schemas.microsoft.com/office/powerpoint/2010/main" val="979853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p:cNvSpPr>
            <a:spLocks noGrp="1"/>
          </p:cNvSpPr>
          <p:nvPr>
            <p:ph type="title"/>
          </p:nvPr>
        </p:nvSpPr>
        <p:spPr>
          <a:xfrm>
            <a:off x="1003128" y="1153200"/>
            <a:ext cx="9402274" cy="1400530"/>
          </a:xfrm>
        </p:spPr>
        <p:txBody>
          <a:bodyPr anchor="b"/>
          <a:lstStyle/>
          <a:p>
            <a:pPr algn="ctr"/>
            <a:r>
              <a:rPr lang="en-US" dirty="0" smtClean="0">
                <a:latin typeface="Times New Roman" pitchFamily="18" charset="0"/>
                <a:cs typeface="Times New Roman" pitchFamily="18" charset="0"/>
              </a:rPr>
              <a:t>SPHOORTHY’S PROJECT BOARD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65871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871" y="2255392"/>
            <a:ext cx="9404723" cy="1400530"/>
          </a:xfrm>
        </p:spPr>
        <p:txBody>
          <a:bodyPr/>
          <a:lstStyle/>
          <a:p>
            <a:pPr algn="ctr"/>
            <a:r>
              <a:rPr lang="en-US" dirty="0" smtClean="0">
                <a:latin typeface="Century" panose="02040604050505020304" pitchFamily="18" charset="0"/>
              </a:rPr>
              <a:t>SYSTEM MODELS</a:t>
            </a:r>
            <a:endParaRPr lang="en-GB" dirty="0">
              <a:latin typeface="Century" panose="02040604050505020304" pitchFamily="18" charset="0"/>
            </a:endParaRPr>
          </a:p>
        </p:txBody>
      </p:sp>
    </p:spTree>
    <p:extLst>
      <p:ext uri="{BB962C8B-B14F-4D97-AF65-F5344CB8AC3E}">
        <p14:creationId xmlns:p14="http://schemas.microsoft.com/office/powerpoint/2010/main" val="83813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USE CASE DIAGRAM</a:t>
            </a:r>
            <a:endParaRPr lang="en-GB" dirty="0">
              <a:latin typeface="Century" panose="02040604050505020304" pitchFamily="18" charset="0"/>
            </a:endParaRPr>
          </a:p>
        </p:txBody>
      </p:sp>
      <p:pic>
        <p:nvPicPr>
          <p:cNvPr id="4" name="Content Placeholder 3"/>
          <p:cNvPicPr>
            <a:picLocks noGrp="1"/>
          </p:cNvPicPr>
          <p:nvPr>
            <p:ph idx="1"/>
          </p:nvPr>
        </p:nvPicPr>
        <p:blipFill rotWithShape="1">
          <a:blip r:embed="rId2"/>
          <a:srcRect l="1163"/>
          <a:stretch/>
        </p:blipFill>
        <p:spPr bwMode="auto">
          <a:xfrm>
            <a:off x="1737360" y="1463040"/>
            <a:ext cx="7837713" cy="47853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8895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CLASS DIAGRAM</a:t>
            </a:r>
            <a:endParaRPr lang="en-GB" dirty="0">
              <a:latin typeface="Century" panose="02040604050505020304" pitchFamily="18" charset="0"/>
            </a:endParaRPr>
          </a:p>
        </p:txBody>
      </p:sp>
      <p:pic>
        <p:nvPicPr>
          <p:cNvPr id="4" name="Content Placeholder 3"/>
          <p:cNvPicPr>
            <a:picLocks noGrp="1"/>
          </p:cNvPicPr>
          <p:nvPr>
            <p:ph idx="1"/>
          </p:nvPr>
        </p:nvPicPr>
        <p:blipFill>
          <a:blip r:embed="rId2"/>
          <a:stretch>
            <a:fillRect/>
          </a:stretch>
        </p:blipFill>
        <p:spPr>
          <a:xfrm>
            <a:off x="972415" y="2194559"/>
            <a:ext cx="8752114" cy="3344091"/>
          </a:xfrm>
          <a:prstGeom prst="rect">
            <a:avLst/>
          </a:prstGeom>
        </p:spPr>
      </p:pic>
    </p:spTree>
    <p:extLst>
      <p:ext uri="{BB962C8B-B14F-4D97-AF65-F5344CB8AC3E}">
        <p14:creationId xmlns:p14="http://schemas.microsoft.com/office/powerpoint/2010/main" val="3205348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OBJECT DIAGRAM</a:t>
            </a:r>
            <a:endParaRPr lang="en-GB" dirty="0">
              <a:latin typeface="Century" panose="020406040505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6469" y="1985553"/>
            <a:ext cx="8804365" cy="3918857"/>
          </a:xfrm>
          <a:prstGeom prst="rect">
            <a:avLst/>
          </a:prstGeom>
          <a:noFill/>
          <a:ln>
            <a:noFill/>
          </a:ln>
        </p:spPr>
      </p:pic>
    </p:spTree>
    <p:extLst>
      <p:ext uri="{BB962C8B-B14F-4D97-AF65-F5344CB8AC3E}">
        <p14:creationId xmlns:p14="http://schemas.microsoft.com/office/powerpoint/2010/main" val="3993146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mbria" panose="02040503050406030204" pitchFamily="18" charset="0"/>
              </a:rPr>
              <a:t>DATA FLOW DIAGRAM</a:t>
            </a:r>
            <a:endParaRPr lang="en-GB" dirty="0">
              <a:latin typeface="Cambria" panose="02040503050406030204" pitchFamily="18" charset="0"/>
            </a:endParaRPr>
          </a:p>
        </p:txBody>
      </p:sp>
      <p:pic>
        <p:nvPicPr>
          <p:cNvPr id="4" name="Picture 3"/>
          <p:cNvPicPr/>
          <p:nvPr/>
        </p:nvPicPr>
        <p:blipFill>
          <a:blip r:embed="rId2"/>
          <a:stretch>
            <a:fillRect/>
          </a:stretch>
        </p:blipFill>
        <p:spPr>
          <a:xfrm>
            <a:off x="1711235" y="2063932"/>
            <a:ext cx="7772400" cy="3696787"/>
          </a:xfrm>
          <a:prstGeom prst="rect">
            <a:avLst/>
          </a:prstGeom>
        </p:spPr>
      </p:pic>
    </p:spTree>
    <p:extLst>
      <p:ext uri="{BB962C8B-B14F-4D97-AF65-F5344CB8AC3E}">
        <p14:creationId xmlns:p14="http://schemas.microsoft.com/office/powerpoint/2010/main" val="1009404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ER DIAGRAM</a:t>
            </a:r>
            <a:endParaRPr lang="en-GB" dirty="0">
              <a:latin typeface="Century" panose="02040604050505020304" pitchFamily="18" charset="0"/>
            </a:endParaRPr>
          </a:p>
        </p:txBody>
      </p:sp>
      <p:pic>
        <p:nvPicPr>
          <p:cNvPr id="4" name="Content Placeholder 3"/>
          <p:cNvPicPr>
            <a:picLocks noGrp="1"/>
          </p:cNvPicPr>
          <p:nvPr>
            <p:ph idx="1"/>
          </p:nvPr>
        </p:nvPicPr>
        <p:blipFill>
          <a:blip r:embed="rId2"/>
          <a:stretch>
            <a:fillRect/>
          </a:stretch>
        </p:blipFill>
        <p:spPr>
          <a:xfrm>
            <a:off x="1285923" y="2663145"/>
            <a:ext cx="8125098" cy="2875507"/>
          </a:xfrm>
          <a:prstGeom prst="rect">
            <a:avLst/>
          </a:prstGeom>
        </p:spPr>
      </p:pic>
    </p:spTree>
    <p:extLst>
      <p:ext uri="{BB962C8B-B14F-4D97-AF65-F5344CB8AC3E}">
        <p14:creationId xmlns:p14="http://schemas.microsoft.com/office/powerpoint/2010/main" val="418726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SEQUENCE DIAGRAM</a:t>
            </a:r>
            <a:endParaRPr lang="en-GB" dirty="0">
              <a:latin typeface="Century" panose="02040604050505020304" pitchFamily="18" charset="0"/>
            </a:endParaRPr>
          </a:p>
        </p:txBody>
      </p:sp>
      <p:pic>
        <p:nvPicPr>
          <p:cNvPr id="4" name="Content Placeholder 3"/>
          <p:cNvPicPr>
            <a:picLocks noGrp="1"/>
          </p:cNvPicPr>
          <p:nvPr>
            <p:ph idx="1"/>
          </p:nvPr>
        </p:nvPicPr>
        <p:blipFill>
          <a:blip r:embed="rId2"/>
          <a:stretch>
            <a:fillRect/>
          </a:stretch>
        </p:blipFill>
        <p:spPr>
          <a:xfrm>
            <a:off x="2379553" y="1317671"/>
            <a:ext cx="5937837" cy="5096192"/>
          </a:xfrm>
          <a:prstGeom prst="rect">
            <a:avLst/>
          </a:prstGeom>
        </p:spPr>
      </p:pic>
    </p:spTree>
    <p:extLst>
      <p:ext uri="{BB962C8B-B14F-4D97-AF65-F5344CB8AC3E}">
        <p14:creationId xmlns:p14="http://schemas.microsoft.com/office/powerpoint/2010/main" val="980794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ACTIVITY DIAGRAM</a:t>
            </a:r>
            <a:endParaRPr lang="en-GB" dirty="0">
              <a:latin typeface="Century" panose="02040604050505020304" pitchFamily="18" charset="0"/>
            </a:endParaRPr>
          </a:p>
        </p:txBody>
      </p:sp>
      <p:pic>
        <p:nvPicPr>
          <p:cNvPr id="4" name="Content Placeholder 3"/>
          <p:cNvPicPr>
            <a:picLocks noGrp="1"/>
          </p:cNvPicPr>
          <p:nvPr>
            <p:ph idx="1"/>
          </p:nvPr>
        </p:nvPicPr>
        <p:blipFill>
          <a:blip r:embed="rId2"/>
          <a:stretch>
            <a:fillRect/>
          </a:stretch>
        </p:blipFill>
        <p:spPr>
          <a:xfrm>
            <a:off x="3062472" y="1293224"/>
            <a:ext cx="4571999" cy="5316582"/>
          </a:xfrm>
          <a:prstGeom prst="rect">
            <a:avLst/>
          </a:prstGeom>
        </p:spPr>
      </p:pic>
    </p:spTree>
    <p:extLst>
      <p:ext uri="{BB962C8B-B14F-4D97-AF65-F5344CB8AC3E}">
        <p14:creationId xmlns:p14="http://schemas.microsoft.com/office/powerpoint/2010/main" val="3712414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THANK YOU </a:t>
            </a:r>
            <a:endParaRPr lang="en-GB" dirty="0">
              <a:latin typeface="Century" panose="020406040505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4763" y="2480785"/>
            <a:ext cx="3524250" cy="3705225"/>
          </a:xfrm>
        </p:spPr>
      </p:pic>
      <p:sp>
        <p:nvSpPr>
          <p:cNvPr id="5" name="TextBox 4"/>
          <p:cNvSpPr txBox="1"/>
          <p:nvPr/>
        </p:nvSpPr>
        <p:spPr>
          <a:xfrm>
            <a:off x="4312247" y="2249952"/>
            <a:ext cx="2529282" cy="461665"/>
          </a:xfrm>
          <a:prstGeom prst="rect">
            <a:avLst/>
          </a:prstGeom>
          <a:noFill/>
        </p:spPr>
        <p:txBody>
          <a:bodyPr wrap="none" rtlCol="0">
            <a:spAutoFit/>
          </a:bodyPr>
          <a:lstStyle/>
          <a:p>
            <a:pPr algn="ctr"/>
            <a:r>
              <a:rPr lang="en-US" sz="2400" dirty="0" smtClean="0">
                <a:latin typeface="Cambria" panose="02040503050406030204" pitchFamily="18" charset="0"/>
              </a:rPr>
              <a:t>ANY QUESTIONS?</a:t>
            </a:r>
            <a:endParaRPr lang="en-GB" sz="2400" dirty="0">
              <a:latin typeface="Cambria" panose="02040503050406030204" pitchFamily="18" charset="0"/>
            </a:endParaRPr>
          </a:p>
        </p:txBody>
      </p:sp>
    </p:spTree>
    <p:extLst>
      <p:ext uri="{BB962C8B-B14F-4D97-AF65-F5344CB8AC3E}">
        <p14:creationId xmlns:p14="http://schemas.microsoft.com/office/powerpoint/2010/main" val="73718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2"/>
          <p:cNvSpPr txBox="1">
            <a:spLocks/>
          </p:cNvSpPr>
          <p:nvPr/>
        </p:nvSpPr>
        <p:spPr>
          <a:xfrm>
            <a:off x="1037823" y="0"/>
            <a:ext cx="9402274"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spc="600" dirty="0" smtClean="0">
                <a:latin typeface="Times New Roman" panose="02020603050405020304" pitchFamily="18" charset="0"/>
                <a:cs typeface="Times New Roman" panose="02020603050405020304" pitchFamily="18" charset="0"/>
              </a:rPr>
              <a:t>CONTENT</a:t>
            </a:r>
            <a:br>
              <a:rPr lang="en-US" sz="3200" b="1" spc="600" dirty="0" smtClean="0">
                <a:latin typeface="Times New Roman" panose="02020603050405020304" pitchFamily="18" charset="0"/>
                <a:cs typeface="Times New Roman" panose="02020603050405020304" pitchFamily="18" charset="0"/>
              </a:rPr>
            </a:br>
            <a:endParaRPr lang="en-US" sz="3000" b="1" spc="6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91974544"/>
              </p:ext>
            </p:extLst>
          </p:nvPr>
        </p:nvGraphicFramePr>
        <p:xfrm>
          <a:off x="2283834" y="1053064"/>
          <a:ext cx="7667897" cy="5513448"/>
        </p:xfrm>
        <a:graphic>
          <a:graphicData uri="http://schemas.openxmlformats.org/drawingml/2006/table">
            <a:tbl>
              <a:tblPr firstRow="1" bandRow="1">
                <a:tableStyleId>{5A111915-BE36-4E01-A7E5-04B1672EAD32}</a:tableStyleId>
              </a:tblPr>
              <a:tblGrid>
                <a:gridCol w="1071857">
                  <a:extLst>
                    <a:ext uri="{9D8B030D-6E8A-4147-A177-3AD203B41FA5}">
                      <a16:colId xmlns:a16="http://schemas.microsoft.com/office/drawing/2014/main" val="1513894501"/>
                    </a:ext>
                  </a:extLst>
                </a:gridCol>
                <a:gridCol w="6596040">
                  <a:extLst>
                    <a:ext uri="{9D8B030D-6E8A-4147-A177-3AD203B41FA5}">
                      <a16:colId xmlns:a16="http://schemas.microsoft.com/office/drawing/2014/main" val="2067987768"/>
                    </a:ext>
                  </a:extLst>
                </a:gridCol>
              </a:tblGrid>
              <a:tr h="446377">
                <a:tc>
                  <a:txBody>
                    <a:bodyPr/>
                    <a:lstStyle/>
                    <a:p>
                      <a:pPr algn="l"/>
                      <a:r>
                        <a:rPr lang="en-US" dirty="0" smtClean="0"/>
                        <a:t>SNO</a:t>
                      </a:r>
                      <a:endParaRPr lang="en-GB" dirty="0"/>
                    </a:p>
                  </a:txBody>
                  <a:tcPr/>
                </a:tc>
                <a:tc>
                  <a:txBody>
                    <a:bodyPr/>
                    <a:lstStyle/>
                    <a:p>
                      <a:pPr algn="l"/>
                      <a:r>
                        <a:rPr lang="en-US" dirty="0" smtClean="0"/>
                        <a:t>TOPIC</a:t>
                      </a:r>
                      <a:endParaRPr lang="en-GB" dirty="0"/>
                    </a:p>
                  </a:txBody>
                  <a:tcPr/>
                </a:tc>
                <a:extLst>
                  <a:ext uri="{0D108BD9-81ED-4DB2-BD59-A6C34878D82A}">
                    <a16:rowId xmlns:a16="http://schemas.microsoft.com/office/drawing/2014/main" val="310492626"/>
                  </a:ext>
                </a:extLst>
              </a:tr>
              <a:tr h="446377">
                <a:tc>
                  <a:txBody>
                    <a:bodyPr/>
                    <a:lstStyle/>
                    <a:p>
                      <a:pPr algn="ctr"/>
                      <a:r>
                        <a:rPr lang="en-US" dirty="0" smtClean="0">
                          <a:latin typeface="Century" panose="02040604050505020304" pitchFamily="18" charset="0"/>
                        </a:rPr>
                        <a:t>1</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INTRODUCTION</a:t>
                      </a:r>
                      <a:r>
                        <a:rPr lang="en-US" baseline="0" dirty="0" smtClean="0">
                          <a:latin typeface="Century" panose="02040604050505020304" pitchFamily="18" charset="0"/>
                        </a:rPr>
                        <a:t>  OF IDEA</a:t>
                      </a:r>
                      <a:endParaRPr lang="en-GB" dirty="0">
                        <a:latin typeface="Century" panose="02040604050505020304" pitchFamily="18" charset="0"/>
                      </a:endParaRPr>
                    </a:p>
                  </a:txBody>
                  <a:tcPr/>
                </a:tc>
                <a:extLst>
                  <a:ext uri="{0D108BD9-81ED-4DB2-BD59-A6C34878D82A}">
                    <a16:rowId xmlns:a16="http://schemas.microsoft.com/office/drawing/2014/main" val="333147072"/>
                  </a:ext>
                </a:extLst>
              </a:tr>
              <a:tr h="485882">
                <a:tc>
                  <a:txBody>
                    <a:bodyPr/>
                    <a:lstStyle/>
                    <a:p>
                      <a:pPr algn="ctr"/>
                      <a:r>
                        <a:rPr lang="en-US" dirty="0" smtClean="0">
                          <a:latin typeface="Century" panose="02040604050505020304" pitchFamily="18" charset="0"/>
                        </a:rPr>
                        <a:t>2</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EXPLAINING</a:t>
                      </a:r>
                      <a:r>
                        <a:rPr lang="en-US" baseline="0" dirty="0" smtClean="0">
                          <a:latin typeface="Century" panose="02040604050505020304" pitchFamily="18" charset="0"/>
                        </a:rPr>
                        <a:t> EXISTING SYSTEM</a:t>
                      </a:r>
                      <a:endParaRPr lang="en-GB" dirty="0">
                        <a:latin typeface="Century" panose="02040604050505020304" pitchFamily="18" charset="0"/>
                      </a:endParaRPr>
                    </a:p>
                  </a:txBody>
                  <a:tcPr/>
                </a:tc>
                <a:extLst>
                  <a:ext uri="{0D108BD9-81ED-4DB2-BD59-A6C34878D82A}">
                    <a16:rowId xmlns:a16="http://schemas.microsoft.com/office/drawing/2014/main" val="4058366304"/>
                  </a:ext>
                </a:extLst>
              </a:tr>
              <a:tr h="501299">
                <a:tc>
                  <a:txBody>
                    <a:bodyPr/>
                    <a:lstStyle/>
                    <a:p>
                      <a:pPr algn="ctr"/>
                      <a:r>
                        <a:rPr lang="en-US" dirty="0" smtClean="0">
                          <a:latin typeface="Century" panose="02040604050505020304" pitchFamily="18" charset="0"/>
                        </a:rPr>
                        <a:t>3</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DISADVANTAGES IN EXISTING</a:t>
                      </a:r>
                      <a:r>
                        <a:rPr lang="en-US" baseline="0" dirty="0" smtClean="0">
                          <a:latin typeface="Century" panose="02040604050505020304" pitchFamily="18" charset="0"/>
                        </a:rPr>
                        <a:t> SYSTEM</a:t>
                      </a:r>
                      <a:endParaRPr lang="en-GB" dirty="0">
                        <a:latin typeface="Century" panose="02040604050505020304" pitchFamily="18" charset="0"/>
                      </a:endParaRPr>
                    </a:p>
                  </a:txBody>
                  <a:tcPr/>
                </a:tc>
                <a:extLst>
                  <a:ext uri="{0D108BD9-81ED-4DB2-BD59-A6C34878D82A}">
                    <a16:rowId xmlns:a16="http://schemas.microsoft.com/office/drawing/2014/main" val="1537375169"/>
                  </a:ext>
                </a:extLst>
              </a:tr>
              <a:tr h="446377">
                <a:tc>
                  <a:txBody>
                    <a:bodyPr/>
                    <a:lstStyle/>
                    <a:p>
                      <a:pPr algn="ctr"/>
                      <a:r>
                        <a:rPr lang="en-US" dirty="0" smtClean="0">
                          <a:latin typeface="Century" panose="02040604050505020304" pitchFamily="18" charset="0"/>
                        </a:rPr>
                        <a:t>4</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PROPOSED SYSTEM</a:t>
                      </a:r>
                      <a:endParaRPr lang="en-GB" dirty="0">
                        <a:latin typeface="Century" panose="02040604050505020304" pitchFamily="18" charset="0"/>
                      </a:endParaRPr>
                    </a:p>
                  </a:txBody>
                  <a:tcPr/>
                </a:tc>
                <a:extLst>
                  <a:ext uri="{0D108BD9-81ED-4DB2-BD59-A6C34878D82A}">
                    <a16:rowId xmlns:a16="http://schemas.microsoft.com/office/drawing/2014/main" val="858953719"/>
                  </a:ext>
                </a:extLst>
              </a:tr>
              <a:tr h="487228">
                <a:tc>
                  <a:txBody>
                    <a:bodyPr/>
                    <a:lstStyle/>
                    <a:p>
                      <a:pPr algn="ctr"/>
                      <a:r>
                        <a:rPr lang="en-US" dirty="0" smtClean="0">
                          <a:latin typeface="Century" panose="02040604050505020304" pitchFamily="18" charset="0"/>
                        </a:rPr>
                        <a:t>5</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ADVANTAGES</a:t>
                      </a:r>
                      <a:r>
                        <a:rPr lang="en-US" baseline="0" dirty="0" smtClean="0">
                          <a:latin typeface="Century" panose="02040604050505020304" pitchFamily="18" charset="0"/>
                        </a:rPr>
                        <a:t> IN PROPOSED SYSTEM</a:t>
                      </a:r>
                      <a:endParaRPr lang="en-GB" dirty="0">
                        <a:latin typeface="Century" panose="02040604050505020304" pitchFamily="18" charset="0"/>
                      </a:endParaRPr>
                    </a:p>
                  </a:txBody>
                  <a:tcPr/>
                </a:tc>
                <a:extLst>
                  <a:ext uri="{0D108BD9-81ED-4DB2-BD59-A6C34878D82A}">
                    <a16:rowId xmlns:a16="http://schemas.microsoft.com/office/drawing/2014/main" val="2687554941"/>
                  </a:ext>
                </a:extLst>
              </a:tr>
              <a:tr h="446377">
                <a:tc>
                  <a:txBody>
                    <a:bodyPr/>
                    <a:lstStyle/>
                    <a:p>
                      <a:pPr algn="ctr"/>
                      <a:r>
                        <a:rPr lang="en-US" dirty="0" smtClean="0">
                          <a:latin typeface="Century" panose="02040604050505020304" pitchFamily="18" charset="0"/>
                        </a:rPr>
                        <a:t>6</a:t>
                      </a:r>
                      <a:endParaRPr lang="en-GB" dirty="0">
                        <a:latin typeface="Century" panose="02040604050505020304" pitchFamily="18" charset="0"/>
                      </a:endParaRPr>
                    </a:p>
                  </a:txBody>
                  <a:tcPr/>
                </a:tc>
                <a:tc>
                  <a:txBody>
                    <a:bodyPr/>
                    <a:lstStyle/>
                    <a:p>
                      <a:pPr algn="l"/>
                      <a:r>
                        <a:rPr lang="en-GB" dirty="0" smtClean="0">
                          <a:latin typeface="Century" panose="02040604050505020304" pitchFamily="18" charset="0"/>
                        </a:rPr>
                        <a:t>POINTS OBSERVED DURING LITERATURE SURVEY</a:t>
                      </a:r>
                      <a:endParaRPr lang="en-GB" dirty="0">
                        <a:latin typeface="Century" panose="02040604050505020304" pitchFamily="18" charset="0"/>
                      </a:endParaRPr>
                    </a:p>
                  </a:txBody>
                  <a:tcPr/>
                </a:tc>
                <a:extLst>
                  <a:ext uri="{0D108BD9-81ED-4DB2-BD59-A6C34878D82A}">
                    <a16:rowId xmlns:a16="http://schemas.microsoft.com/office/drawing/2014/main" val="1778106726"/>
                  </a:ext>
                </a:extLst>
              </a:tr>
              <a:tr h="446377">
                <a:tc>
                  <a:txBody>
                    <a:bodyPr/>
                    <a:lstStyle/>
                    <a:p>
                      <a:pPr algn="ctr"/>
                      <a:r>
                        <a:rPr lang="en-US" dirty="0" smtClean="0">
                          <a:latin typeface="Century" panose="02040604050505020304" pitchFamily="18" charset="0"/>
                        </a:rPr>
                        <a:t>7</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FEASIBILITY STUDY</a:t>
                      </a:r>
                      <a:endParaRPr lang="en-GB" dirty="0">
                        <a:latin typeface="Century" panose="02040604050505020304" pitchFamily="18" charset="0"/>
                      </a:endParaRPr>
                    </a:p>
                  </a:txBody>
                  <a:tcPr/>
                </a:tc>
                <a:extLst>
                  <a:ext uri="{0D108BD9-81ED-4DB2-BD59-A6C34878D82A}">
                    <a16:rowId xmlns:a16="http://schemas.microsoft.com/office/drawing/2014/main" val="3454930854"/>
                  </a:ext>
                </a:extLst>
              </a:tr>
              <a:tr h="457200">
                <a:tc rowSpan="2">
                  <a:txBody>
                    <a:bodyPr/>
                    <a:lstStyle/>
                    <a:p>
                      <a:pPr algn="ctr"/>
                      <a:r>
                        <a:rPr lang="en-US" dirty="0" smtClean="0">
                          <a:latin typeface="Century" panose="02040604050505020304" pitchFamily="18" charset="0"/>
                        </a:rPr>
                        <a:t>8</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REQUIREMENT</a:t>
                      </a:r>
                      <a:r>
                        <a:rPr lang="en-US" baseline="0" dirty="0" smtClean="0">
                          <a:latin typeface="Century" panose="02040604050505020304" pitchFamily="18" charset="0"/>
                        </a:rPr>
                        <a:t>  ELICITATION</a:t>
                      </a:r>
                      <a:endParaRPr lang="en-US" dirty="0" smtClean="0">
                        <a:latin typeface="Century" panose="02040604050505020304" pitchFamily="18" charset="0"/>
                      </a:endParaRPr>
                    </a:p>
                  </a:txBody>
                  <a:tcPr/>
                </a:tc>
                <a:extLst>
                  <a:ext uri="{0D108BD9-81ED-4DB2-BD59-A6C34878D82A}">
                    <a16:rowId xmlns:a16="http://schemas.microsoft.com/office/drawing/2014/main" val="2278643955"/>
                  </a:ext>
                </a:extLst>
              </a:tr>
              <a:tr h="457200">
                <a:tc vMerge="1">
                  <a:txBody>
                    <a:bodyPr/>
                    <a:lstStyle/>
                    <a:p>
                      <a:endParaRPr lang="en-GB"/>
                    </a:p>
                  </a:txBody>
                  <a:tcPr/>
                </a:tc>
                <a:tc>
                  <a:txBody>
                    <a:bodyPr/>
                    <a:lstStyle/>
                    <a:p>
                      <a:pPr algn="l"/>
                      <a:r>
                        <a:rPr lang="en-US" dirty="0" smtClean="0">
                          <a:latin typeface="Century" panose="02040604050505020304" pitchFamily="18" charset="0"/>
                        </a:rPr>
                        <a:t>REQUIRMENT</a:t>
                      </a:r>
                      <a:r>
                        <a:rPr lang="en-US" baseline="0" dirty="0" smtClean="0">
                          <a:latin typeface="Century" panose="02040604050505020304" pitchFamily="18" charset="0"/>
                        </a:rPr>
                        <a:t> ANALYSIS</a:t>
                      </a:r>
                    </a:p>
                  </a:txBody>
                  <a:tcPr/>
                </a:tc>
                <a:extLst>
                  <a:ext uri="{0D108BD9-81ED-4DB2-BD59-A6C34878D82A}">
                    <a16:rowId xmlns:a16="http://schemas.microsoft.com/office/drawing/2014/main" val="3777485845"/>
                  </a:ext>
                </a:extLst>
              </a:tr>
              <a:tr h="446377">
                <a:tc>
                  <a:txBody>
                    <a:bodyPr/>
                    <a:lstStyle/>
                    <a:p>
                      <a:pPr algn="ctr"/>
                      <a:r>
                        <a:rPr lang="en-US" dirty="0" smtClean="0">
                          <a:latin typeface="Century" panose="02040604050505020304" pitchFamily="18" charset="0"/>
                        </a:rPr>
                        <a:t>9</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DESIGNING</a:t>
                      </a:r>
                      <a:r>
                        <a:rPr lang="en-US" baseline="0" dirty="0" smtClean="0">
                          <a:latin typeface="Century" panose="02040604050505020304" pitchFamily="18" charset="0"/>
                        </a:rPr>
                        <a:t> OF MODULUS</a:t>
                      </a:r>
                      <a:endParaRPr lang="en-GB" dirty="0">
                        <a:latin typeface="Century" panose="02040604050505020304" pitchFamily="18" charset="0"/>
                      </a:endParaRPr>
                    </a:p>
                  </a:txBody>
                  <a:tcPr/>
                </a:tc>
                <a:extLst>
                  <a:ext uri="{0D108BD9-81ED-4DB2-BD59-A6C34878D82A}">
                    <a16:rowId xmlns:a16="http://schemas.microsoft.com/office/drawing/2014/main" val="527424047"/>
                  </a:ext>
                </a:extLst>
              </a:tr>
              <a:tr h="446377">
                <a:tc>
                  <a:txBody>
                    <a:bodyPr/>
                    <a:lstStyle/>
                    <a:p>
                      <a:pPr algn="ctr"/>
                      <a:r>
                        <a:rPr lang="en-US" dirty="0" smtClean="0">
                          <a:latin typeface="Century" panose="02040604050505020304" pitchFamily="18" charset="0"/>
                        </a:rPr>
                        <a:t>10</a:t>
                      </a:r>
                      <a:endParaRPr lang="en-GB" dirty="0">
                        <a:latin typeface="Century" panose="02040604050505020304" pitchFamily="18" charset="0"/>
                      </a:endParaRPr>
                    </a:p>
                  </a:txBody>
                  <a:tcPr/>
                </a:tc>
                <a:tc>
                  <a:txBody>
                    <a:bodyPr/>
                    <a:lstStyle/>
                    <a:p>
                      <a:pPr algn="l"/>
                      <a:r>
                        <a:rPr lang="en-US" dirty="0" smtClean="0">
                          <a:latin typeface="Century" panose="02040604050505020304" pitchFamily="18" charset="0"/>
                        </a:rPr>
                        <a:t>SYSTEM DESIGN</a:t>
                      </a:r>
                      <a:endParaRPr lang="en-GB" dirty="0">
                        <a:latin typeface="Century" panose="02040604050505020304" pitchFamily="18" charset="0"/>
                      </a:endParaRPr>
                    </a:p>
                  </a:txBody>
                  <a:tcPr/>
                </a:tc>
                <a:extLst>
                  <a:ext uri="{0D108BD9-81ED-4DB2-BD59-A6C34878D82A}">
                    <a16:rowId xmlns:a16="http://schemas.microsoft.com/office/drawing/2014/main" val="1115314186"/>
                  </a:ext>
                </a:extLst>
              </a:tr>
            </a:tbl>
          </a:graphicData>
        </a:graphic>
      </p:graphicFrame>
    </p:spTree>
    <p:extLst>
      <p:ext uri="{BB962C8B-B14F-4D97-AF65-F5344CB8AC3E}">
        <p14:creationId xmlns:p14="http://schemas.microsoft.com/office/powerpoint/2010/main" val="2547080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INTRODUCTION OF IDEA</a:t>
            </a:r>
            <a:endParaRPr lang="en-GB" dirty="0">
              <a:latin typeface="Century" panose="02040604050505020304" pitchFamily="18" charset="0"/>
            </a:endParaRPr>
          </a:p>
        </p:txBody>
      </p:sp>
      <p:sp>
        <p:nvSpPr>
          <p:cNvPr id="3" name="Content Placeholder 2"/>
          <p:cNvSpPr>
            <a:spLocks noGrp="1"/>
          </p:cNvSpPr>
          <p:nvPr>
            <p:ph idx="1"/>
          </p:nvPr>
        </p:nvSpPr>
        <p:spPr/>
        <p:txBody>
          <a:bodyPr>
            <a:noAutofit/>
          </a:bodyPr>
          <a:lstStyle/>
          <a:p>
            <a:r>
              <a:rPr lang="en-US" dirty="0">
                <a:latin typeface="Cambria" panose="02040503050406030204" pitchFamily="18" charset="0"/>
              </a:rPr>
              <a:t>In the current times of digital world, the education institutes try to do various projects with students containing different platforms, technologies and tools etc. </a:t>
            </a:r>
            <a:r>
              <a:rPr lang="en-US" dirty="0" smtClean="0">
                <a:latin typeface="Cambria" panose="02040503050406030204" pitchFamily="18" charset="0"/>
              </a:rPr>
              <a:t/>
            </a:r>
            <a:br>
              <a:rPr lang="en-US" dirty="0" smtClean="0">
                <a:latin typeface="Cambria" panose="02040503050406030204" pitchFamily="18" charset="0"/>
              </a:rPr>
            </a:br>
            <a:endParaRPr lang="en-US" dirty="0" smtClean="0">
              <a:latin typeface="Cambria" panose="02040503050406030204" pitchFamily="18" charset="0"/>
            </a:endParaRPr>
          </a:p>
          <a:p>
            <a:r>
              <a:rPr lang="en-US" dirty="0" smtClean="0">
                <a:latin typeface="Cambria" panose="02040503050406030204" pitchFamily="18" charset="0"/>
              </a:rPr>
              <a:t>As </a:t>
            </a:r>
            <a:r>
              <a:rPr lang="en-US" dirty="0">
                <a:latin typeface="Cambria" panose="02040503050406030204" pitchFamily="18" charset="0"/>
              </a:rPr>
              <a:t>time goes by many ideas being executed where this data can also be helpful to the coming students which will give as reference and also used them to give further extensions. </a:t>
            </a:r>
            <a:r>
              <a:rPr lang="en-US" dirty="0" smtClean="0">
                <a:latin typeface="Cambria" panose="02040503050406030204" pitchFamily="18" charset="0"/>
              </a:rPr>
              <a:t/>
            </a:r>
            <a:br>
              <a:rPr lang="en-US" dirty="0" smtClean="0">
                <a:latin typeface="Cambria" panose="02040503050406030204" pitchFamily="18" charset="0"/>
              </a:rPr>
            </a:br>
            <a:endParaRPr lang="en-US" dirty="0" smtClean="0">
              <a:latin typeface="Cambria" panose="02040503050406030204" pitchFamily="18" charset="0"/>
            </a:endParaRPr>
          </a:p>
          <a:p>
            <a:r>
              <a:rPr lang="en-US" dirty="0" smtClean="0">
                <a:latin typeface="Cambria" panose="02040503050406030204" pitchFamily="18" charset="0"/>
              </a:rPr>
              <a:t>Hence </a:t>
            </a:r>
            <a:r>
              <a:rPr lang="en-US" dirty="0">
                <a:latin typeface="Cambria" panose="02040503050406030204" pitchFamily="18" charset="0"/>
              </a:rPr>
              <a:t>we are here to develop a proper system to fulfill the above requirements.</a:t>
            </a:r>
            <a:endParaRPr lang="en-GB" dirty="0">
              <a:latin typeface="Cambria" panose="02040503050406030204" pitchFamily="18" charset="0"/>
            </a:endParaRPr>
          </a:p>
          <a:p>
            <a:endParaRPr lang="en-GB" dirty="0">
              <a:latin typeface="Cambria" panose="02040503050406030204" pitchFamily="18" charset="0"/>
            </a:endParaRPr>
          </a:p>
        </p:txBody>
      </p:sp>
    </p:spTree>
    <p:extLst>
      <p:ext uri="{BB962C8B-B14F-4D97-AF65-F5344CB8AC3E}">
        <p14:creationId xmlns:p14="http://schemas.microsoft.com/office/powerpoint/2010/main" val="314407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EXISTING SYSTEM</a:t>
            </a:r>
            <a:endParaRPr lang="en-GB" dirty="0">
              <a:latin typeface="Century" panose="02040604050505020304" pitchFamily="18" charset="0"/>
            </a:endParaRPr>
          </a:p>
        </p:txBody>
      </p:sp>
      <p:sp>
        <p:nvSpPr>
          <p:cNvPr id="3" name="Content Placeholder 2"/>
          <p:cNvSpPr>
            <a:spLocks noGrp="1"/>
          </p:cNvSpPr>
          <p:nvPr>
            <p:ph idx="1"/>
          </p:nvPr>
        </p:nvSpPr>
        <p:spPr>
          <a:xfrm>
            <a:off x="1175657" y="1569593"/>
            <a:ext cx="9353006" cy="4195481"/>
          </a:xfrm>
        </p:spPr>
        <p:txBody>
          <a:bodyPr>
            <a:noAutofit/>
          </a:bodyPr>
          <a:lstStyle/>
          <a:p>
            <a:r>
              <a:rPr lang="en-US" dirty="0" smtClean="0">
                <a:latin typeface="Cambria" panose="02040503050406030204" pitchFamily="18" charset="0"/>
              </a:rPr>
              <a:t>Students </a:t>
            </a:r>
            <a:r>
              <a:rPr lang="en-US" dirty="0">
                <a:latin typeface="Cambria" panose="02040503050406030204" pitchFamily="18" charset="0"/>
              </a:rPr>
              <a:t>tend to collect the ideas via web sources, seniors help and etc</a:t>
            </a:r>
            <a:r>
              <a:rPr lang="en-US" dirty="0" smtClean="0">
                <a:latin typeface="Cambria" panose="02040503050406030204" pitchFamily="18" charset="0"/>
              </a:rPr>
              <a:t>.</a:t>
            </a:r>
          </a:p>
          <a:p>
            <a:r>
              <a:rPr lang="en-US" dirty="0" smtClean="0">
                <a:latin typeface="Cambria" panose="02040503050406030204" pitchFamily="18" charset="0"/>
              </a:rPr>
              <a:t>Some apps and the private institutes offers us various ideas </a:t>
            </a:r>
          </a:p>
          <a:p>
            <a:r>
              <a:rPr lang="en-US" dirty="0" smtClean="0">
                <a:latin typeface="Cambria" panose="02040503050406030204" pitchFamily="18" charset="0"/>
              </a:rPr>
              <a:t>Internet is a huge pool for getting the right information on the go</a:t>
            </a:r>
          </a:p>
          <a:p>
            <a:r>
              <a:rPr lang="en-US" dirty="0" smtClean="0">
                <a:latin typeface="Cambria" panose="02040503050406030204" pitchFamily="18" charset="0"/>
              </a:rPr>
              <a:t>Some of the systems or the websites present these kind of services are</a:t>
            </a:r>
          </a:p>
          <a:p>
            <a:pPr marL="457200" indent="-457200">
              <a:buFont typeface="+mj-lt"/>
              <a:buAutoNum type="arabicPeriod"/>
            </a:pPr>
            <a:r>
              <a:rPr lang="en-US" dirty="0" smtClean="0">
                <a:latin typeface="Cambria" panose="02040503050406030204" pitchFamily="18" charset="0"/>
              </a:rPr>
              <a:t> </a:t>
            </a:r>
            <a:r>
              <a:rPr lang="en-US" dirty="0" err="1" smtClean="0">
                <a:latin typeface="Cambria" panose="02040503050406030204" pitchFamily="18" charset="0"/>
              </a:rPr>
              <a:t>Nevon</a:t>
            </a:r>
            <a:r>
              <a:rPr lang="en-US" dirty="0" smtClean="0">
                <a:latin typeface="Cambria" panose="02040503050406030204" pitchFamily="18" charset="0"/>
              </a:rPr>
              <a:t> Projects</a:t>
            </a:r>
          </a:p>
          <a:p>
            <a:pPr marL="457200" indent="-457200">
              <a:buFont typeface="+mj-lt"/>
              <a:buAutoNum type="arabicPeriod"/>
            </a:pPr>
            <a:r>
              <a:rPr lang="en-US" dirty="0" smtClean="0">
                <a:latin typeface="Cambria" panose="02040503050406030204" pitchFamily="18" charset="0"/>
              </a:rPr>
              <a:t>1000 Projects</a:t>
            </a:r>
          </a:p>
          <a:p>
            <a:pPr marL="457200" indent="-457200">
              <a:buFont typeface="+mj-lt"/>
              <a:buAutoNum type="arabicPeriod"/>
            </a:pPr>
            <a:r>
              <a:rPr lang="en-US" dirty="0" smtClean="0">
                <a:latin typeface="Cambria" panose="02040503050406030204" pitchFamily="18" charset="0"/>
              </a:rPr>
              <a:t> </a:t>
            </a:r>
            <a:r>
              <a:rPr lang="en-US" dirty="0">
                <a:latin typeface="Cambria" panose="02040503050406030204" pitchFamily="18" charset="0"/>
                <a:hlinkClick r:id="rId2"/>
              </a:rPr>
              <a:t>http://www.ieeefinalyearprojects.org</a:t>
            </a:r>
            <a:r>
              <a:rPr lang="en-US" dirty="0" smtClean="0">
                <a:latin typeface="Cambria" panose="02040503050406030204" pitchFamily="18" charset="0"/>
                <a:hlinkClick r:id="rId2"/>
              </a:rPr>
              <a:t>/</a:t>
            </a:r>
            <a:r>
              <a:rPr lang="en-US" dirty="0" smtClean="0">
                <a:latin typeface="Cambria" panose="02040503050406030204" pitchFamily="18" charset="0"/>
              </a:rPr>
              <a:t> and </a:t>
            </a:r>
            <a:r>
              <a:rPr lang="en-US" dirty="0" err="1" smtClean="0">
                <a:latin typeface="Cambria" panose="02040503050406030204" pitchFamily="18" charset="0"/>
              </a:rPr>
              <a:t>etc</a:t>
            </a:r>
            <a:endParaRPr lang="en-GB" dirty="0">
              <a:latin typeface="Cambria" panose="02040503050406030204" pitchFamily="18" charset="0"/>
            </a:endParaRPr>
          </a:p>
        </p:txBody>
      </p:sp>
    </p:spTree>
    <p:extLst>
      <p:ext uri="{BB962C8B-B14F-4D97-AF65-F5344CB8AC3E}">
        <p14:creationId xmlns:p14="http://schemas.microsoft.com/office/powerpoint/2010/main" val="2585547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DISADVANTAGES IN CURRENT SYSTEM </a:t>
            </a:r>
            <a:endParaRPr lang="en-GB" dirty="0">
              <a:latin typeface="Century" panose="02040604050505020304" pitchFamily="18" charset="0"/>
            </a:endParaRPr>
          </a:p>
        </p:txBody>
      </p:sp>
      <p:sp>
        <p:nvSpPr>
          <p:cNvPr id="3" name="Content Placeholder 2"/>
          <p:cNvSpPr>
            <a:spLocks noGrp="1"/>
          </p:cNvSpPr>
          <p:nvPr>
            <p:ph idx="1"/>
          </p:nvPr>
        </p:nvSpPr>
        <p:spPr>
          <a:xfrm>
            <a:off x="1104293" y="2353364"/>
            <a:ext cx="8946541" cy="4195481"/>
          </a:xfrm>
        </p:spPr>
        <p:txBody>
          <a:bodyPr>
            <a:normAutofit/>
          </a:bodyPr>
          <a:lstStyle/>
          <a:p>
            <a:r>
              <a:rPr lang="en-US" dirty="0" smtClean="0">
                <a:latin typeface="Cambria" panose="02040503050406030204" pitchFamily="18" charset="0"/>
              </a:rPr>
              <a:t>These references provide good ideas but doesn’t give information whether it is already executed or not</a:t>
            </a:r>
            <a:br>
              <a:rPr lang="en-US" dirty="0" smtClean="0">
                <a:latin typeface="Cambria" panose="02040503050406030204" pitchFamily="18" charset="0"/>
              </a:rPr>
            </a:br>
            <a:endParaRPr lang="en-US" dirty="0" smtClean="0">
              <a:latin typeface="Cambria" panose="02040503050406030204" pitchFamily="18" charset="0"/>
            </a:endParaRPr>
          </a:p>
          <a:p>
            <a:r>
              <a:rPr lang="en-US" dirty="0">
                <a:latin typeface="Cambria" panose="02040503050406030204" pitchFamily="18" charset="0"/>
              </a:rPr>
              <a:t>Sometime the faculties also tend to know if the idea is already implemented or not to remove the redundancy.</a:t>
            </a:r>
            <a:endParaRPr lang="en-GB" dirty="0">
              <a:latin typeface="Cambria" panose="02040503050406030204" pitchFamily="18" charset="0"/>
            </a:endParaRPr>
          </a:p>
        </p:txBody>
      </p:sp>
    </p:spTree>
    <p:extLst>
      <p:ext uri="{BB962C8B-B14F-4D97-AF65-F5344CB8AC3E}">
        <p14:creationId xmlns:p14="http://schemas.microsoft.com/office/powerpoint/2010/main" val="2334102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PROPOSED SYSTEM</a:t>
            </a:r>
            <a:endParaRPr lang="en-GB" dirty="0">
              <a:latin typeface="Century" panose="02040604050505020304" pitchFamily="18" charset="0"/>
            </a:endParaRPr>
          </a:p>
        </p:txBody>
      </p:sp>
      <p:sp>
        <p:nvSpPr>
          <p:cNvPr id="3" name="Content Placeholder 2"/>
          <p:cNvSpPr>
            <a:spLocks noGrp="1"/>
          </p:cNvSpPr>
          <p:nvPr>
            <p:ph idx="1"/>
          </p:nvPr>
        </p:nvSpPr>
        <p:spPr>
          <a:xfrm>
            <a:off x="796835" y="1735683"/>
            <a:ext cx="9771016" cy="4195481"/>
          </a:xfrm>
        </p:spPr>
        <p:txBody>
          <a:bodyPr>
            <a:noAutofit/>
          </a:bodyPr>
          <a:lstStyle/>
          <a:p>
            <a:r>
              <a:rPr lang="en-US" dirty="0">
                <a:latin typeface="Cambria" panose="02040503050406030204" pitchFamily="18" charset="0"/>
              </a:rPr>
              <a:t>Build a unified system to access the all the ideas that were previously executed IN OUR </a:t>
            </a:r>
            <a:r>
              <a:rPr lang="en-US" dirty="0" smtClean="0">
                <a:latin typeface="Cambria" panose="02040503050406030204" pitchFamily="18" charset="0"/>
              </a:rPr>
              <a:t>COLLEGE</a:t>
            </a:r>
            <a:br>
              <a:rPr lang="en-US" dirty="0" smtClean="0">
                <a:latin typeface="Cambria" panose="02040503050406030204" pitchFamily="18" charset="0"/>
              </a:rPr>
            </a:br>
            <a:endParaRPr lang="en-US" dirty="0" smtClean="0">
              <a:latin typeface="Cambria" panose="02040503050406030204" pitchFamily="18" charset="0"/>
            </a:endParaRPr>
          </a:p>
          <a:p>
            <a:pPr lvl="0"/>
            <a:r>
              <a:rPr lang="en-IN" dirty="0">
                <a:latin typeface="Cambria" panose="02040503050406030204" pitchFamily="18" charset="0"/>
              </a:rPr>
              <a:t>Provide a small board where students can scan some of the best </a:t>
            </a:r>
            <a:r>
              <a:rPr lang="en-IN" dirty="0" smtClean="0">
                <a:latin typeface="Cambria" panose="02040503050406030204" pitchFamily="18" charset="0"/>
              </a:rPr>
              <a:t>projects</a:t>
            </a:r>
            <a:br>
              <a:rPr lang="en-IN" dirty="0" smtClean="0">
                <a:latin typeface="Cambria" panose="02040503050406030204" pitchFamily="18" charset="0"/>
              </a:rPr>
            </a:br>
            <a:endParaRPr lang="en-GB" dirty="0">
              <a:latin typeface="Cambria" panose="02040503050406030204" pitchFamily="18" charset="0"/>
            </a:endParaRPr>
          </a:p>
          <a:p>
            <a:pPr lvl="0"/>
            <a:r>
              <a:rPr lang="en-IN" dirty="0">
                <a:latin typeface="Cambria" panose="02040503050406030204" pitchFamily="18" charset="0"/>
              </a:rPr>
              <a:t>Provide clean and graphical interface for the types of projects </a:t>
            </a:r>
            <a:r>
              <a:rPr lang="en-IN" dirty="0" smtClean="0">
                <a:latin typeface="Cambria" panose="02040503050406030204" pitchFamily="18" charset="0"/>
              </a:rPr>
              <a:t>executed</a:t>
            </a:r>
            <a:br>
              <a:rPr lang="en-IN" dirty="0" smtClean="0">
                <a:latin typeface="Cambria" panose="02040503050406030204" pitchFamily="18" charset="0"/>
              </a:rPr>
            </a:br>
            <a:endParaRPr lang="en-GB" dirty="0">
              <a:latin typeface="Cambria" panose="02040503050406030204" pitchFamily="18" charset="0"/>
            </a:endParaRPr>
          </a:p>
          <a:p>
            <a:pPr lvl="0"/>
            <a:r>
              <a:rPr lang="en-IN" dirty="0">
                <a:latin typeface="Cambria" panose="02040503050406030204" pitchFamily="18" charset="0"/>
              </a:rPr>
              <a:t>Provide the additional details about the project idea which can help upcoming students while ideation process and simplify the searching </a:t>
            </a:r>
            <a:r>
              <a:rPr lang="en-IN" dirty="0" smtClean="0">
                <a:latin typeface="Cambria" panose="02040503050406030204" pitchFamily="18" charset="0"/>
              </a:rPr>
              <a:t>process</a:t>
            </a:r>
            <a:endParaRPr lang="en-GB" dirty="0">
              <a:latin typeface="Cambria" panose="02040503050406030204" pitchFamily="18" charset="0"/>
            </a:endParaRPr>
          </a:p>
        </p:txBody>
      </p:sp>
    </p:spTree>
    <p:extLst>
      <p:ext uri="{BB962C8B-B14F-4D97-AF65-F5344CB8AC3E}">
        <p14:creationId xmlns:p14="http://schemas.microsoft.com/office/powerpoint/2010/main" val="1287835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ADVANTAGES IN PROPOSED SYSTEM</a:t>
            </a:r>
            <a:endParaRPr lang="en-GB" dirty="0">
              <a:latin typeface="Century" panose="02040604050505020304" pitchFamily="18" charset="0"/>
            </a:endParaRPr>
          </a:p>
        </p:txBody>
      </p:sp>
      <p:sp>
        <p:nvSpPr>
          <p:cNvPr id="3" name="Content Placeholder 2"/>
          <p:cNvSpPr>
            <a:spLocks noGrp="1"/>
          </p:cNvSpPr>
          <p:nvPr>
            <p:ph idx="1"/>
          </p:nvPr>
        </p:nvSpPr>
        <p:spPr>
          <a:xfrm>
            <a:off x="1104293" y="2157421"/>
            <a:ext cx="8946541" cy="4195481"/>
          </a:xfrm>
        </p:spPr>
        <p:txBody>
          <a:bodyPr>
            <a:normAutofit/>
          </a:bodyPr>
          <a:lstStyle/>
          <a:p>
            <a:pPr lvl="0"/>
            <a:r>
              <a:rPr lang="en-IN" b="1" dirty="0">
                <a:latin typeface="Cambria" panose="02040503050406030204" pitchFamily="18" charset="0"/>
              </a:rPr>
              <a:t>FOR STUDENTS</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Ideas can be found at very moment,</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Domains selection for an idea can be made easier,</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They don’t have to spend money on random websites while searching for idea,</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Time saving during searching process,</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Get or implement new extension on existing projects,</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Domain Information can be obtained freely</a:t>
            </a:r>
            <a:endParaRPr lang="en-GB" dirty="0">
              <a:latin typeface="Cambria" panose="02040503050406030204" pitchFamily="18" charset="0"/>
            </a:endParaRPr>
          </a:p>
          <a:p>
            <a:endParaRPr lang="en-GB" dirty="0">
              <a:latin typeface="Cambria" panose="02040503050406030204" pitchFamily="18" charset="0"/>
            </a:endParaRPr>
          </a:p>
        </p:txBody>
      </p:sp>
    </p:spTree>
    <p:extLst>
      <p:ext uri="{BB962C8B-B14F-4D97-AF65-F5344CB8AC3E}">
        <p14:creationId xmlns:p14="http://schemas.microsoft.com/office/powerpoint/2010/main" val="3655106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entury" panose="02040604050505020304" pitchFamily="18" charset="0"/>
              </a:rPr>
              <a:t>ADVANTAGES IN PROPOSED SYSTEM</a:t>
            </a:r>
            <a:endParaRPr lang="en-GB" dirty="0">
              <a:latin typeface="Century" panose="02040604050505020304" pitchFamily="18" charset="0"/>
            </a:endParaRPr>
          </a:p>
        </p:txBody>
      </p:sp>
      <p:sp>
        <p:nvSpPr>
          <p:cNvPr id="3" name="Content Placeholder 2"/>
          <p:cNvSpPr>
            <a:spLocks noGrp="1"/>
          </p:cNvSpPr>
          <p:nvPr>
            <p:ph idx="1"/>
          </p:nvPr>
        </p:nvSpPr>
        <p:spPr>
          <a:xfrm>
            <a:off x="1104293" y="2532517"/>
            <a:ext cx="8946541" cy="3345769"/>
          </a:xfrm>
        </p:spPr>
        <p:txBody>
          <a:bodyPr>
            <a:noAutofit/>
          </a:bodyPr>
          <a:lstStyle/>
          <a:p>
            <a:pPr lvl="0"/>
            <a:r>
              <a:rPr lang="en-IN" b="1" dirty="0">
                <a:latin typeface="Cambria" panose="02040503050406030204" pitchFamily="18" charset="0"/>
              </a:rPr>
              <a:t>FOR FACULTIES</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Verify whether ideas are not redundant or not,</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Maintaining a unified system about the projects made</a:t>
            </a:r>
            <a:endParaRPr lang="en-GB" dirty="0">
              <a:latin typeface="Cambria" panose="02040503050406030204" pitchFamily="18" charset="0"/>
            </a:endParaRPr>
          </a:p>
          <a:p>
            <a:pPr marL="0" indent="0">
              <a:buNone/>
            </a:pPr>
            <a:endParaRPr lang="en-GB" dirty="0">
              <a:latin typeface="Cambria" panose="02040503050406030204" pitchFamily="18" charset="0"/>
            </a:endParaRPr>
          </a:p>
          <a:p>
            <a:pPr lvl="0"/>
            <a:r>
              <a:rPr lang="en-IN" b="1" dirty="0">
                <a:latin typeface="Cambria" panose="02040503050406030204" pitchFamily="18" charset="0"/>
              </a:rPr>
              <a:t>FOR HEAD OF DEPARTMENTS</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Collect a report of projects being done by the students every </a:t>
            </a:r>
            <a:r>
              <a:rPr lang="en-IN" dirty="0" smtClean="0">
                <a:latin typeface="Cambria" panose="02040503050406030204" pitchFamily="18" charset="0"/>
              </a:rPr>
              <a:t>year</a:t>
            </a:r>
            <a:endParaRPr lang="en-GB" dirty="0">
              <a:latin typeface="Cambria" panose="02040503050406030204" pitchFamily="18" charset="0"/>
            </a:endParaRPr>
          </a:p>
          <a:p>
            <a:pPr marL="457200" lvl="0" indent="-457200">
              <a:buFont typeface="+mj-lt"/>
              <a:buAutoNum type="arabicPeriod"/>
            </a:pPr>
            <a:r>
              <a:rPr lang="en-IN" dirty="0">
                <a:latin typeface="Cambria" panose="02040503050406030204" pitchFamily="18" charset="0"/>
              </a:rPr>
              <a:t>Keeping a digital system rather than using the third party </a:t>
            </a:r>
            <a:r>
              <a:rPr lang="en-IN" dirty="0" smtClean="0">
                <a:latin typeface="Cambria" panose="02040503050406030204" pitchFamily="18" charset="0"/>
              </a:rPr>
              <a:t>application</a:t>
            </a:r>
            <a:endParaRPr lang="en-GB" dirty="0">
              <a:latin typeface="Cambria" panose="02040503050406030204" pitchFamily="18" charset="0"/>
            </a:endParaRPr>
          </a:p>
        </p:txBody>
      </p:sp>
    </p:spTree>
    <p:extLst>
      <p:ext uri="{BB962C8B-B14F-4D97-AF65-F5344CB8AC3E}">
        <p14:creationId xmlns:p14="http://schemas.microsoft.com/office/powerpoint/2010/main" val="40094997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1023</TotalTime>
  <Words>700</Words>
  <Application>Microsoft Office PowerPoint</Application>
  <PresentationFormat>Widescreen</PresentationFormat>
  <Paragraphs>171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Cambria</vt:lpstr>
      <vt:lpstr>Century</vt:lpstr>
      <vt:lpstr>Century Gothic</vt:lpstr>
      <vt:lpstr>Times New Roman</vt:lpstr>
      <vt:lpstr>Wingdings</vt:lpstr>
      <vt:lpstr>Wingdings 3</vt:lpstr>
      <vt:lpstr>Ion</vt:lpstr>
      <vt:lpstr>PowerPoint Presentation</vt:lpstr>
      <vt:lpstr>SPHOORTHY’S PROJECT BOARD</vt:lpstr>
      <vt:lpstr>PowerPoint Presentation</vt:lpstr>
      <vt:lpstr>INTRODUCTION OF IDEA</vt:lpstr>
      <vt:lpstr>EXISTING SYSTEM</vt:lpstr>
      <vt:lpstr>DISADVANTAGES IN CURRENT SYSTEM </vt:lpstr>
      <vt:lpstr>PROPOSED SYSTEM</vt:lpstr>
      <vt:lpstr>ADVANTAGES IN PROPOSED SYSTEM</vt:lpstr>
      <vt:lpstr>ADVANTAGES IN PROPOSED SYSTEM</vt:lpstr>
      <vt:lpstr>POINTS OBSERVED DURING LITERATURE SURVEY</vt:lpstr>
      <vt:lpstr>FEASIBILITY STUDY</vt:lpstr>
      <vt:lpstr>REQUIREMENT ELICITATION.</vt:lpstr>
      <vt:lpstr>REQUIREMENT ELICITATION.</vt:lpstr>
      <vt:lpstr>REQUIREMENT ANALYSIS</vt:lpstr>
      <vt:lpstr>REQUIREMENT ANALYSIS</vt:lpstr>
      <vt:lpstr>REQUIREMENT ANALYSIS</vt:lpstr>
      <vt:lpstr>DESIGNING OF MODULUS</vt:lpstr>
      <vt:lpstr>DESIGNING OF MODULUS</vt:lpstr>
      <vt:lpstr>SOFTWARE MODEL</vt:lpstr>
      <vt:lpstr>SYSTEM MODELS</vt:lpstr>
      <vt:lpstr>USE CASE DIAGRAM</vt:lpstr>
      <vt:lpstr>CLASS DIAGRAM</vt:lpstr>
      <vt:lpstr>OBJECT DIAGRAM</vt:lpstr>
      <vt:lpstr>DATA FLOW DIAGRAM</vt:lpstr>
      <vt:lpstr>ER DIAGRAM</vt:lpstr>
      <vt:lpstr>SEQUENCE DIAGRAM</vt:lpstr>
      <vt:lpstr>ACTIVITY DIAGRAM</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Murum</dc:creator>
  <cp:lastModifiedBy>Abhishek Murum</cp:lastModifiedBy>
  <cp:revision>45</cp:revision>
  <dcterms:created xsi:type="dcterms:W3CDTF">2018-02-28T07:27:03Z</dcterms:created>
  <dcterms:modified xsi:type="dcterms:W3CDTF">2018-03-02T03:37:18Z</dcterms:modified>
</cp:coreProperties>
</file>