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80" r:id="rId4"/>
    <p:sldId id="264" r:id="rId5"/>
    <p:sldId id="293" r:id="rId6"/>
    <p:sldId id="290" r:id="rId7"/>
    <p:sldId id="291" r:id="rId8"/>
    <p:sldId id="259" r:id="rId9"/>
    <p:sldId id="283" r:id="rId10"/>
    <p:sldId id="292" r:id="rId11"/>
    <p:sldId id="271" r:id="rId12"/>
    <p:sldId id="265" r:id="rId13"/>
    <p:sldId id="267" r:id="rId14"/>
    <p:sldId id="287" r:id="rId15"/>
    <p:sldId id="282" r:id="rId16"/>
    <p:sldId id="284" r:id="rId17"/>
    <p:sldId id="266" r:id="rId18"/>
    <p:sldId id="270" r:id="rId19"/>
    <p:sldId id="275" r:id="rId20"/>
    <p:sldId id="281" r:id="rId21"/>
    <p:sldId id="294" r:id="rId22"/>
    <p:sldId id="268" r:id="rId23"/>
    <p:sldId id="279" r:id="rId24"/>
    <p:sldId id="269" r:id="rId25"/>
    <p:sldId id="278" r:id="rId26"/>
    <p:sldId id="288" r:id="rId27"/>
    <p:sldId id="289" r:id="rId28"/>
    <p:sldId id="261" r:id="rId29"/>
    <p:sldId id="272" r:id="rId30"/>
    <p:sldId id="263" r:id="rId31"/>
    <p:sldId id="2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7A8BC-698C-40A0-85A5-57442A8D4A1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9208B2F-149B-414F-B0A0-697E360BE0F8}">
      <dgm:prSet/>
      <dgm:spPr/>
      <dgm:t>
        <a:bodyPr/>
        <a:lstStyle/>
        <a:p>
          <a:r>
            <a:rPr lang="en-US"/>
            <a:t>Our objective is to analyze the performance change for multiple classifiers when applied to the original and pre-processed dataset.</a:t>
          </a:r>
        </a:p>
      </dgm:t>
    </dgm:pt>
    <dgm:pt modelId="{86E6987E-6F4D-4540-8C4D-4ECE5B86E661}" type="parTrans" cxnId="{6EEB56F7-BB17-438A-978D-F727154BA9B6}">
      <dgm:prSet/>
      <dgm:spPr/>
      <dgm:t>
        <a:bodyPr/>
        <a:lstStyle/>
        <a:p>
          <a:endParaRPr lang="en-US"/>
        </a:p>
      </dgm:t>
    </dgm:pt>
    <dgm:pt modelId="{7216A450-F692-467E-864E-FB0BFB09A68D}" type="sibTrans" cxnId="{6EEB56F7-BB17-438A-978D-F727154BA9B6}">
      <dgm:prSet/>
      <dgm:spPr/>
      <dgm:t>
        <a:bodyPr/>
        <a:lstStyle/>
        <a:p>
          <a:endParaRPr lang="en-US"/>
        </a:p>
      </dgm:t>
    </dgm:pt>
    <dgm:pt modelId="{47434C53-7102-414D-B9C4-346FAA735C5E}">
      <dgm:prSet/>
      <dgm:spPr/>
      <dgm:t>
        <a:bodyPr/>
        <a:lstStyle/>
        <a:p>
          <a:r>
            <a:rPr lang="en-US"/>
            <a:t>The results of these classifiers will help the bank in the future making any decision about their target audience which in a way increase the overall campaign eﬀiciency by using direct marketing.</a:t>
          </a:r>
        </a:p>
      </dgm:t>
    </dgm:pt>
    <dgm:pt modelId="{98D528E2-9D2E-4F0B-BBD1-A978D6C5AB5B}" type="parTrans" cxnId="{A240BE69-F941-4A2F-8F01-06C2AE5E5C96}">
      <dgm:prSet/>
      <dgm:spPr/>
      <dgm:t>
        <a:bodyPr/>
        <a:lstStyle/>
        <a:p>
          <a:endParaRPr lang="en-US"/>
        </a:p>
      </dgm:t>
    </dgm:pt>
    <dgm:pt modelId="{8F7F6415-0D90-4074-A571-B81CA2100141}" type="sibTrans" cxnId="{A240BE69-F941-4A2F-8F01-06C2AE5E5C96}">
      <dgm:prSet/>
      <dgm:spPr/>
      <dgm:t>
        <a:bodyPr/>
        <a:lstStyle/>
        <a:p>
          <a:endParaRPr lang="en-US"/>
        </a:p>
      </dgm:t>
    </dgm:pt>
    <dgm:pt modelId="{3801173E-051F-4B79-A16A-03B6707E9088}" type="pres">
      <dgm:prSet presAssocID="{53C7A8BC-698C-40A0-85A5-57442A8D4A1E}" presName="hierChild1" presStyleCnt="0">
        <dgm:presLayoutVars>
          <dgm:chPref val="1"/>
          <dgm:dir/>
          <dgm:animOne val="branch"/>
          <dgm:animLvl val="lvl"/>
          <dgm:resizeHandles/>
        </dgm:presLayoutVars>
      </dgm:prSet>
      <dgm:spPr/>
    </dgm:pt>
    <dgm:pt modelId="{5F5D6D9D-CABF-4588-901C-09AA350BED0C}" type="pres">
      <dgm:prSet presAssocID="{89208B2F-149B-414F-B0A0-697E360BE0F8}" presName="hierRoot1" presStyleCnt="0"/>
      <dgm:spPr/>
    </dgm:pt>
    <dgm:pt modelId="{DC7BFA42-78BE-48B5-AB97-658D405483B9}" type="pres">
      <dgm:prSet presAssocID="{89208B2F-149B-414F-B0A0-697E360BE0F8}" presName="composite" presStyleCnt="0"/>
      <dgm:spPr/>
    </dgm:pt>
    <dgm:pt modelId="{F6B8CB1E-0384-4A65-A1AC-7911ACF972EA}" type="pres">
      <dgm:prSet presAssocID="{89208B2F-149B-414F-B0A0-697E360BE0F8}" presName="background" presStyleLbl="node0" presStyleIdx="0" presStyleCnt="2"/>
      <dgm:spPr/>
    </dgm:pt>
    <dgm:pt modelId="{20C5B215-6922-4101-A09B-0996D748333C}" type="pres">
      <dgm:prSet presAssocID="{89208B2F-149B-414F-B0A0-697E360BE0F8}" presName="text" presStyleLbl="fgAcc0" presStyleIdx="0" presStyleCnt="2">
        <dgm:presLayoutVars>
          <dgm:chPref val="3"/>
        </dgm:presLayoutVars>
      </dgm:prSet>
      <dgm:spPr/>
    </dgm:pt>
    <dgm:pt modelId="{9A80C081-C2B1-47B8-A78B-2061F9D263C1}" type="pres">
      <dgm:prSet presAssocID="{89208B2F-149B-414F-B0A0-697E360BE0F8}" presName="hierChild2" presStyleCnt="0"/>
      <dgm:spPr/>
    </dgm:pt>
    <dgm:pt modelId="{38BDF35E-7C1F-4D20-BC12-BC75ED8472CD}" type="pres">
      <dgm:prSet presAssocID="{47434C53-7102-414D-B9C4-346FAA735C5E}" presName="hierRoot1" presStyleCnt="0"/>
      <dgm:spPr/>
    </dgm:pt>
    <dgm:pt modelId="{FE0B373D-B1E0-4FE9-ABBD-5BD788E1E338}" type="pres">
      <dgm:prSet presAssocID="{47434C53-7102-414D-B9C4-346FAA735C5E}" presName="composite" presStyleCnt="0"/>
      <dgm:spPr/>
    </dgm:pt>
    <dgm:pt modelId="{9534065D-A7E5-4004-B598-8EB1136D919D}" type="pres">
      <dgm:prSet presAssocID="{47434C53-7102-414D-B9C4-346FAA735C5E}" presName="background" presStyleLbl="node0" presStyleIdx="1" presStyleCnt="2"/>
      <dgm:spPr/>
    </dgm:pt>
    <dgm:pt modelId="{B5D1EA62-C832-424E-800A-DEC2901C2319}" type="pres">
      <dgm:prSet presAssocID="{47434C53-7102-414D-B9C4-346FAA735C5E}" presName="text" presStyleLbl="fgAcc0" presStyleIdx="1" presStyleCnt="2">
        <dgm:presLayoutVars>
          <dgm:chPref val="3"/>
        </dgm:presLayoutVars>
      </dgm:prSet>
      <dgm:spPr/>
    </dgm:pt>
    <dgm:pt modelId="{22255A2B-D2B0-4B27-BD54-CF81C096F144}" type="pres">
      <dgm:prSet presAssocID="{47434C53-7102-414D-B9C4-346FAA735C5E}" presName="hierChild2" presStyleCnt="0"/>
      <dgm:spPr/>
    </dgm:pt>
  </dgm:ptLst>
  <dgm:cxnLst>
    <dgm:cxn modelId="{018B525F-4783-4C9D-A797-14099B668024}" type="presOf" srcId="{89208B2F-149B-414F-B0A0-697E360BE0F8}" destId="{20C5B215-6922-4101-A09B-0996D748333C}" srcOrd="0" destOrd="0" presId="urn:microsoft.com/office/officeart/2005/8/layout/hierarchy1"/>
    <dgm:cxn modelId="{D82D6A46-F672-4F44-BA34-C579FA974DEB}" type="presOf" srcId="{47434C53-7102-414D-B9C4-346FAA735C5E}" destId="{B5D1EA62-C832-424E-800A-DEC2901C2319}" srcOrd="0" destOrd="0" presId="urn:microsoft.com/office/officeart/2005/8/layout/hierarchy1"/>
    <dgm:cxn modelId="{A240BE69-F941-4A2F-8F01-06C2AE5E5C96}" srcId="{53C7A8BC-698C-40A0-85A5-57442A8D4A1E}" destId="{47434C53-7102-414D-B9C4-346FAA735C5E}" srcOrd="1" destOrd="0" parTransId="{98D528E2-9D2E-4F0B-BBD1-A978D6C5AB5B}" sibTransId="{8F7F6415-0D90-4074-A571-B81CA2100141}"/>
    <dgm:cxn modelId="{D45BE570-E268-4901-81DE-8A63D2B0369D}" type="presOf" srcId="{53C7A8BC-698C-40A0-85A5-57442A8D4A1E}" destId="{3801173E-051F-4B79-A16A-03B6707E9088}" srcOrd="0" destOrd="0" presId="urn:microsoft.com/office/officeart/2005/8/layout/hierarchy1"/>
    <dgm:cxn modelId="{6EEB56F7-BB17-438A-978D-F727154BA9B6}" srcId="{53C7A8BC-698C-40A0-85A5-57442A8D4A1E}" destId="{89208B2F-149B-414F-B0A0-697E360BE0F8}" srcOrd="0" destOrd="0" parTransId="{86E6987E-6F4D-4540-8C4D-4ECE5B86E661}" sibTransId="{7216A450-F692-467E-864E-FB0BFB09A68D}"/>
    <dgm:cxn modelId="{F1EC0564-224F-42DB-BD36-65104E0FFAEB}" type="presParOf" srcId="{3801173E-051F-4B79-A16A-03B6707E9088}" destId="{5F5D6D9D-CABF-4588-901C-09AA350BED0C}" srcOrd="0" destOrd="0" presId="urn:microsoft.com/office/officeart/2005/8/layout/hierarchy1"/>
    <dgm:cxn modelId="{A6C785EB-5787-4BEF-A2A1-6EEF72687151}" type="presParOf" srcId="{5F5D6D9D-CABF-4588-901C-09AA350BED0C}" destId="{DC7BFA42-78BE-48B5-AB97-658D405483B9}" srcOrd="0" destOrd="0" presId="urn:microsoft.com/office/officeart/2005/8/layout/hierarchy1"/>
    <dgm:cxn modelId="{BE46F792-E8B1-42B1-9D57-DC7EB918BBC1}" type="presParOf" srcId="{DC7BFA42-78BE-48B5-AB97-658D405483B9}" destId="{F6B8CB1E-0384-4A65-A1AC-7911ACF972EA}" srcOrd="0" destOrd="0" presId="urn:microsoft.com/office/officeart/2005/8/layout/hierarchy1"/>
    <dgm:cxn modelId="{D8B5D6A1-18B7-4108-963C-FDF80B189FFC}" type="presParOf" srcId="{DC7BFA42-78BE-48B5-AB97-658D405483B9}" destId="{20C5B215-6922-4101-A09B-0996D748333C}" srcOrd="1" destOrd="0" presId="urn:microsoft.com/office/officeart/2005/8/layout/hierarchy1"/>
    <dgm:cxn modelId="{F003BDBC-F371-4115-8C07-6C37E75C0E6A}" type="presParOf" srcId="{5F5D6D9D-CABF-4588-901C-09AA350BED0C}" destId="{9A80C081-C2B1-47B8-A78B-2061F9D263C1}" srcOrd="1" destOrd="0" presId="urn:microsoft.com/office/officeart/2005/8/layout/hierarchy1"/>
    <dgm:cxn modelId="{22437C0A-36C0-4E73-8F51-4EB73BEF742B}" type="presParOf" srcId="{3801173E-051F-4B79-A16A-03B6707E9088}" destId="{38BDF35E-7C1F-4D20-BC12-BC75ED8472CD}" srcOrd="1" destOrd="0" presId="urn:microsoft.com/office/officeart/2005/8/layout/hierarchy1"/>
    <dgm:cxn modelId="{2DD169B1-1DD2-4EEE-8705-241B1C7E2869}" type="presParOf" srcId="{38BDF35E-7C1F-4D20-BC12-BC75ED8472CD}" destId="{FE0B373D-B1E0-4FE9-ABBD-5BD788E1E338}" srcOrd="0" destOrd="0" presId="urn:microsoft.com/office/officeart/2005/8/layout/hierarchy1"/>
    <dgm:cxn modelId="{961E3B2A-669A-4E91-83B7-800BF7E37235}" type="presParOf" srcId="{FE0B373D-B1E0-4FE9-ABBD-5BD788E1E338}" destId="{9534065D-A7E5-4004-B598-8EB1136D919D}" srcOrd="0" destOrd="0" presId="urn:microsoft.com/office/officeart/2005/8/layout/hierarchy1"/>
    <dgm:cxn modelId="{1D97C31D-EDA1-417A-9F15-A42E0700FD65}" type="presParOf" srcId="{FE0B373D-B1E0-4FE9-ABBD-5BD788E1E338}" destId="{B5D1EA62-C832-424E-800A-DEC2901C2319}" srcOrd="1" destOrd="0" presId="urn:microsoft.com/office/officeart/2005/8/layout/hierarchy1"/>
    <dgm:cxn modelId="{08AB6CF5-F07B-4A34-A192-AA08675177B7}" type="presParOf" srcId="{38BDF35E-7C1F-4D20-BC12-BC75ED8472CD}" destId="{22255A2B-D2B0-4B27-BD54-CF81C096F1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899B17-379F-4D94-AD5C-5B07AD6CCCC4}"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7D5E689A-C4AC-4878-B588-2DEAB7B4E92F}">
      <dgm:prSet/>
      <dgm:spPr/>
      <dgm:t>
        <a:bodyPr/>
        <a:lstStyle/>
        <a:p>
          <a:r>
            <a:rPr lang="en-US"/>
            <a:t>What it does is, it creates synthetic (not duplicate) samples of the minority class.</a:t>
          </a:r>
        </a:p>
      </dgm:t>
    </dgm:pt>
    <dgm:pt modelId="{6110D769-3BC4-4FF3-9DCE-25590A94013E}" type="parTrans" cxnId="{9E16F72B-8B20-42CB-9F4A-94AEFB089A25}">
      <dgm:prSet/>
      <dgm:spPr/>
      <dgm:t>
        <a:bodyPr/>
        <a:lstStyle/>
        <a:p>
          <a:endParaRPr lang="en-US"/>
        </a:p>
      </dgm:t>
    </dgm:pt>
    <dgm:pt modelId="{B44116E9-158E-492D-BF7B-50CA4D0709E0}" type="sibTrans" cxnId="{9E16F72B-8B20-42CB-9F4A-94AEFB089A25}">
      <dgm:prSet/>
      <dgm:spPr/>
      <dgm:t>
        <a:bodyPr/>
        <a:lstStyle/>
        <a:p>
          <a:endParaRPr lang="en-US"/>
        </a:p>
      </dgm:t>
    </dgm:pt>
    <dgm:pt modelId="{1921C7DE-BD33-447F-AFB1-14C77DA5B49B}">
      <dgm:prSet/>
      <dgm:spPr/>
      <dgm:t>
        <a:bodyPr/>
        <a:lstStyle/>
        <a:p>
          <a:r>
            <a:rPr lang="en-US"/>
            <a:t>Hence it makes the minority class(‘yes’) equal to the majority class(‘no’). </a:t>
          </a:r>
        </a:p>
      </dgm:t>
    </dgm:pt>
    <dgm:pt modelId="{3FC46F0F-3DC2-4BBB-991E-88FB4C72E94D}" type="parTrans" cxnId="{DF819996-1CD9-4B14-9B80-B79A14C2C182}">
      <dgm:prSet/>
      <dgm:spPr/>
      <dgm:t>
        <a:bodyPr/>
        <a:lstStyle/>
        <a:p>
          <a:endParaRPr lang="en-US"/>
        </a:p>
      </dgm:t>
    </dgm:pt>
    <dgm:pt modelId="{483D97A0-5BF0-4F54-B957-7D6AD6FC9B5B}" type="sibTrans" cxnId="{DF819996-1CD9-4B14-9B80-B79A14C2C182}">
      <dgm:prSet/>
      <dgm:spPr/>
      <dgm:t>
        <a:bodyPr/>
        <a:lstStyle/>
        <a:p>
          <a:endParaRPr lang="en-US"/>
        </a:p>
      </dgm:t>
    </dgm:pt>
    <dgm:pt modelId="{4E082B6D-B571-4C93-B7B4-95A9FEE0D13F}">
      <dgm:prSet/>
      <dgm:spPr/>
      <dgm:t>
        <a:bodyPr/>
        <a:lstStyle/>
        <a:p>
          <a:r>
            <a:rPr lang="en-US" dirty="0"/>
            <a:t>It does this by selecting similar records and altering that record one column at a time by a random amount within the difference to the neighboring records.</a:t>
          </a:r>
        </a:p>
      </dgm:t>
    </dgm:pt>
    <dgm:pt modelId="{E11D5AA5-46AA-45E1-8819-019FB9B33A9E}" type="parTrans" cxnId="{7C9F0D0E-BD4D-4010-9C8B-7EF416B87377}">
      <dgm:prSet/>
      <dgm:spPr/>
      <dgm:t>
        <a:bodyPr/>
        <a:lstStyle/>
        <a:p>
          <a:endParaRPr lang="en-US"/>
        </a:p>
      </dgm:t>
    </dgm:pt>
    <dgm:pt modelId="{5C82B3C4-BF5F-4E29-B931-E47D8C78B214}" type="sibTrans" cxnId="{7C9F0D0E-BD4D-4010-9C8B-7EF416B87377}">
      <dgm:prSet/>
      <dgm:spPr/>
      <dgm:t>
        <a:bodyPr/>
        <a:lstStyle/>
        <a:p>
          <a:endParaRPr lang="en-US"/>
        </a:p>
      </dgm:t>
    </dgm:pt>
    <dgm:pt modelId="{59892F31-5CE9-4ED9-BC67-04C01F4A7184}" type="pres">
      <dgm:prSet presAssocID="{45899B17-379F-4D94-AD5C-5B07AD6CCCC4}" presName="outerComposite" presStyleCnt="0">
        <dgm:presLayoutVars>
          <dgm:chMax val="5"/>
          <dgm:dir/>
          <dgm:resizeHandles val="exact"/>
        </dgm:presLayoutVars>
      </dgm:prSet>
      <dgm:spPr/>
    </dgm:pt>
    <dgm:pt modelId="{381983BF-0561-41A7-B672-1C5BE647A489}" type="pres">
      <dgm:prSet presAssocID="{45899B17-379F-4D94-AD5C-5B07AD6CCCC4}" presName="dummyMaxCanvas" presStyleCnt="0">
        <dgm:presLayoutVars/>
      </dgm:prSet>
      <dgm:spPr/>
    </dgm:pt>
    <dgm:pt modelId="{8655EB92-97F0-4ED6-A3F2-890483196134}" type="pres">
      <dgm:prSet presAssocID="{45899B17-379F-4D94-AD5C-5B07AD6CCCC4}" presName="ThreeNodes_1" presStyleLbl="node1" presStyleIdx="0" presStyleCnt="3">
        <dgm:presLayoutVars>
          <dgm:bulletEnabled val="1"/>
        </dgm:presLayoutVars>
      </dgm:prSet>
      <dgm:spPr/>
    </dgm:pt>
    <dgm:pt modelId="{6F262507-9C74-4F1C-850C-21F0F7F59DD4}" type="pres">
      <dgm:prSet presAssocID="{45899B17-379F-4D94-AD5C-5B07AD6CCCC4}" presName="ThreeNodes_2" presStyleLbl="node1" presStyleIdx="1" presStyleCnt="3">
        <dgm:presLayoutVars>
          <dgm:bulletEnabled val="1"/>
        </dgm:presLayoutVars>
      </dgm:prSet>
      <dgm:spPr/>
    </dgm:pt>
    <dgm:pt modelId="{9616353E-0B4A-430F-A861-E42B29528F61}" type="pres">
      <dgm:prSet presAssocID="{45899B17-379F-4D94-AD5C-5B07AD6CCCC4}" presName="ThreeNodes_3" presStyleLbl="node1" presStyleIdx="2" presStyleCnt="3">
        <dgm:presLayoutVars>
          <dgm:bulletEnabled val="1"/>
        </dgm:presLayoutVars>
      </dgm:prSet>
      <dgm:spPr/>
    </dgm:pt>
    <dgm:pt modelId="{4FA1B706-ED3B-49F6-90CC-6E6F54A7D3D3}" type="pres">
      <dgm:prSet presAssocID="{45899B17-379F-4D94-AD5C-5B07AD6CCCC4}" presName="ThreeConn_1-2" presStyleLbl="fgAccFollowNode1" presStyleIdx="0" presStyleCnt="2">
        <dgm:presLayoutVars>
          <dgm:bulletEnabled val="1"/>
        </dgm:presLayoutVars>
      </dgm:prSet>
      <dgm:spPr/>
    </dgm:pt>
    <dgm:pt modelId="{8D4127C9-55BE-4F5D-8AAB-EC7AE84AD783}" type="pres">
      <dgm:prSet presAssocID="{45899B17-379F-4D94-AD5C-5B07AD6CCCC4}" presName="ThreeConn_2-3" presStyleLbl="fgAccFollowNode1" presStyleIdx="1" presStyleCnt="2">
        <dgm:presLayoutVars>
          <dgm:bulletEnabled val="1"/>
        </dgm:presLayoutVars>
      </dgm:prSet>
      <dgm:spPr/>
    </dgm:pt>
    <dgm:pt modelId="{10625ABF-18B0-413D-879F-FBF66CEED0EE}" type="pres">
      <dgm:prSet presAssocID="{45899B17-379F-4D94-AD5C-5B07AD6CCCC4}" presName="ThreeNodes_1_text" presStyleLbl="node1" presStyleIdx="2" presStyleCnt="3">
        <dgm:presLayoutVars>
          <dgm:bulletEnabled val="1"/>
        </dgm:presLayoutVars>
      </dgm:prSet>
      <dgm:spPr/>
    </dgm:pt>
    <dgm:pt modelId="{BE15D54F-A7F5-46F0-88D6-D2758237D6AD}" type="pres">
      <dgm:prSet presAssocID="{45899B17-379F-4D94-AD5C-5B07AD6CCCC4}" presName="ThreeNodes_2_text" presStyleLbl="node1" presStyleIdx="2" presStyleCnt="3">
        <dgm:presLayoutVars>
          <dgm:bulletEnabled val="1"/>
        </dgm:presLayoutVars>
      </dgm:prSet>
      <dgm:spPr/>
    </dgm:pt>
    <dgm:pt modelId="{D26CBC8C-CD2A-4E7C-805D-FA6027EAA308}" type="pres">
      <dgm:prSet presAssocID="{45899B17-379F-4D94-AD5C-5B07AD6CCCC4}" presName="ThreeNodes_3_text" presStyleLbl="node1" presStyleIdx="2" presStyleCnt="3">
        <dgm:presLayoutVars>
          <dgm:bulletEnabled val="1"/>
        </dgm:presLayoutVars>
      </dgm:prSet>
      <dgm:spPr/>
    </dgm:pt>
  </dgm:ptLst>
  <dgm:cxnLst>
    <dgm:cxn modelId="{7C9F0D0E-BD4D-4010-9C8B-7EF416B87377}" srcId="{45899B17-379F-4D94-AD5C-5B07AD6CCCC4}" destId="{4E082B6D-B571-4C93-B7B4-95A9FEE0D13F}" srcOrd="2" destOrd="0" parTransId="{E11D5AA5-46AA-45E1-8819-019FB9B33A9E}" sibTransId="{5C82B3C4-BF5F-4E29-B931-E47D8C78B214}"/>
    <dgm:cxn modelId="{9E16F72B-8B20-42CB-9F4A-94AEFB089A25}" srcId="{45899B17-379F-4D94-AD5C-5B07AD6CCCC4}" destId="{7D5E689A-C4AC-4878-B588-2DEAB7B4E92F}" srcOrd="0" destOrd="0" parTransId="{6110D769-3BC4-4FF3-9DCE-25590A94013E}" sibTransId="{B44116E9-158E-492D-BF7B-50CA4D0709E0}"/>
    <dgm:cxn modelId="{19C93D31-3676-4000-8967-12EEDAFE4B6B}" type="presOf" srcId="{4E082B6D-B571-4C93-B7B4-95A9FEE0D13F}" destId="{D26CBC8C-CD2A-4E7C-805D-FA6027EAA308}" srcOrd="1" destOrd="0" presId="urn:microsoft.com/office/officeart/2005/8/layout/vProcess5"/>
    <dgm:cxn modelId="{F926B233-51B9-4F1F-BEE3-1A24FF75152C}" type="presOf" srcId="{1921C7DE-BD33-447F-AFB1-14C77DA5B49B}" destId="{BE15D54F-A7F5-46F0-88D6-D2758237D6AD}" srcOrd="1" destOrd="0" presId="urn:microsoft.com/office/officeart/2005/8/layout/vProcess5"/>
    <dgm:cxn modelId="{6D9EEA38-3FF6-4600-BB0D-B90352885364}" type="presOf" srcId="{B44116E9-158E-492D-BF7B-50CA4D0709E0}" destId="{4FA1B706-ED3B-49F6-90CC-6E6F54A7D3D3}" srcOrd="0" destOrd="0" presId="urn:microsoft.com/office/officeart/2005/8/layout/vProcess5"/>
    <dgm:cxn modelId="{24850145-27A5-45B6-A776-4BE85CD96682}" type="presOf" srcId="{7D5E689A-C4AC-4878-B588-2DEAB7B4E92F}" destId="{10625ABF-18B0-413D-879F-FBF66CEED0EE}" srcOrd="1" destOrd="0" presId="urn:microsoft.com/office/officeart/2005/8/layout/vProcess5"/>
    <dgm:cxn modelId="{A23FFE71-7EDC-452E-B0E7-22BE47246AEB}" type="presOf" srcId="{4E082B6D-B571-4C93-B7B4-95A9FEE0D13F}" destId="{9616353E-0B4A-430F-A861-E42B29528F61}" srcOrd="0" destOrd="0" presId="urn:microsoft.com/office/officeart/2005/8/layout/vProcess5"/>
    <dgm:cxn modelId="{F9644289-BE07-431E-BA8C-AA064D70FF2E}" type="presOf" srcId="{483D97A0-5BF0-4F54-B957-7D6AD6FC9B5B}" destId="{8D4127C9-55BE-4F5D-8AAB-EC7AE84AD783}" srcOrd="0" destOrd="0" presId="urn:microsoft.com/office/officeart/2005/8/layout/vProcess5"/>
    <dgm:cxn modelId="{DF819996-1CD9-4B14-9B80-B79A14C2C182}" srcId="{45899B17-379F-4D94-AD5C-5B07AD6CCCC4}" destId="{1921C7DE-BD33-447F-AFB1-14C77DA5B49B}" srcOrd="1" destOrd="0" parTransId="{3FC46F0F-3DC2-4BBB-991E-88FB4C72E94D}" sibTransId="{483D97A0-5BF0-4F54-B957-7D6AD6FC9B5B}"/>
    <dgm:cxn modelId="{1F7E5EBA-45DA-47C3-8F21-CB361B456D9A}" type="presOf" srcId="{7D5E689A-C4AC-4878-B588-2DEAB7B4E92F}" destId="{8655EB92-97F0-4ED6-A3F2-890483196134}" srcOrd="0" destOrd="0" presId="urn:microsoft.com/office/officeart/2005/8/layout/vProcess5"/>
    <dgm:cxn modelId="{DFAB38C2-8707-45D2-AFCD-3215CAFBDA5A}" type="presOf" srcId="{45899B17-379F-4D94-AD5C-5B07AD6CCCC4}" destId="{59892F31-5CE9-4ED9-BC67-04C01F4A7184}" srcOrd="0" destOrd="0" presId="urn:microsoft.com/office/officeart/2005/8/layout/vProcess5"/>
    <dgm:cxn modelId="{34A34FD4-27AD-4E2B-9401-4DC3B836AD09}" type="presOf" srcId="{1921C7DE-BD33-447F-AFB1-14C77DA5B49B}" destId="{6F262507-9C74-4F1C-850C-21F0F7F59DD4}" srcOrd="0" destOrd="0" presId="urn:microsoft.com/office/officeart/2005/8/layout/vProcess5"/>
    <dgm:cxn modelId="{3BD09EA9-F4C5-4C31-9F04-D4E9A78623D7}" type="presParOf" srcId="{59892F31-5CE9-4ED9-BC67-04C01F4A7184}" destId="{381983BF-0561-41A7-B672-1C5BE647A489}" srcOrd="0" destOrd="0" presId="urn:microsoft.com/office/officeart/2005/8/layout/vProcess5"/>
    <dgm:cxn modelId="{CE56490C-2F13-4B4B-9843-96A26C1AC462}" type="presParOf" srcId="{59892F31-5CE9-4ED9-BC67-04C01F4A7184}" destId="{8655EB92-97F0-4ED6-A3F2-890483196134}" srcOrd="1" destOrd="0" presId="urn:microsoft.com/office/officeart/2005/8/layout/vProcess5"/>
    <dgm:cxn modelId="{175A3F0C-3892-407F-B3FA-881487FD4B0E}" type="presParOf" srcId="{59892F31-5CE9-4ED9-BC67-04C01F4A7184}" destId="{6F262507-9C74-4F1C-850C-21F0F7F59DD4}" srcOrd="2" destOrd="0" presId="urn:microsoft.com/office/officeart/2005/8/layout/vProcess5"/>
    <dgm:cxn modelId="{E1CE0FD7-3121-4D2E-B746-7FBAA36CD52D}" type="presParOf" srcId="{59892F31-5CE9-4ED9-BC67-04C01F4A7184}" destId="{9616353E-0B4A-430F-A861-E42B29528F61}" srcOrd="3" destOrd="0" presId="urn:microsoft.com/office/officeart/2005/8/layout/vProcess5"/>
    <dgm:cxn modelId="{899E63B0-DE12-45A9-8A39-E43C1EB95286}" type="presParOf" srcId="{59892F31-5CE9-4ED9-BC67-04C01F4A7184}" destId="{4FA1B706-ED3B-49F6-90CC-6E6F54A7D3D3}" srcOrd="4" destOrd="0" presId="urn:microsoft.com/office/officeart/2005/8/layout/vProcess5"/>
    <dgm:cxn modelId="{A134A3C7-78DB-4D5C-8A92-8038248033D0}" type="presParOf" srcId="{59892F31-5CE9-4ED9-BC67-04C01F4A7184}" destId="{8D4127C9-55BE-4F5D-8AAB-EC7AE84AD783}" srcOrd="5" destOrd="0" presId="urn:microsoft.com/office/officeart/2005/8/layout/vProcess5"/>
    <dgm:cxn modelId="{D04E7899-5324-426B-9E15-D2F15CDCFF03}" type="presParOf" srcId="{59892F31-5CE9-4ED9-BC67-04C01F4A7184}" destId="{10625ABF-18B0-413D-879F-FBF66CEED0EE}" srcOrd="6" destOrd="0" presId="urn:microsoft.com/office/officeart/2005/8/layout/vProcess5"/>
    <dgm:cxn modelId="{4CC05A57-E058-4C07-B9AC-2C72D9BB2291}" type="presParOf" srcId="{59892F31-5CE9-4ED9-BC67-04C01F4A7184}" destId="{BE15D54F-A7F5-46F0-88D6-D2758237D6AD}" srcOrd="7" destOrd="0" presId="urn:microsoft.com/office/officeart/2005/8/layout/vProcess5"/>
    <dgm:cxn modelId="{B77D619F-B0B4-4E52-8D30-39F4A58C27FA}" type="presParOf" srcId="{59892F31-5CE9-4ED9-BC67-04C01F4A7184}" destId="{D26CBC8C-CD2A-4E7C-805D-FA6027EAA30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8CB1E-0384-4A65-A1AC-7911ACF972EA}">
      <dsp:nvSpPr>
        <dsp:cNvPr id="0" name=""/>
        <dsp:cNvSpPr/>
      </dsp:nvSpPr>
      <dsp:spPr>
        <a:xfrm>
          <a:off x="1174" y="520807"/>
          <a:ext cx="4121050" cy="2616867"/>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C5B215-6922-4101-A09B-0996D748333C}">
      <dsp:nvSpPr>
        <dsp:cNvPr id="0" name=""/>
        <dsp:cNvSpPr/>
      </dsp:nvSpPr>
      <dsp:spPr>
        <a:xfrm>
          <a:off x="459068" y="955807"/>
          <a:ext cx="4121050" cy="2616867"/>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Our objective is to analyze the performance change for multiple classifiers when applied to the original and pre-processed dataset.</a:t>
          </a:r>
        </a:p>
      </dsp:txBody>
      <dsp:txXfrm>
        <a:off x="535713" y="1032452"/>
        <a:ext cx="3967760" cy="2463577"/>
      </dsp:txXfrm>
    </dsp:sp>
    <dsp:sp modelId="{9534065D-A7E5-4004-B598-8EB1136D919D}">
      <dsp:nvSpPr>
        <dsp:cNvPr id="0" name=""/>
        <dsp:cNvSpPr/>
      </dsp:nvSpPr>
      <dsp:spPr>
        <a:xfrm>
          <a:off x="5038013" y="520807"/>
          <a:ext cx="4121050" cy="2616867"/>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D1EA62-C832-424E-800A-DEC2901C2319}">
      <dsp:nvSpPr>
        <dsp:cNvPr id="0" name=""/>
        <dsp:cNvSpPr/>
      </dsp:nvSpPr>
      <dsp:spPr>
        <a:xfrm>
          <a:off x="5495908" y="955807"/>
          <a:ext cx="4121050" cy="2616867"/>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results of these classifiers will help the bank in the future making any decision about their target audience which in a way increase the overall campaign eﬀiciency by using direct marketing.</a:t>
          </a:r>
        </a:p>
      </dsp:txBody>
      <dsp:txXfrm>
        <a:off x="5572553" y="1032452"/>
        <a:ext cx="3967760" cy="2463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5EB92-97F0-4ED6-A3F2-890483196134}">
      <dsp:nvSpPr>
        <dsp:cNvPr id="0" name=""/>
        <dsp:cNvSpPr/>
      </dsp:nvSpPr>
      <dsp:spPr>
        <a:xfrm>
          <a:off x="0" y="0"/>
          <a:ext cx="8175413" cy="122804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What it does is, it creates synthetic (not duplicate) samples of the minority class.</a:t>
          </a:r>
        </a:p>
      </dsp:txBody>
      <dsp:txXfrm>
        <a:off x="35968" y="35968"/>
        <a:ext cx="6850257" cy="1156108"/>
      </dsp:txXfrm>
    </dsp:sp>
    <dsp:sp modelId="{6F262507-9C74-4F1C-850C-21F0F7F59DD4}">
      <dsp:nvSpPr>
        <dsp:cNvPr id="0" name=""/>
        <dsp:cNvSpPr/>
      </dsp:nvSpPr>
      <dsp:spPr>
        <a:xfrm>
          <a:off x="721359" y="1432718"/>
          <a:ext cx="8175413" cy="122804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Hence it makes the minority class(‘yes’) equal to the majority class(‘no’). </a:t>
          </a:r>
        </a:p>
      </dsp:txBody>
      <dsp:txXfrm>
        <a:off x="757327" y="1468686"/>
        <a:ext cx="6583888" cy="1156108"/>
      </dsp:txXfrm>
    </dsp:sp>
    <dsp:sp modelId="{9616353E-0B4A-430F-A861-E42B29528F61}">
      <dsp:nvSpPr>
        <dsp:cNvPr id="0" name=""/>
        <dsp:cNvSpPr/>
      </dsp:nvSpPr>
      <dsp:spPr>
        <a:xfrm>
          <a:off x="1442719" y="2865437"/>
          <a:ext cx="8175413" cy="122804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It does this by selecting similar records and altering that record one column at a time by a random amount within the difference to the neighboring records.</a:t>
          </a:r>
        </a:p>
      </dsp:txBody>
      <dsp:txXfrm>
        <a:off x="1478687" y="2901405"/>
        <a:ext cx="6583888" cy="1156108"/>
      </dsp:txXfrm>
    </dsp:sp>
    <dsp:sp modelId="{4FA1B706-ED3B-49F6-90CC-6E6F54A7D3D3}">
      <dsp:nvSpPr>
        <dsp:cNvPr id="0" name=""/>
        <dsp:cNvSpPr/>
      </dsp:nvSpPr>
      <dsp:spPr>
        <a:xfrm>
          <a:off x="7377184" y="931267"/>
          <a:ext cx="798228" cy="798228"/>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8D4127C9-55BE-4F5D-8AAB-EC7AE84AD783}">
      <dsp:nvSpPr>
        <dsp:cNvPr id="0" name=""/>
        <dsp:cNvSpPr/>
      </dsp:nvSpPr>
      <dsp:spPr>
        <a:xfrm>
          <a:off x="8098544" y="2355798"/>
          <a:ext cx="798228" cy="798228"/>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A1264-644E-477A-9183-5209DAE27BDF}"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9FC7D-5D21-48A7-AF7C-47B4133D5832}" type="slidenum">
              <a:rPr lang="en-US" smtClean="0"/>
              <a:t>‹#›</a:t>
            </a:fld>
            <a:endParaRPr lang="en-US"/>
          </a:p>
        </p:txBody>
      </p:sp>
    </p:spTree>
    <p:extLst>
      <p:ext uri="{BB962C8B-B14F-4D97-AF65-F5344CB8AC3E}">
        <p14:creationId xmlns:p14="http://schemas.microsoft.com/office/powerpoint/2010/main" val="176257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E9FC7D-5D21-48A7-AF7C-47B4133D5832}" type="slidenum">
              <a:rPr lang="en-US" smtClean="0"/>
              <a:t>2</a:t>
            </a:fld>
            <a:endParaRPr lang="en-US"/>
          </a:p>
        </p:txBody>
      </p:sp>
    </p:spTree>
    <p:extLst>
      <p:ext uri="{BB962C8B-B14F-4D97-AF65-F5344CB8AC3E}">
        <p14:creationId xmlns:p14="http://schemas.microsoft.com/office/powerpoint/2010/main" val="354711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E9FC7D-5D21-48A7-AF7C-47B4133D5832}" type="slidenum">
              <a:rPr lang="en-US" smtClean="0"/>
              <a:t>12</a:t>
            </a:fld>
            <a:endParaRPr lang="en-US"/>
          </a:p>
        </p:txBody>
      </p:sp>
    </p:spTree>
    <p:extLst>
      <p:ext uri="{BB962C8B-B14F-4D97-AF65-F5344CB8AC3E}">
        <p14:creationId xmlns:p14="http://schemas.microsoft.com/office/powerpoint/2010/main" val="106253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E9FC7D-5D21-48A7-AF7C-47B4133D5832}" type="slidenum">
              <a:rPr lang="en-US" smtClean="0"/>
              <a:t>15</a:t>
            </a:fld>
            <a:endParaRPr lang="en-US"/>
          </a:p>
        </p:txBody>
      </p:sp>
    </p:spTree>
    <p:extLst>
      <p:ext uri="{BB962C8B-B14F-4D97-AF65-F5344CB8AC3E}">
        <p14:creationId xmlns:p14="http://schemas.microsoft.com/office/powerpoint/2010/main" val="76514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model parameters which are learned during training, model hyperparameters are set by the data scientist ahead of training and control implementation aspects of the model. Hyperparameters can be thought of as model settings. These settings need to be tuned because the ideal settings for one data set will not be the same across all data sets. When tuning the hyperparameters of an estimator, Grid Search and Random Search are both popular </a:t>
            </a:r>
            <a:r>
              <a:rPr lang="en-US" dirty="0" err="1"/>
              <a:t>methods.Grid</a:t>
            </a:r>
            <a:r>
              <a:rPr lang="en-US" dirty="0"/>
              <a:t> Search can be thought of as an exhaustive search for selecting a model. In Grid Search, the data scientist sets up a grid of hyperparameter values and for each combination, trains a model and scores on the testing data. In this approach, every combination of hyperparameter values is tried which can be very inefficient.</a:t>
            </a:r>
          </a:p>
          <a:p>
            <a:r>
              <a:rPr lang="en-US" dirty="0"/>
              <a:t>By contrast, Random Search sets up a grid of hyperparameter values and selects random combinations to train the model and score. This allows you to explicitly control the number of parameter combinations that are attempted. </a:t>
            </a:r>
            <a:r>
              <a:rPr lang="en-US"/>
              <a:t>The number of search iterations is set based on time or resources.</a:t>
            </a:r>
            <a:endParaRPr lang="en-IN" dirty="0"/>
          </a:p>
        </p:txBody>
      </p:sp>
      <p:sp>
        <p:nvSpPr>
          <p:cNvPr id="4" name="Slide Number Placeholder 3"/>
          <p:cNvSpPr>
            <a:spLocks noGrp="1"/>
          </p:cNvSpPr>
          <p:nvPr>
            <p:ph type="sldNum" sz="quarter" idx="5"/>
          </p:nvPr>
        </p:nvSpPr>
        <p:spPr/>
        <p:txBody>
          <a:bodyPr/>
          <a:lstStyle/>
          <a:p>
            <a:fld id="{15E9FC7D-5D21-48A7-AF7C-47B4133D5832}" type="slidenum">
              <a:rPr lang="en-US" smtClean="0"/>
              <a:t>24</a:t>
            </a:fld>
            <a:endParaRPr lang="en-US"/>
          </a:p>
        </p:txBody>
      </p:sp>
    </p:spTree>
    <p:extLst>
      <p:ext uri="{BB962C8B-B14F-4D97-AF65-F5344CB8AC3E}">
        <p14:creationId xmlns:p14="http://schemas.microsoft.com/office/powerpoint/2010/main" val="390273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Precision means the percentage of your results which are relevant. On the other hand, recall refers to the percentage of total relevant results correctly classified by your algorithm.</a:t>
            </a:r>
          </a:p>
          <a:p>
            <a:endParaRPr lang="en-US" dirty="0"/>
          </a:p>
        </p:txBody>
      </p:sp>
      <p:sp>
        <p:nvSpPr>
          <p:cNvPr id="4" name="Slide Number Placeholder 3"/>
          <p:cNvSpPr>
            <a:spLocks noGrp="1"/>
          </p:cNvSpPr>
          <p:nvPr>
            <p:ph type="sldNum" sz="quarter" idx="5"/>
          </p:nvPr>
        </p:nvSpPr>
        <p:spPr/>
        <p:txBody>
          <a:bodyPr/>
          <a:lstStyle/>
          <a:p>
            <a:fld id="{15E9FC7D-5D21-48A7-AF7C-47B4133D5832}" type="slidenum">
              <a:rPr lang="en-US" smtClean="0"/>
              <a:t>26</a:t>
            </a:fld>
            <a:endParaRPr lang="en-US"/>
          </a:p>
        </p:txBody>
      </p:sp>
    </p:spTree>
    <p:extLst>
      <p:ext uri="{BB962C8B-B14F-4D97-AF65-F5344CB8AC3E}">
        <p14:creationId xmlns:p14="http://schemas.microsoft.com/office/powerpoint/2010/main" val="206931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366463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224459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654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11080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2318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68367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184818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200555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289518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FFDC6-2D93-4F41-8C81-20DEFB79269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392981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FFDC6-2D93-4F41-8C81-20DEFB79269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135872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FFDC6-2D93-4F41-8C81-20DEFB792692}"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12153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FFDC6-2D93-4F41-8C81-20DEFB79269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337657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FFDC6-2D93-4F41-8C81-20DEFB792692}"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314710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FFDC6-2D93-4F41-8C81-20DEFB79269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157286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FFDC6-2D93-4F41-8C81-20DEFB79269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3FE03-CACE-4540-8389-A45505D2B9B3}" type="slidenum">
              <a:rPr lang="en-US" smtClean="0"/>
              <a:t>‹#›</a:t>
            </a:fld>
            <a:endParaRPr lang="en-US"/>
          </a:p>
        </p:txBody>
      </p:sp>
    </p:spTree>
    <p:extLst>
      <p:ext uri="{BB962C8B-B14F-4D97-AF65-F5344CB8AC3E}">
        <p14:creationId xmlns:p14="http://schemas.microsoft.com/office/powerpoint/2010/main" val="191748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0FFDC6-2D93-4F41-8C81-20DEFB792692}" type="datetimeFigureOut">
              <a:rPr lang="en-US" smtClean="0"/>
              <a:t>12/7/2019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93FE03-CACE-4540-8389-A45505D2B9B3}" type="slidenum">
              <a:rPr lang="en-US" smtClean="0"/>
              <a:t>‹#›</a:t>
            </a:fld>
            <a:endParaRPr lang="en-US"/>
          </a:p>
        </p:txBody>
      </p:sp>
    </p:spTree>
    <p:extLst>
      <p:ext uri="{BB962C8B-B14F-4D97-AF65-F5344CB8AC3E}">
        <p14:creationId xmlns:p14="http://schemas.microsoft.com/office/powerpoint/2010/main" val="2674267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36B79-A09C-4BD6-B9AF-0CD9DE492867}"/>
              </a:ext>
            </a:extLst>
          </p:cNvPr>
          <p:cNvSpPr>
            <a:spLocks noGrp="1"/>
          </p:cNvSpPr>
          <p:nvPr>
            <p:ph type="ctrTitle"/>
          </p:nvPr>
        </p:nvSpPr>
        <p:spPr>
          <a:xfrm>
            <a:off x="4442334" y="1059389"/>
            <a:ext cx="6960759" cy="2849671"/>
          </a:xfrm>
        </p:spPr>
        <p:txBody>
          <a:bodyPr>
            <a:normAutofit/>
          </a:bodyPr>
          <a:lstStyle/>
          <a:p>
            <a:pPr algn="l"/>
            <a:r>
              <a:rPr lang="en-US" sz="5600" dirty="0">
                <a:solidFill>
                  <a:srgbClr val="FFFFFF"/>
                </a:solidFill>
              </a:rPr>
              <a:t>Comparison of Classification Models for Bank Marketing</a:t>
            </a:r>
          </a:p>
        </p:txBody>
      </p:sp>
      <p:sp>
        <p:nvSpPr>
          <p:cNvPr id="3" name="Subtitle 2">
            <a:extLst>
              <a:ext uri="{FF2B5EF4-FFF2-40B4-BE49-F238E27FC236}">
                <a16:creationId xmlns:a16="http://schemas.microsoft.com/office/drawing/2014/main" id="{A03D859F-C7FB-45D3-BF83-C8570FBD5F92}"/>
              </a:ext>
            </a:extLst>
          </p:cNvPr>
          <p:cNvSpPr>
            <a:spLocks noGrp="1"/>
          </p:cNvSpPr>
          <p:nvPr>
            <p:ph type="subTitle" idx="1"/>
          </p:nvPr>
        </p:nvSpPr>
        <p:spPr>
          <a:xfrm>
            <a:off x="4548104" y="3962088"/>
            <a:ext cx="6112077" cy="1186108"/>
          </a:xfrm>
        </p:spPr>
        <p:txBody>
          <a:bodyPr>
            <a:normAutofit/>
          </a:bodyPr>
          <a:lstStyle/>
          <a:p>
            <a:pPr algn="l">
              <a:lnSpc>
                <a:spcPct val="90000"/>
              </a:lnSpc>
            </a:pPr>
            <a:br>
              <a:rPr lang="en-US" dirty="0">
                <a:solidFill>
                  <a:srgbClr val="FFFFFF">
                    <a:alpha val="70000"/>
                  </a:srgbClr>
                </a:solidFill>
              </a:rPr>
            </a:br>
            <a:r>
              <a:rPr lang="en-US" dirty="0">
                <a:solidFill>
                  <a:srgbClr val="FFFFFF">
                    <a:alpha val="70000"/>
                  </a:srgbClr>
                </a:solidFill>
              </a:rPr>
              <a:t>Abhishek Nagrecha (1097663)</a:t>
            </a:r>
            <a:br>
              <a:rPr lang="en-US" dirty="0">
                <a:solidFill>
                  <a:srgbClr val="FFFFFF">
                    <a:alpha val="70000"/>
                  </a:srgbClr>
                </a:solidFill>
              </a:rPr>
            </a:br>
            <a:r>
              <a:rPr lang="en-US" dirty="0" err="1">
                <a:solidFill>
                  <a:srgbClr val="FFFFFF">
                    <a:alpha val="70000"/>
                  </a:srgbClr>
                </a:solidFill>
              </a:rPr>
              <a:t>Sahand</a:t>
            </a:r>
            <a:r>
              <a:rPr lang="en-US" dirty="0">
                <a:solidFill>
                  <a:srgbClr val="FFFFFF">
                    <a:alpha val="70000"/>
                  </a:srgbClr>
                </a:solidFill>
              </a:rPr>
              <a:t> </a:t>
            </a:r>
            <a:r>
              <a:rPr lang="en-US" dirty="0" err="1">
                <a:solidFill>
                  <a:srgbClr val="FFFFFF">
                    <a:alpha val="70000"/>
                  </a:srgbClr>
                </a:solidFill>
              </a:rPr>
              <a:t>Asri</a:t>
            </a:r>
            <a:r>
              <a:rPr lang="en-US" dirty="0">
                <a:solidFill>
                  <a:srgbClr val="FFFFFF">
                    <a:alpha val="70000"/>
                  </a:srgbClr>
                </a:solidFill>
              </a:rPr>
              <a:t> (1114548)</a:t>
            </a:r>
            <a:br>
              <a:rPr lang="en-US" dirty="0">
                <a:solidFill>
                  <a:srgbClr val="FFFFFF">
                    <a:alpha val="70000"/>
                  </a:srgbClr>
                </a:solidFill>
              </a:rPr>
            </a:br>
            <a:r>
              <a:rPr lang="en-US" dirty="0">
                <a:solidFill>
                  <a:srgbClr val="FFFFFF">
                    <a:alpha val="70000"/>
                  </a:srgbClr>
                </a:solidFill>
              </a:rPr>
              <a:t>Prerak Patel (1117675)</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2160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41D83A0-3F8D-9A4A-8EAA-D5726821425F}"/>
              </a:ext>
            </a:extLst>
          </p:cNvPr>
          <p:cNvGraphicFramePr>
            <a:graphicFrameLocks/>
          </p:cNvGraphicFramePr>
          <p:nvPr>
            <p:extLst>
              <p:ext uri="{D42A27DB-BD31-4B8C-83A1-F6EECF244321}">
                <p14:modId xmlns:p14="http://schemas.microsoft.com/office/powerpoint/2010/main" val="3981894091"/>
              </p:ext>
            </p:extLst>
          </p:nvPr>
        </p:nvGraphicFramePr>
        <p:xfrm>
          <a:off x="967877" y="1192334"/>
          <a:ext cx="7972549" cy="4450080"/>
        </p:xfrm>
        <a:graphic>
          <a:graphicData uri="http://schemas.openxmlformats.org/drawingml/2006/table">
            <a:tbl>
              <a:tblPr firstRow="1" bandRow="1">
                <a:tableStyleId>{5C22544A-7EE6-4342-B048-85BDC9FD1C3A}</a:tableStyleId>
              </a:tblPr>
              <a:tblGrid>
                <a:gridCol w="901568">
                  <a:extLst>
                    <a:ext uri="{9D8B030D-6E8A-4147-A177-3AD203B41FA5}">
                      <a16:colId xmlns:a16="http://schemas.microsoft.com/office/drawing/2014/main" val="1231301760"/>
                    </a:ext>
                  </a:extLst>
                </a:gridCol>
                <a:gridCol w="1181337">
                  <a:extLst>
                    <a:ext uri="{9D8B030D-6E8A-4147-A177-3AD203B41FA5}">
                      <a16:colId xmlns:a16="http://schemas.microsoft.com/office/drawing/2014/main" val="3270334836"/>
                    </a:ext>
                  </a:extLst>
                </a:gridCol>
                <a:gridCol w="1527786">
                  <a:extLst>
                    <a:ext uri="{9D8B030D-6E8A-4147-A177-3AD203B41FA5}">
                      <a16:colId xmlns:a16="http://schemas.microsoft.com/office/drawing/2014/main" val="2954775425"/>
                    </a:ext>
                  </a:extLst>
                </a:gridCol>
                <a:gridCol w="1465312">
                  <a:extLst>
                    <a:ext uri="{9D8B030D-6E8A-4147-A177-3AD203B41FA5}">
                      <a16:colId xmlns:a16="http://schemas.microsoft.com/office/drawing/2014/main" val="4193899918"/>
                    </a:ext>
                  </a:extLst>
                </a:gridCol>
                <a:gridCol w="1079105">
                  <a:extLst>
                    <a:ext uri="{9D8B030D-6E8A-4147-A177-3AD203B41FA5}">
                      <a16:colId xmlns:a16="http://schemas.microsoft.com/office/drawing/2014/main" val="1739634878"/>
                    </a:ext>
                  </a:extLst>
                </a:gridCol>
                <a:gridCol w="1817441">
                  <a:extLst>
                    <a:ext uri="{9D8B030D-6E8A-4147-A177-3AD203B41FA5}">
                      <a16:colId xmlns:a16="http://schemas.microsoft.com/office/drawing/2014/main" val="1576394463"/>
                    </a:ext>
                  </a:extLst>
                </a:gridCol>
              </a:tblGrid>
              <a:tr h="370840">
                <a:tc>
                  <a:txBody>
                    <a:bodyPr/>
                    <a:lstStyle/>
                    <a:p>
                      <a:r>
                        <a:rPr lang="en-US" dirty="0"/>
                        <a:t>Job</a:t>
                      </a:r>
                    </a:p>
                  </a:txBody>
                  <a:tcPr/>
                </a:tc>
                <a:tc>
                  <a:txBody>
                    <a:bodyPr/>
                    <a:lstStyle/>
                    <a:p>
                      <a:r>
                        <a:rPr lang="en-US" dirty="0"/>
                        <a:t>Marital</a:t>
                      </a:r>
                    </a:p>
                  </a:txBody>
                  <a:tcPr/>
                </a:tc>
                <a:tc>
                  <a:txBody>
                    <a:bodyPr/>
                    <a:lstStyle/>
                    <a:p>
                      <a:r>
                        <a:rPr lang="en-US" dirty="0"/>
                        <a:t>Education</a:t>
                      </a:r>
                    </a:p>
                  </a:txBody>
                  <a:tcPr/>
                </a:tc>
                <a:tc>
                  <a:txBody>
                    <a:bodyPr/>
                    <a:lstStyle/>
                    <a:p>
                      <a:r>
                        <a:rPr lang="en-US" dirty="0" err="1"/>
                        <a:t>Poutcome</a:t>
                      </a:r>
                      <a:endParaRPr lang="en-US" dirty="0"/>
                    </a:p>
                  </a:txBody>
                  <a:tcPr/>
                </a:tc>
                <a:tc>
                  <a:txBody>
                    <a:bodyPr/>
                    <a:lstStyle/>
                    <a:p>
                      <a:r>
                        <a:rPr lang="en-US" dirty="0"/>
                        <a:t>Month</a:t>
                      </a:r>
                    </a:p>
                  </a:txBody>
                  <a:tcPr/>
                </a:tc>
                <a:tc>
                  <a:txBody>
                    <a:bodyPr/>
                    <a:lstStyle/>
                    <a:p>
                      <a:r>
                        <a:rPr lang="en-US" dirty="0" err="1"/>
                        <a:t>Day_of_Week</a:t>
                      </a:r>
                      <a:endParaRPr lang="en-US" dirty="0"/>
                    </a:p>
                  </a:txBody>
                  <a:tcPr/>
                </a:tc>
                <a:extLst>
                  <a:ext uri="{0D108BD9-81ED-4DB2-BD59-A6C34878D82A}">
                    <a16:rowId xmlns:a16="http://schemas.microsoft.com/office/drawing/2014/main" val="3358935114"/>
                  </a:ext>
                </a:extLst>
              </a:tr>
              <a:tr h="370840">
                <a:tc>
                  <a:txBody>
                    <a:bodyPr/>
                    <a:lstStyle/>
                    <a:p>
                      <a:r>
                        <a:rPr lang="en-US" dirty="0"/>
                        <a:t>job_1</a:t>
                      </a:r>
                    </a:p>
                  </a:txBody>
                  <a:tcPr/>
                </a:tc>
                <a:tc>
                  <a:txBody>
                    <a:bodyPr/>
                    <a:lstStyle/>
                    <a:p>
                      <a:r>
                        <a:rPr lang="en-US" dirty="0"/>
                        <a:t>marital_1</a:t>
                      </a:r>
                    </a:p>
                  </a:txBody>
                  <a:tcPr/>
                </a:tc>
                <a:tc>
                  <a:txBody>
                    <a:bodyPr/>
                    <a:lstStyle/>
                    <a:p>
                      <a:r>
                        <a:rPr lang="en-US" dirty="0"/>
                        <a:t>education_1</a:t>
                      </a:r>
                    </a:p>
                  </a:txBody>
                  <a:tcPr/>
                </a:tc>
                <a:tc>
                  <a:txBody>
                    <a:bodyPr/>
                    <a:lstStyle/>
                    <a:p>
                      <a:r>
                        <a:rPr lang="en-US" dirty="0"/>
                        <a:t>poutcome_1</a:t>
                      </a:r>
                    </a:p>
                  </a:txBody>
                  <a:tcPr/>
                </a:tc>
                <a:tc>
                  <a:txBody>
                    <a:bodyPr/>
                    <a:lstStyle/>
                    <a:p>
                      <a:r>
                        <a:rPr lang="en-US" dirty="0"/>
                        <a:t>month_1</a:t>
                      </a:r>
                    </a:p>
                  </a:txBody>
                  <a:tcPr/>
                </a:tc>
                <a:tc>
                  <a:txBody>
                    <a:bodyPr/>
                    <a:lstStyle/>
                    <a:p>
                      <a:r>
                        <a:rPr lang="en-US" dirty="0"/>
                        <a:t>day_of_week_1</a:t>
                      </a:r>
                    </a:p>
                  </a:txBody>
                  <a:tcPr/>
                </a:tc>
                <a:extLst>
                  <a:ext uri="{0D108BD9-81ED-4DB2-BD59-A6C34878D82A}">
                    <a16:rowId xmlns:a16="http://schemas.microsoft.com/office/drawing/2014/main" val="2104035106"/>
                  </a:ext>
                </a:extLst>
              </a:tr>
              <a:tr h="370840">
                <a:tc>
                  <a:txBody>
                    <a:bodyPr/>
                    <a:lstStyle/>
                    <a:p>
                      <a:r>
                        <a:rPr lang="en-US" dirty="0"/>
                        <a:t>job_2</a:t>
                      </a:r>
                    </a:p>
                  </a:txBody>
                  <a:tcPr/>
                </a:tc>
                <a:tc>
                  <a:txBody>
                    <a:bodyPr/>
                    <a:lstStyle/>
                    <a:p>
                      <a:r>
                        <a:rPr lang="en-US" dirty="0"/>
                        <a:t>marital_2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education_2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poutcome_2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day_of_week_2</a:t>
                      </a:r>
                    </a:p>
                  </a:txBody>
                  <a:tcPr/>
                </a:tc>
                <a:extLst>
                  <a:ext uri="{0D108BD9-81ED-4DB2-BD59-A6C34878D82A}">
                    <a16:rowId xmlns:a16="http://schemas.microsoft.com/office/drawing/2014/main" val="3817758805"/>
                  </a:ext>
                </a:extLst>
              </a:tr>
              <a:tr h="370840">
                <a:tc>
                  <a:txBody>
                    <a:bodyPr/>
                    <a:lstStyle/>
                    <a:p>
                      <a:r>
                        <a:rPr lang="en-US" dirty="0"/>
                        <a:t>job_3</a:t>
                      </a:r>
                    </a:p>
                  </a:txBody>
                  <a:tcPr/>
                </a:tc>
                <a:tc>
                  <a:txBody>
                    <a:bodyPr/>
                    <a:lstStyle/>
                    <a:p>
                      <a:r>
                        <a:rPr lang="en-US" dirty="0"/>
                        <a:t>marital_3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education_3</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day_of_week_3</a:t>
                      </a:r>
                    </a:p>
                  </a:txBody>
                  <a:tcPr/>
                </a:tc>
                <a:extLst>
                  <a:ext uri="{0D108BD9-81ED-4DB2-BD59-A6C34878D82A}">
                    <a16:rowId xmlns:a16="http://schemas.microsoft.com/office/drawing/2014/main" val="920588946"/>
                  </a:ext>
                </a:extLst>
              </a:tr>
              <a:tr h="370840">
                <a:tc>
                  <a:txBody>
                    <a:bodyPr/>
                    <a:lstStyle/>
                    <a:p>
                      <a:r>
                        <a:rPr lang="en-US" dirty="0"/>
                        <a:t>job_4</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education_4</a:t>
                      </a:r>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day_of_week_4</a:t>
                      </a:r>
                    </a:p>
                  </a:txBody>
                  <a:tcPr/>
                </a:tc>
                <a:extLst>
                  <a:ext uri="{0D108BD9-81ED-4DB2-BD59-A6C34878D82A}">
                    <a16:rowId xmlns:a16="http://schemas.microsoft.com/office/drawing/2014/main" val="3563309121"/>
                  </a:ext>
                </a:extLst>
              </a:tr>
              <a:tr h="370840">
                <a:tc>
                  <a:txBody>
                    <a:bodyPr/>
                    <a:lstStyle/>
                    <a:p>
                      <a:r>
                        <a:rPr lang="en-US" dirty="0"/>
                        <a:t>job_5</a:t>
                      </a:r>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education_5</a:t>
                      </a:r>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633883394"/>
                  </a:ext>
                </a:extLst>
              </a:tr>
              <a:tr h="370840">
                <a:tc>
                  <a:txBody>
                    <a:bodyPr/>
                    <a:lstStyle/>
                    <a:p>
                      <a:r>
                        <a:rPr lang="en-US" dirty="0"/>
                        <a:t>job_6</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month_6</a:t>
                      </a:r>
                    </a:p>
                  </a:txBody>
                  <a:tcPr/>
                </a:tc>
                <a:tc>
                  <a:txBody>
                    <a:bodyPr/>
                    <a:lstStyle/>
                    <a:p>
                      <a:endParaRPr lang="en-US" dirty="0"/>
                    </a:p>
                  </a:txBody>
                  <a:tcPr/>
                </a:tc>
                <a:extLst>
                  <a:ext uri="{0D108BD9-81ED-4DB2-BD59-A6C34878D82A}">
                    <a16:rowId xmlns:a16="http://schemas.microsoft.com/office/drawing/2014/main" val="1770129739"/>
                  </a:ext>
                </a:extLst>
              </a:tr>
              <a:tr h="370840">
                <a:tc>
                  <a:txBody>
                    <a:bodyPr/>
                    <a:lstStyle/>
                    <a:p>
                      <a:r>
                        <a:rPr lang="en-US" dirty="0"/>
                        <a:t>job_7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month_7</a:t>
                      </a:r>
                    </a:p>
                  </a:txBody>
                  <a:tcPr/>
                </a:tc>
                <a:tc>
                  <a:txBody>
                    <a:bodyPr/>
                    <a:lstStyle/>
                    <a:p>
                      <a:endParaRPr lang="en-US"/>
                    </a:p>
                  </a:txBody>
                  <a:tcPr/>
                </a:tc>
                <a:extLst>
                  <a:ext uri="{0D108BD9-81ED-4DB2-BD59-A6C34878D82A}">
                    <a16:rowId xmlns:a16="http://schemas.microsoft.com/office/drawing/2014/main" val="2964746881"/>
                  </a:ext>
                </a:extLst>
              </a:tr>
              <a:tr h="370840">
                <a:tc>
                  <a:txBody>
                    <a:bodyPr/>
                    <a:lstStyle/>
                    <a:p>
                      <a:r>
                        <a:rPr lang="en-US" dirty="0"/>
                        <a:t>job_8</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month_8</a:t>
                      </a:r>
                    </a:p>
                  </a:txBody>
                  <a:tcPr/>
                </a:tc>
                <a:tc>
                  <a:txBody>
                    <a:bodyPr/>
                    <a:lstStyle/>
                    <a:p>
                      <a:endParaRPr lang="en-US"/>
                    </a:p>
                  </a:txBody>
                  <a:tcPr/>
                </a:tc>
                <a:extLst>
                  <a:ext uri="{0D108BD9-81ED-4DB2-BD59-A6C34878D82A}">
                    <a16:rowId xmlns:a16="http://schemas.microsoft.com/office/drawing/2014/main" val="3048356511"/>
                  </a:ext>
                </a:extLst>
              </a:tr>
              <a:tr h="370840">
                <a:tc>
                  <a:txBody>
                    <a:bodyPr/>
                    <a:lstStyle/>
                    <a:p>
                      <a:r>
                        <a:rPr lang="en-US" dirty="0"/>
                        <a:t>job_9</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month_9</a:t>
                      </a:r>
                    </a:p>
                  </a:txBody>
                  <a:tcPr/>
                </a:tc>
                <a:tc>
                  <a:txBody>
                    <a:bodyPr/>
                    <a:lstStyle/>
                    <a:p>
                      <a:endParaRPr lang="en-US"/>
                    </a:p>
                  </a:txBody>
                  <a:tcPr/>
                </a:tc>
                <a:extLst>
                  <a:ext uri="{0D108BD9-81ED-4DB2-BD59-A6C34878D82A}">
                    <a16:rowId xmlns:a16="http://schemas.microsoft.com/office/drawing/2014/main" val="1029599777"/>
                  </a:ext>
                </a:extLst>
              </a:tr>
              <a:tr h="370840">
                <a:tc>
                  <a:txBody>
                    <a:bodyPr/>
                    <a:lstStyle/>
                    <a:p>
                      <a:r>
                        <a:rPr lang="en-US" dirty="0"/>
                        <a:t>job_10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48570505"/>
                  </a:ext>
                </a:extLst>
              </a:tr>
              <a:tr h="370840">
                <a:tc>
                  <a:txBody>
                    <a:bodyPr/>
                    <a:lstStyle/>
                    <a:p>
                      <a:r>
                        <a:rPr lang="en-US" dirty="0"/>
                        <a:t>job_11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63991773"/>
                  </a:ext>
                </a:extLst>
              </a:tr>
            </a:tbl>
          </a:graphicData>
        </a:graphic>
      </p:graphicFrame>
    </p:spTree>
    <p:extLst>
      <p:ext uri="{BB962C8B-B14F-4D97-AF65-F5344CB8AC3E}">
        <p14:creationId xmlns:p14="http://schemas.microsoft.com/office/powerpoint/2010/main" val="229185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EF19D-A1F6-4962-8DC7-A27AD229DF79}"/>
              </a:ext>
            </a:extLst>
          </p:cNvPr>
          <p:cNvSpPr>
            <a:spLocks noGrp="1"/>
          </p:cNvSpPr>
          <p:nvPr>
            <p:ph type="title"/>
          </p:nvPr>
        </p:nvSpPr>
        <p:spPr>
          <a:xfrm>
            <a:off x="1043950" y="1179151"/>
            <a:ext cx="3300646" cy="4463889"/>
          </a:xfrm>
        </p:spPr>
        <p:txBody>
          <a:bodyPr anchor="ctr">
            <a:normAutofit/>
          </a:bodyPr>
          <a:lstStyle/>
          <a:p>
            <a:r>
              <a:rPr lang="en-IN"/>
              <a:t>Label encoding and One hot encoding</a:t>
            </a:r>
          </a:p>
        </p:txBody>
      </p:sp>
      <p:sp>
        <p:nvSpPr>
          <p:cNvPr id="15"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E9A757-16CF-4F02-B2EB-92E203972D24}"/>
              </a:ext>
            </a:extLst>
          </p:cNvPr>
          <p:cNvSpPr>
            <a:spLocks noGrp="1"/>
          </p:cNvSpPr>
          <p:nvPr>
            <p:ph idx="1"/>
          </p:nvPr>
        </p:nvSpPr>
        <p:spPr>
          <a:xfrm>
            <a:off x="4978918" y="1109145"/>
            <a:ext cx="6341016" cy="4603900"/>
          </a:xfrm>
        </p:spPr>
        <p:txBody>
          <a:bodyPr anchor="ctr">
            <a:normAutofit/>
          </a:bodyPr>
          <a:lstStyle/>
          <a:p>
            <a:pPr>
              <a:lnSpc>
                <a:spcPct val="90000"/>
              </a:lnSpc>
            </a:pPr>
            <a:endParaRPr lang="en-US" dirty="0"/>
          </a:p>
          <a:p>
            <a:pPr>
              <a:lnSpc>
                <a:spcPct val="90000"/>
              </a:lnSpc>
            </a:pPr>
            <a:r>
              <a:rPr lang="en-US" dirty="0"/>
              <a:t>In Label Encoding a unique number will be assigned to each unique value in the feature column but a major issue with this method would be the assumption that the label sizes represent ordinality (i.e. a label of 3 is greater than a label of 2).</a:t>
            </a:r>
          </a:p>
          <a:p>
            <a:pPr>
              <a:lnSpc>
                <a:spcPct val="90000"/>
              </a:lnSpc>
            </a:pPr>
            <a:endParaRPr lang="en-US" dirty="0"/>
          </a:p>
          <a:p>
            <a:pPr>
              <a:lnSpc>
                <a:spcPct val="90000"/>
              </a:lnSpc>
            </a:pPr>
            <a:r>
              <a:rPr lang="en-US" dirty="0"/>
              <a:t>For one hot encoding, a new feature column will be created for each unique value in the feature column. That is value would be 1 if the value was present for that observation and 0 otherwise.</a:t>
            </a:r>
          </a:p>
          <a:p>
            <a:pPr>
              <a:lnSpc>
                <a:spcPct val="90000"/>
              </a:lnSpc>
            </a:pPr>
            <a:endParaRPr lang="en-US" dirty="0"/>
          </a:p>
          <a:p>
            <a:pPr>
              <a:lnSpc>
                <a:spcPct val="90000"/>
              </a:lnSpc>
            </a:pPr>
            <a:r>
              <a:rPr lang="en-US"/>
              <a:t>For our dataset we initially had 21 features but after dropping one feature and applying encoding methods we now have 49 features.</a:t>
            </a:r>
            <a:endParaRPr lang="en-IN"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022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puzzle pieces&#10;&#10;Description automatically generated">
            <a:extLst>
              <a:ext uri="{FF2B5EF4-FFF2-40B4-BE49-F238E27FC236}">
                <a16:creationId xmlns:a16="http://schemas.microsoft.com/office/drawing/2014/main" id="{9310A814-4840-4714-8DD2-F5BC61DFE529}"/>
              </a:ext>
            </a:extLst>
          </p:cNvPr>
          <p:cNvPicPr>
            <a:picLocks noChangeAspect="1"/>
          </p:cNvPicPr>
          <p:nvPr/>
        </p:nvPicPr>
        <p:blipFill rotWithShape="1">
          <a:blip r:embed="rId3">
            <a:extLst>
              <a:ext uri="{28A0092B-C50C-407E-A947-70E740481C1C}">
                <a14:useLocalDpi xmlns:a14="http://schemas.microsoft.com/office/drawing/2010/main" val="0"/>
              </a:ext>
            </a:extLst>
          </a:blip>
          <a:srcRect l="13121" r="10348"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4381B15-3184-4E7E-A6EF-843D7E7F7139}"/>
              </a:ext>
            </a:extLst>
          </p:cNvPr>
          <p:cNvSpPr>
            <a:spLocks noGrp="1"/>
          </p:cNvSpPr>
          <p:nvPr>
            <p:ph type="title"/>
          </p:nvPr>
        </p:nvSpPr>
        <p:spPr>
          <a:xfrm>
            <a:off x="677333" y="609600"/>
            <a:ext cx="3851123" cy="1320800"/>
          </a:xfrm>
        </p:spPr>
        <p:txBody>
          <a:bodyPr>
            <a:normAutofit/>
          </a:bodyPr>
          <a:lstStyle/>
          <a:p>
            <a:r>
              <a:rPr lang="en-US" dirty="0"/>
              <a:t>Missing Values</a:t>
            </a:r>
          </a:p>
        </p:txBody>
      </p:sp>
      <p:sp>
        <p:nvSpPr>
          <p:cNvPr id="3" name="Content Placeholder 2">
            <a:extLst>
              <a:ext uri="{FF2B5EF4-FFF2-40B4-BE49-F238E27FC236}">
                <a16:creationId xmlns:a16="http://schemas.microsoft.com/office/drawing/2014/main" id="{36C93752-E0AD-4CB6-9CAA-EAA60FA54C90}"/>
              </a:ext>
            </a:extLst>
          </p:cNvPr>
          <p:cNvSpPr>
            <a:spLocks noGrp="1"/>
          </p:cNvSpPr>
          <p:nvPr>
            <p:ph idx="1"/>
          </p:nvPr>
        </p:nvSpPr>
        <p:spPr>
          <a:xfrm>
            <a:off x="677333" y="1731818"/>
            <a:ext cx="4292231" cy="4516581"/>
          </a:xfrm>
        </p:spPr>
        <p:txBody>
          <a:bodyPr>
            <a:normAutofit/>
          </a:bodyPr>
          <a:lstStyle/>
          <a:p>
            <a:pPr>
              <a:lnSpc>
                <a:spcPct val="90000"/>
              </a:lnSpc>
            </a:pPr>
            <a:r>
              <a:rPr lang="en-US" sz="2000" dirty="0"/>
              <a:t>Many Missing Values in Dataset</a:t>
            </a:r>
          </a:p>
          <a:p>
            <a:pPr lvl="1">
              <a:lnSpc>
                <a:spcPct val="90000"/>
              </a:lnSpc>
            </a:pPr>
            <a:r>
              <a:rPr lang="en-US" sz="1800" dirty="0"/>
              <a:t>6 Categorical Features</a:t>
            </a:r>
          </a:p>
          <a:p>
            <a:pPr lvl="1">
              <a:lnSpc>
                <a:spcPct val="90000"/>
              </a:lnSpc>
            </a:pPr>
            <a:r>
              <a:rPr lang="en-US" sz="1800" dirty="0"/>
              <a:t>1 Numeric Feature</a:t>
            </a:r>
          </a:p>
          <a:p>
            <a:pPr lvl="1">
              <a:lnSpc>
                <a:spcPct val="90000"/>
              </a:lnSpc>
            </a:pPr>
            <a:endParaRPr lang="en-US" sz="1800" dirty="0"/>
          </a:p>
          <a:p>
            <a:pPr>
              <a:lnSpc>
                <a:spcPct val="90000"/>
              </a:lnSpc>
            </a:pPr>
            <a:r>
              <a:rPr lang="en-US" sz="2000" dirty="0"/>
              <a:t>Deal with Missing Values</a:t>
            </a:r>
          </a:p>
          <a:p>
            <a:pPr lvl="1">
              <a:lnSpc>
                <a:spcPct val="90000"/>
              </a:lnSpc>
            </a:pPr>
            <a:r>
              <a:rPr lang="en-US" sz="1800" dirty="0"/>
              <a:t>Remove entries with missing values</a:t>
            </a:r>
          </a:p>
          <a:p>
            <a:pPr lvl="1">
              <a:lnSpc>
                <a:spcPct val="90000"/>
              </a:lnSpc>
            </a:pPr>
            <a:r>
              <a:rPr lang="en-US" sz="1800" dirty="0"/>
              <a:t>Recover the missing values</a:t>
            </a:r>
          </a:p>
          <a:p>
            <a:pPr lvl="1">
              <a:lnSpc>
                <a:spcPct val="90000"/>
              </a:lnSpc>
            </a:pPr>
            <a:r>
              <a:rPr lang="en-US" sz="1800" dirty="0"/>
              <a:t>Imputation Techniques</a:t>
            </a:r>
          </a:p>
          <a:p>
            <a:pPr lvl="2">
              <a:lnSpc>
                <a:spcPct val="90000"/>
              </a:lnSpc>
            </a:pPr>
            <a:r>
              <a:rPr lang="en-US" sz="1600" dirty="0"/>
              <a:t>Mean/Median Imputation</a:t>
            </a:r>
          </a:p>
          <a:p>
            <a:pPr lvl="2">
              <a:lnSpc>
                <a:spcPct val="90000"/>
              </a:lnSpc>
            </a:pPr>
            <a:r>
              <a:rPr lang="en-US" sz="1600" dirty="0"/>
              <a:t>Common Imputation</a:t>
            </a:r>
          </a:p>
          <a:p>
            <a:pPr lvl="2">
              <a:lnSpc>
                <a:spcPct val="90000"/>
              </a:lnSpc>
            </a:pPr>
            <a:r>
              <a:rPr lang="en-US" sz="1600" dirty="0"/>
              <a:t>Regression Imputation</a:t>
            </a:r>
          </a:p>
          <a:p>
            <a:pPr lvl="1">
              <a:lnSpc>
                <a:spcPct val="90000"/>
              </a:lnSpc>
            </a:pPr>
            <a:endParaRPr lang="en-US" sz="1800" dirty="0"/>
          </a:p>
        </p:txBody>
      </p:sp>
      <p:cxnSp>
        <p:nvCxnSpPr>
          <p:cNvPr id="15" name="Straight Connector 1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907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8FBC-2D79-4DFB-9CB8-3FF8F33CE30B}"/>
              </a:ext>
            </a:extLst>
          </p:cNvPr>
          <p:cNvSpPr>
            <a:spLocks noGrp="1"/>
          </p:cNvSpPr>
          <p:nvPr>
            <p:ph type="title"/>
          </p:nvPr>
        </p:nvSpPr>
        <p:spPr>
          <a:xfrm>
            <a:off x="677334" y="609600"/>
            <a:ext cx="8596668" cy="1320800"/>
          </a:xfrm>
        </p:spPr>
        <p:txBody>
          <a:bodyPr anchor="t">
            <a:normAutofit/>
          </a:bodyPr>
          <a:lstStyle/>
          <a:p>
            <a:pPr algn="ctr"/>
            <a:r>
              <a:rPr lang="en-US" dirty="0"/>
              <a:t>Unbalanced Dataset</a:t>
            </a:r>
          </a:p>
        </p:txBody>
      </p:sp>
      <p:sp>
        <p:nvSpPr>
          <p:cNvPr id="3" name="Content Placeholder 2">
            <a:extLst>
              <a:ext uri="{FF2B5EF4-FFF2-40B4-BE49-F238E27FC236}">
                <a16:creationId xmlns:a16="http://schemas.microsoft.com/office/drawing/2014/main" id="{CCEF3065-7014-434A-BD10-B3E6BF3B9C0F}"/>
              </a:ext>
            </a:extLst>
          </p:cNvPr>
          <p:cNvSpPr>
            <a:spLocks noGrp="1"/>
          </p:cNvSpPr>
          <p:nvPr>
            <p:ph idx="1"/>
          </p:nvPr>
        </p:nvSpPr>
        <p:spPr>
          <a:xfrm>
            <a:off x="677334" y="1621690"/>
            <a:ext cx="4204989" cy="4626710"/>
          </a:xfrm>
        </p:spPr>
        <p:txBody>
          <a:bodyPr>
            <a:normAutofit/>
          </a:bodyPr>
          <a:lstStyle/>
          <a:p>
            <a:pPr>
              <a:lnSpc>
                <a:spcPct val="90000"/>
              </a:lnSpc>
            </a:pPr>
            <a:r>
              <a:rPr lang="en-US" sz="1600" dirty="0"/>
              <a:t>Highly Imbalanced Dataset</a:t>
            </a:r>
          </a:p>
          <a:p>
            <a:pPr marL="0" indent="0">
              <a:lnSpc>
                <a:spcPct val="90000"/>
              </a:lnSpc>
              <a:buNone/>
            </a:pPr>
            <a:endParaRPr lang="en-US" sz="1600" dirty="0"/>
          </a:p>
          <a:p>
            <a:pPr>
              <a:lnSpc>
                <a:spcPct val="90000"/>
              </a:lnSpc>
            </a:pPr>
            <a:r>
              <a:rPr lang="en-US" sz="1600" dirty="0"/>
              <a:t>Dataset contains almost 89% records of clients without term deposit subscription and only 11% records of clients with term deposit subscription. </a:t>
            </a:r>
          </a:p>
          <a:p>
            <a:pPr>
              <a:lnSpc>
                <a:spcPct val="90000"/>
              </a:lnSpc>
            </a:pPr>
            <a:endParaRPr lang="en-US" sz="1600" dirty="0"/>
          </a:p>
          <a:p>
            <a:pPr>
              <a:lnSpc>
                <a:spcPct val="90000"/>
              </a:lnSpc>
            </a:pPr>
            <a:r>
              <a:rPr lang="en-US" sz="1600" dirty="0"/>
              <a:t>Thus while applying different classifiers we got very high accuracy scores but when we checked the recall score and confusion matrix </a:t>
            </a:r>
          </a:p>
          <a:p>
            <a:pPr>
              <a:lnSpc>
                <a:spcPct val="90000"/>
              </a:lnSpc>
            </a:pPr>
            <a:endParaRPr lang="en-US" sz="1600" dirty="0"/>
          </a:p>
          <a:p>
            <a:pPr>
              <a:lnSpc>
                <a:spcPct val="90000"/>
              </a:lnSpc>
            </a:pPr>
            <a:r>
              <a:rPr lang="en-US" sz="1600" dirty="0"/>
              <a:t>We realized that the models were not able to classify clients who have subscription for term deposits.</a:t>
            </a:r>
          </a:p>
          <a:p>
            <a:pPr>
              <a:lnSpc>
                <a:spcPct val="90000"/>
              </a:lnSpc>
            </a:pPr>
            <a:endParaRPr lang="en-US" sz="1600" dirty="0"/>
          </a:p>
          <a:p>
            <a:pPr>
              <a:lnSpc>
                <a:spcPct val="90000"/>
              </a:lnSpc>
            </a:pPr>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B576234E-5ADC-432D-AA13-B9C70377AE2D}"/>
              </a:ext>
            </a:extLst>
          </p:cNvPr>
          <p:cNvPicPr>
            <a:picLocks noChangeAspect="1"/>
          </p:cNvPicPr>
          <p:nvPr/>
        </p:nvPicPr>
        <p:blipFill rotWithShape="1">
          <a:blip r:embed="rId2">
            <a:extLst>
              <a:ext uri="{28A0092B-C50C-407E-A947-70E740481C1C}">
                <a14:useLocalDpi xmlns:a14="http://schemas.microsoft.com/office/drawing/2010/main" val="0"/>
              </a:ext>
            </a:extLst>
          </a:blip>
          <a:srcRect l="547" t="17535" r="8552" b="4233"/>
          <a:stretch/>
        </p:blipFill>
        <p:spPr>
          <a:xfrm>
            <a:off x="5282361" y="2122853"/>
            <a:ext cx="4204989" cy="3266086"/>
          </a:xfrm>
          <a:prstGeom prst="rect">
            <a:avLst/>
          </a:prstGeom>
        </p:spPr>
      </p:pic>
    </p:spTree>
    <p:extLst>
      <p:ext uri="{BB962C8B-B14F-4D97-AF65-F5344CB8AC3E}">
        <p14:creationId xmlns:p14="http://schemas.microsoft.com/office/powerpoint/2010/main" val="47333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8FBC-2D79-4DFB-9CB8-3FF8F33CE30B}"/>
              </a:ext>
            </a:extLst>
          </p:cNvPr>
          <p:cNvSpPr>
            <a:spLocks noGrp="1"/>
          </p:cNvSpPr>
          <p:nvPr>
            <p:ph type="title"/>
          </p:nvPr>
        </p:nvSpPr>
        <p:spPr>
          <a:xfrm>
            <a:off x="677334" y="609600"/>
            <a:ext cx="8596668" cy="1320800"/>
          </a:xfrm>
        </p:spPr>
        <p:txBody>
          <a:bodyPr anchor="t">
            <a:normAutofit/>
          </a:bodyPr>
          <a:lstStyle/>
          <a:p>
            <a:pPr algn="ctr"/>
            <a:r>
              <a:rPr lang="en-US" dirty="0"/>
              <a:t>Unbalanced Dataset (2)</a:t>
            </a:r>
          </a:p>
        </p:txBody>
      </p:sp>
      <p:sp>
        <p:nvSpPr>
          <p:cNvPr id="3" name="Content Placeholder 2">
            <a:extLst>
              <a:ext uri="{FF2B5EF4-FFF2-40B4-BE49-F238E27FC236}">
                <a16:creationId xmlns:a16="http://schemas.microsoft.com/office/drawing/2014/main" id="{CCEF3065-7014-434A-BD10-B3E6BF3B9C0F}"/>
              </a:ext>
            </a:extLst>
          </p:cNvPr>
          <p:cNvSpPr>
            <a:spLocks noGrp="1"/>
          </p:cNvSpPr>
          <p:nvPr>
            <p:ph idx="1"/>
          </p:nvPr>
        </p:nvSpPr>
        <p:spPr>
          <a:xfrm>
            <a:off x="677334" y="1621690"/>
            <a:ext cx="4204989" cy="4626710"/>
          </a:xfrm>
        </p:spPr>
        <p:txBody>
          <a:bodyPr>
            <a:normAutofit/>
          </a:bodyPr>
          <a:lstStyle/>
          <a:p>
            <a:pPr marL="0" indent="0">
              <a:lnSpc>
                <a:spcPct val="90000"/>
              </a:lnSpc>
              <a:buNone/>
            </a:pPr>
            <a:endParaRPr lang="en-US" dirty="0"/>
          </a:p>
          <a:p>
            <a:pPr marL="0" indent="0">
              <a:lnSpc>
                <a:spcPct val="90000"/>
              </a:lnSpc>
              <a:buNone/>
            </a:pPr>
            <a:r>
              <a:rPr lang="en-US" dirty="0"/>
              <a:t>There are mainly 2 ways to deal with an unbalanced dataset:</a:t>
            </a:r>
          </a:p>
          <a:p>
            <a:pPr>
              <a:lnSpc>
                <a:spcPct val="90000"/>
              </a:lnSpc>
            </a:pPr>
            <a:endParaRPr lang="en-US" dirty="0"/>
          </a:p>
          <a:p>
            <a:pPr>
              <a:lnSpc>
                <a:spcPct val="90000"/>
              </a:lnSpc>
            </a:pPr>
            <a:r>
              <a:rPr lang="en-US" dirty="0"/>
              <a:t>Over-Sampling</a:t>
            </a:r>
          </a:p>
          <a:p>
            <a:pPr lvl="1">
              <a:lnSpc>
                <a:spcPct val="90000"/>
              </a:lnSpc>
            </a:pPr>
            <a:r>
              <a:rPr lang="en-US" dirty="0"/>
              <a:t>Synthetic Minority Oversampling Technique (SMOTE)</a:t>
            </a:r>
          </a:p>
          <a:p>
            <a:pPr>
              <a:lnSpc>
                <a:spcPct val="90000"/>
              </a:lnSpc>
            </a:pPr>
            <a:r>
              <a:rPr lang="en-US" dirty="0"/>
              <a:t>Under-Sampling</a:t>
            </a:r>
          </a:p>
          <a:p>
            <a:pPr lvl="1">
              <a:lnSpc>
                <a:spcPct val="90000"/>
              </a:lnSpc>
            </a:pPr>
            <a:r>
              <a:rPr lang="en-US" dirty="0" err="1"/>
              <a:t>NearMiss</a:t>
            </a:r>
            <a:r>
              <a:rPr lang="en-US" dirty="0"/>
              <a:t> </a:t>
            </a:r>
            <a:r>
              <a:rPr lang="en-US" dirty="0" err="1"/>
              <a:t>Undersampling</a:t>
            </a:r>
            <a:endParaRPr lang="en-US" dirty="0"/>
          </a:p>
          <a:p>
            <a:pPr lvl="1">
              <a:lnSpc>
                <a:spcPct val="90000"/>
              </a:lnSpc>
            </a:pPr>
            <a:endParaRPr lang="en-US" dirty="0"/>
          </a:p>
          <a:p>
            <a:pPr>
              <a:lnSpc>
                <a:spcPct val="90000"/>
              </a:lnSpc>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576234E-5ADC-432D-AA13-B9C70377AE2D}"/>
              </a:ext>
            </a:extLst>
          </p:cNvPr>
          <p:cNvPicPr>
            <a:picLocks noChangeAspect="1"/>
          </p:cNvPicPr>
          <p:nvPr/>
        </p:nvPicPr>
        <p:blipFill rotWithShape="1">
          <a:blip r:embed="rId2">
            <a:extLst>
              <a:ext uri="{28A0092B-C50C-407E-A947-70E740481C1C}">
                <a14:useLocalDpi xmlns:a14="http://schemas.microsoft.com/office/drawing/2010/main" val="0"/>
              </a:ext>
            </a:extLst>
          </a:blip>
          <a:srcRect l="547" t="17535" r="8552" b="4233"/>
          <a:stretch/>
        </p:blipFill>
        <p:spPr>
          <a:xfrm>
            <a:off x="5282361" y="2122853"/>
            <a:ext cx="4204989" cy="3266086"/>
          </a:xfrm>
          <a:prstGeom prst="rect">
            <a:avLst/>
          </a:prstGeom>
        </p:spPr>
      </p:pic>
    </p:spTree>
    <p:extLst>
      <p:ext uri="{BB962C8B-B14F-4D97-AF65-F5344CB8AC3E}">
        <p14:creationId xmlns:p14="http://schemas.microsoft.com/office/powerpoint/2010/main" val="230266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04EBC-C46B-4461-A7A4-2078884B3C2D}"/>
              </a:ext>
            </a:extLst>
          </p:cNvPr>
          <p:cNvSpPr>
            <a:spLocks noGrp="1"/>
          </p:cNvSpPr>
          <p:nvPr>
            <p:ph type="title"/>
          </p:nvPr>
        </p:nvSpPr>
        <p:spPr>
          <a:xfrm>
            <a:off x="1286933" y="609600"/>
            <a:ext cx="10197494" cy="1099457"/>
          </a:xfrm>
        </p:spPr>
        <p:txBody>
          <a:bodyPr>
            <a:normAutofit/>
          </a:bodyPr>
          <a:lstStyle/>
          <a:p>
            <a:pPr>
              <a:lnSpc>
                <a:spcPct val="90000"/>
              </a:lnSpc>
            </a:pPr>
            <a:r>
              <a:rPr lang="en-US" dirty="0"/>
              <a:t>Synthetic Minority Oversampling Technique (SMOTE)</a:t>
            </a:r>
            <a:endParaRPr lang="en-IN" dirty="0"/>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8FA1423-0F94-4DDD-B1CA-07C51AC57458}"/>
              </a:ext>
            </a:extLst>
          </p:cNvPr>
          <p:cNvGraphicFramePr>
            <a:graphicFrameLocks noGrp="1"/>
          </p:cNvGraphicFramePr>
          <p:nvPr>
            <p:ph idx="1"/>
            <p:extLst>
              <p:ext uri="{D42A27DB-BD31-4B8C-83A1-F6EECF244321}">
                <p14:modId xmlns:p14="http://schemas.microsoft.com/office/powerpoint/2010/main" val="351687789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685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C79-FF73-4964-B41D-30BE946683B9}"/>
              </a:ext>
            </a:extLst>
          </p:cNvPr>
          <p:cNvSpPr>
            <a:spLocks noGrp="1"/>
          </p:cNvSpPr>
          <p:nvPr>
            <p:ph type="title"/>
          </p:nvPr>
        </p:nvSpPr>
        <p:spPr>
          <a:xfrm>
            <a:off x="677334" y="609600"/>
            <a:ext cx="8596668" cy="1320800"/>
          </a:xfrm>
        </p:spPr>
        <p:txBody>
          <a:bodyPr anchor="t">
            <a:normAutofit/>
          </a:bodyPr>
          <a:lstStyle/>
          <a:p>
            <a:r>
              <a:rPr lang="en-US"/>
              <a:t>NearMiss Undersampling</a:t>
            </a:r>
            <a:endParaRPr lang="en-US" dirty="0"/>
          </a:p>
        </p:txBody>
      </p:sp>
      <p:sp>
        <p:nvSpPr>
          <p:cNvPr id="3" name="Content Placeholder 2">
            <a:extLst>
              <a:ext uri="{FF2B5EF4-FFF2-40B4-BE49-F238E27FC236}">
                <a16:creationId xmlns:a16="http://schemas.microsoft.com/office/drawing/2014/main" id="{A7FF2D0F-4A47-47AE-A610-B4B6D09DD539}"/>
              </a:ext>
            </a:extLst>
          </p:cNvPr>
          <p:cNvSpPr>
            <a:spLocks noGrp="1"/>
          </p:cNvSpPr>
          <p:nvPr>
            <p:ph idx="1"/>
          </p:nvPr>
        </p:nvSpPr>
        <p:spPr>
          <a:xfrm>
            <a:off x="677334" y="2160589"/>
            <a:ext cx="3957349" cy="3880773"/>
          </a:xfrm>
        </p:spPr>
        <p:txBody>
          <a:bodyPr>
            <a:normAutofit/>
          </a:bodyPr>
          <a:lstStyle/>
          <a:p>
            <a:pPr>
              <a:lnSpc>
                <a:spcPct val="90000"/>
              </a:lnSpc>
            </a:pPr>
            <a:r>
              <a:rPr lang="en-US" sz="1700" err="1"/>
              <a:t>NearMiss</a:t>
            </a:r>
            <a:r>
              <a:rPr lang="en-US" sz="1700"/>
              <a:t> is an under-sampling technique. </a:t>
            </a:r>
          </a:p>
          <a:p>
            <a:pPr>
              <a:lnSpc>
                <a:spcPct val="90000"/>
              </a:lnSpc>
            </a:pPr>
            <a:endParaRPr lang="en-US" sz="1700"/>
          </a:p>
          <a:p>
            <a:pPr>
              <a:lnSpc>
                <a:spcPct val="90000"/>
              </a:lnSpc>
            </a:pPr>
            <a:r>
              <a:rPr lang="en-US" sz="1700"/>
              <a:t>It aims to balance class distribution by </a:t>
            </a:r>
            <a:r>
              <a:rPr lang="en-US" sz="1700" b="1"/>
              <a:t>randomly eliminating majority class </a:t>
            </a:r>
            <a:r>
              <a:rPr lang="en-US" sz="1700"/>
              <a:t>examples. </a:t>
            </a:r>
          </a:p>
          <a:p>
            <a:pPr>
              <a:lnSpc>
                <a:spcPct val="90000"/>
              </a:lnSpc>
            </a:pPr>
            <a:endParaRPr lang="en-US" sz="1700"/>
          </a:p>
          <a:p>
            <a:pPr>
              <a:lnSpc>
                <a:spcPct val="90000"/>
              </a:lnSpc>
            </a:pPr>
            <a:r>
              <a:rPr lang="en-US" sz="1700"/>
              <a:t>When instances of two different classes are very close to each other, we remove the instances of the majority class to increase the spaces between the two classes.</a:t>
            </a:r>
          </a:p>
        </p:txBody>
      </p:sp>
      <p:pic>
        <p:nvPicPr>
          <p:cNvPr id="6146" name="Picture 2" descr="Image result for near miss undersampling">
            <a:extLst>
              <a:ext uri="{FF2B5EF4-FFF2-40B4-BE49-F238E27FC236}">
                <a16:creationId xmlns:a16="http://schemas.microsoft.com/office/drawing/2014/main" id="{DFCDDCCD-40A6-4B68-B6E7-22F8A826E0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29" r="5279" b="-2"/>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92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result for data preprocessing">
            <a:extLst>
              <a:ext uri="{FF2B5EF4-FFF2-40B4-BE49-F238E27FC236}">
                <a16:creationId xmlns:a16="http://schemas.microsoft.com/office/drawing/2014/main" id="{C7CC13DA-FD05-4E7F-9204-DDE2E98B51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66" r="11384" b="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5D194A-D880-4FA6-BC3A-7120ED9A9E46}"/>
              </a:ext>
            </a:extLst>
          </p:cNvPr>
          <p:cNvSpPr>
            <a:spLocks noGrp="1"/>
          </p:cNvSpPr>
          <p:nvPr>
            <p:ph type="title"/>
          </p:nvPr>
        </p:nvSpPr>
        <p:spPr>
          <a:xfrm>
            <a:off x="677333" y="609600"/>
            <a:ext cx="3851123" cy="1320800"/>
          </a:xfrm>
        </p:spPr>
        <p:txBody>
          <a:bodyPr>
            <a:normAutofit/>
          </a:bodyPr>
          <a:lstStyle/>
          <a:p>
            <a:pPr>
              <a:lnSpc>
                <a:spcPct val="90000"/>
              </a:lnSpc>
            </a:pPr>
            <a:r>
              <a:rPr lang="en-US" dirty="0"/>
              <a:t>Feature Selection</a:t>
            </a:r>
          </a:p>
        </p:txBody>
      </p:sp>
      <p:sp>
        <p:nvSpPr>
          <p:cNvPr id="3" name="Content Placeholder 2">
            <a:extLst>
              <a:ext uri="{FF2B5EF4-FFF2-40B4-BE49-F238E27FC236}">
                <a16:creationId xmlns:a16="http://schemas.microsoft.com/office/drawing/2014/main" id="{5BECB6D5-0255-49D8-9EA0-35C1062F6601}"/>
              </a:ext>
            </a:extLst>
          </p:cNvPr>
          <p:cNvSpPr>
            <a:spLocks noGrp="1"/>
          </p:cNvSpPr>
          <p:nvPr>
            <p:ph idx="1"/>
          </p:nvPr>
        </p:nvSpPr>
        <p:spPr>
          <a:xfrm>
            <a:off x="677333" y="2160589"/>
            <a:ext cx="4441921" cy="3880773"/>
          </a:xfrm>
        </p:spPr>
        <p:txBody>
          <a:bodyPr>
            <a:normAutofit/>
          </a:bodyPr>
          <a:lstStyle/>
          <a:p>
            <a:pPr>
              <a:lnSpc>
                <a:spcPct val="90000"/>
              </a:lnSpc>
            </a:pPr>
            <a:r>
              <a:rPr lang="en-US" sz="1700" dirty="0"/>
              <a:t>Univariate Selection</a:t>
            </a:r>
          </a:p>
          <a:p>
            <a:pPr lvl="1">
              <a:lnSpc>
                <a:spcPct val="90000"/>
              </a:lnSpc>
            </a:pPr>
            <a:r>
              <a:rPr lang="en-US" sz="1700" dirty="0" err="1"/>
              <a:t>scikit</a:t>
            </a:r>
            <a:r>
              <a:rPr lang="en-US" sz="1700" dirty="0"/>
              <a:t>-learn Library</a:t>
            </a:r>
          </a:p>
          <a:p>
            <a:pPr>
              <a:lnSpc>
                <a:spcPct val="90000"/>
              </a:lnSpc>
            </a:pPr>
            <a:r>
              <a:rPr lang="en-US" sz="1700" dirty="0"/>
              <a:t>Correlation Matrix (Heatmap)</a:t>
            </a:r>
          </a:p>
          <a:p>
            <a:pPr lvl="1">
              <a:lnSpc>
                <a:spcPct val="90000"/>
              </a:lnSpc>
            </a:pPr>
            <a:r>
              <a:rPr lang="en-US" sz="1700" dirty="0"/>
              <a:t>seaborn Library</a:t>
            </a:r>
          </a:p>
          <a:p>
            <a:pPr>
              <a:lnSpc>
                <a:spcPct val="90000"/>
              </a:lnSpc>
            </a:pPr>
            <a:r>
              <a:rPr lang="en-US" sz="1700" dirty="0"/>
              <a:t>Zero Importance Feature Elimination</a:t>
            </a:r>
          </a:p>
          <a:p>
            <a:pPr lvl="1">
              <a:lnSpc>
                <a:spcPct val="90000"/>
              </a:lnSpc>
            </a:pPr>
            <a:r>
              <a:rPr lang="en-US" sz="1700" dirty="0" err="1"/>
              <a:t>LightGBM</a:t>
            </a:r>
            <a:r>
              <a:rPr lang="en-US" sz="1700" dirty="0"/>
              <a:t> Library</a:t>
            </a:r>
          </a:p>
          <a:p>
            <a:pPr>
              <a:lnSpc>
                <a:spcPct val="90000"/>
              </a:lnSpc>
            </a:pPr>
            <a:r>
              <a:rPr lang="en-US" sz="1700" dirty="0"/>
              <a:t>Low Importance Feature Elimination</a:t>
            </a:r>
          </a:p>
          <a:p>
            <a:pPr lvl="1">
              <a:lnSpc>
                <a:spcPct val="90000"/>
              </a:lnSpc>
            </a:pPr>
            <a:r>
              <a:rPr lang="en-US" sz="1700" dirty="0" err="1"/>
              <a:t>LightGBM</a:t>
            </a:r>
            <a:r>
              <a:rPr lang="en-US" sz="1700" dirty="0"/>
              <a:t> Library</a:t>
            </a:r>
          </a:p>
          <a:p>
            <a:pPr>
              <a:lnSpc>
                <a:spcPct val="90000"/>
              </a:lnSpc>
            </a:pPr>
            <a:r>
              <a:rPr lang="en-US" sz="1700" dirty="0"/>
              <a:t>Normalization</a:t>
            </a:r>
          </a:p>
          <a:p>
            <a:pPr lvl="1">
              <a:lnSpc>
                <a:spcPct val="90000"/>
              </a:lnSpc>
            </a:pPr>
            <a:r>
              <a:rPr lang="en-US" sz="1700" dirty="0" err="1"/>
              <a:t>scikit</a:t>
            </a:r>
            <a:r>
              <a:rPr lang="en-US" sz="1700" dirty="0"/>
              <a:t>-learn Library</a:t>
            </a:r>
          </a:p>
        </p:txBody>
      </p:sp>
      <p:cxnSp>
        <p:nvCxnSpPr>
          <p:cNvPr id="5124"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3414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D258-AD2C-476D-B678-02EAE0E1E4EF}"/>
              </a:ext>
            </a:extLst>
          </p:cNvPr>
          <p:cNvSpPr>
            <a:spLocks noGrp="1"/>
          </p:cNvSpPr>
          <p:nvPr>
            <p:ph type="title"/>
          </p:nvPr>
        </p:nvSpPr>
        <p:spPr>
          <a:xfrm>
            <a:off x="677334" y="609600"/>
            <a:ext cx="8596668" cy="1320800"/>
          </a:xfrm>
        </p:spPr>
        <p:txBody>
          <a:bodyPr/>
          <a:lstStyle/>
          <a:p>
            <a:pPr algn="ctr"/>
            <a:r>
              <a:rPr lang="en-US"/>
              <a:t>Correlation Matrix (Heatmap)</a:t>
            </a:r>
            <a:endParaRPr lang="en-US" dirty="0"/>
          </a:p>
        </p:txBody>
      </p:sp>
      <p:pic>
        <p:nvPicPr>
          <p:cNvPr id="7" name="Content Placeholder 6">
            <a:extLst>
              <a:ext uri="{FF2B5EF4-FFF2-40B4-BE49-F238E27FC236}">
                <a16:creationId xmlns:a16="http://schemas.microsoft.com/office/drawing/2014/main" id="{7EC2563E-408C-4202-ACB4-F06D9505F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276" y="1269233"/>
            <a:ext cx="9126783" cy="4979167"/>
          </a:xfrm>
        </p:spPr>
      </p:pic>
    </p:spTree>
    <p:extLst>
      <p:ext uri="{BB962C8B-B14F-4D97-AF65-F5344CB8AC3E}">
        <p14:creationId xmlns:p14="http://schemas.microsoft.com/office/powerpoint/2010/main" val="127367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D258-AD2C-476D-B678-02EAE0E1E4EF}"/>
              </a:ext>
            </a:extLst>
          </p:cNvPr>
          <p:cNvSpPr>
            <a:spLocks noGrp="1"/>
          </p:cNvSpPr>
          <p:nvPr>
            <p:ph type="title"/>
          </p:nvPr>
        </p:nvSpPr>
        <p:spPr>
          <a:xfrm>
            <a:off x="677334" y="609600"/>
            <a:ext cx="8596668" cy="1320800"/>
          </a:xfrm>
        </p:spPr>
        <p:txBody>
          <a:bodyPr/>
          <a:lstStyle/>
          <a:p>
            <a:pPr algn="ctr"/>
            <a:r>
              <a:rPr lang="en-US"/>
              <a:t>Correlation Matrix (Heatmap)</a:t>
            </a:r>
            <a:endParaRPr lang="en-US" dirty="0"/>
          </a:p>
        </p:txBody>
      </p:sp>
      <p:pic>
        <p:nvPicPr>
          <p:cNvPr id="6" name="Content Placeholder 5" descr="A picture containing drawing&#10;&#10;Description automatically generated">
            <a:extLst>
              <a:ext uri="{FF2B5EF4-FFF2-40B4-BE49-F238E27FC236}">
                <a16:creationId xmlns:a16="http://schemas.microsoft.com/office/drawing/2014/main" id="{0236F155-349B-47D3-A08F-79D5E1CF76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582" y="1676400"/>
            <a:ext cx="7664653" cy="4687372"/>
          </a:xfrm>
        </p:spPr>
      </p:pic>
    </p:spTree>
    <p:extLst>
      <p:ext uri="{BB962C8B-B14F-4D97-AF65-F5344CB8AC3E}">
        <p14:creationId xmlns:p14="http://schemas.microsoft.com/office/powerpoint/2010/main" val="200161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4F7E-48E8-4148-B8E9-79D301391D4D}"/>
              </a:ext>
            </a:extLst>
          </p:cNvPr>
          <p:cNvSpPr>
            <a:spLocks noGrp="1"/>
          </p:cNvSpPr>
          <p:nvPr>
            <p:ph type="title"/>
          </p:nvPr>
        </p:nvSpPr>
        <p:spPr>
          <a:xfrm>
            <a:off x="677334" y="609600"/>
            <a:ext cx="8596668" cy="132080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50FD055-8BA8-47CC-929F-6484CC8063EE}"/>
              </a:ext>
            </a:extLst>
          </p:cNvPr>
          <p:cNvSpPr>
            <a:spLocks noGrp="1"/>
          </p:cNvSpPr>
          <p:nvPr>
            <p:ph idx="1"/>
          </p:nvPr>
        </p:nvSpPr>
        <p:spPr>
          <a:xfrm>
            <a:off x="565608" y="1828800"/>
            <a:ext cx="9002598" cy="4419599"/>
          </a:xfrm>
        </p:spPr>
        <p:txBody>
          <a:bodyPr>
            <a:normAutofit/>
          </a:bodyPr>
          <a:lstStyle/>
          <a:p>
            <a:r>
              <a:rPr lang="en-US" dirty="0"/>
              <a:t>Bank Telemarketing</a:t>
            </a:r>
          </a:p>
          <a:p>
            <a:endParaRPr lang="en-US" dirty="0"/>
          </a:p>
          <a:p>
            <a:r>
              <a:rPr lang="en-US" dirty="0"/>
              <a:t> Our Goal</a:t>
            </a:r>
          </a:p>
          <a:p>
            <a:pPr lvl="1"/>
            <a:endParaRPr lang="en-US" dirty="0"/>
          </a:p>
          <a:p>
            <a:pPr lvl="1"/>
            <a:r>
              <a:rPr lang="en-US" dirty="0"/>
              <a:t>To find a classifier that can </a:t>
            </a:r>
            <a:br>
              <a:rPr lang="en-US" dirty="0"/>
            </a:br>
            <a:r>
              <a:rPr lang="en-US" dirty="0"/>
              <a:t>correctly predict whether a </a:t>
            </a:r>
            <a:br>
              <a:rPr lang="en-US" dirty="0"/>
            </a:br>
            <a:r>
              <a:rPr lang="en-US" dirty="0"/>
              <a:t>client will subscribe to a bank </a:t>
            </a:r>
            <a:br>
              <a:rPr lang="en-US" dirty="0"/>
            </a:br>
            <a:r>
              <a:rPr lang="en-US" dirty="0"/>
              <a:t>term deposit or not</a:t>
            </a:r>
          </a:p>
          <a:p>
            <a:pPr marL="0" indent="0">
              <a:buNone/>
            </a:pPr>
            <a:endParaRPr lang="en-US" dirty="0"/>
          </a:p>
          <a:p>
            <a:pPr lvl="2"/>
            <a:r>
              <a:rPr lang="en-US" dirty="0"/>
              <a:t>Using Data-Mining Techniques</a:t>
            </a:r>
          </a:p>
          <a:p>
            <a:pPr lvl="2"/>
            <a:r>
              <a:rPr lang="en-US" dirty="0"/>
              <a:t>Using five Different Classifiers</a:t>
            </a:r>
          </a:p>
          <a:p>
            <a:endParaRPr lang="en-US" dirty="0"/>
          </a:p>
          <a:p>
            <a:endParaRPr lang="en-US" dirty="0"/>
          </a:p>
        </p:txBody>
      </p:sp>
      <p:pic>
        <p:nvPicPr>
          <p:cNvPr id="1028" name="Picture 4" descr="Image result for telemarketing">
            <a:extLst>
              <a:ext uri="{FF2B5EF4-FFF2-40B4-BE49-F238E27FC236}">
                <a16:creationId xmlns:a16="http://schemas.microsoft.com/office/drawing/2014/main" id="{7E0E512E-D00F-4E1F-BD83-B15DD89FD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30" y="2160589"/>
            <a:ext cx="4692231" cy="259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203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8E89-B44D-40CB-93D1-F1E17AF2AA90}"/>
              </a:ext>
            </a:extLst>
          </p:cNvPr>
          <p:cNvSpPr>
            <a:spLocks noGrp="1"/>
          </p:cNvSpPr>
          <p:nvPr>
            <p:ph type="title"/>
          </p:nvPr>
        </p:nvSpPr>
        <p:spPr>
          <a:xfrm>
            <a:off x="677334" y="609600"/>
            <a:ext cx="8596668" cy="1320800"/>
          </a:xfrm>
        </p:spPr>
        <p:txBody>
          <a:bodyPr anchor="t">
            <a:normAutofit/>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FB64C0F9-DA60-4955-8B7A-05E1E2B4F6F2}"/>
              </a:ext>
            </a:extLst>
          </p:cNvPr>
          <p:cNvSpPr>
            <a:spLocks noGrp="1"/>
          </p:cNvSpPr>
          <p:nvPr>
            <p:ph idx="1"/>
          </p:nvPr>
        </p:nvSpPr>
        <p:spPr>
          <a:xfrm>
            <a:off x="677334" y="2160589"/>
            <a:ext cx="3957349" cy="3749323"/>
          </a:xfrm>
        </p:spPr>
        <p:txBody>
          <a:bodyPr>
            <a:normAutofit/>
          </a:bodyPr>
          <a:lstStyle/>
          <a:p>
            <a:r>
              <a:rPr lang="en-US" sz="1700" dirty="0"/>
              <a:t>Feature Exploration</a:t>
            </a:r>
          </a:p>
          <a:p>
            <a:pPr>
              <a:buFont typeface="Wingdings" panose="05000000000000000000" pitchFamily="2" charset="2"/>
              <a:buChar char="§"/>
            </a:pPr>
            <a:r>
              <a:rPr lang="en-US" sz="1700" dirty="0"/>
              <a:t>We Dropped ‘duration’ feature as:</a:t>
            </a:r>
          </a:p>
          <a:p>
            <a:pPr>
              <a:buFont typeface="Wingdings" panose="05000000000000000000" pitchFamily="2" charset="2"/>
              <a:buChar char="§"/>
            </a:pPr>
            <a:r>
              <a:rPr lang="en-US" sz="1700" dirty="0"/>
              <a:t>We intend to have a </a:t>
            </a:r>
          </a:p>
          <a:p>
            <a:pPr marL="0" indent="0">
              <a:buNone/>
            </a:pPr>
            <a:r>
              <a:rPr lang="en-US" sz="1700" dirty="0"/>
              <a:t>     realistic predictive model.</a:t>
            </a:r>
          </a:p>
          <a:p>
            <a:pPr>
              <a:buFont typeface="Wingdings" panose="05000000000000000000" pitchFamily="2" charset="2"/>
              <a:buChar char="§"/>
            </a:pPr>
            <a:endParaRPr lang="en-US" sz="1700" dirty="0"/>
          </a:p>
          <a:p>
            <a:pPr>
              <a:buFont typeface="Wingdings" panose="05000000000000000000" pitchFamily="2" charset="2"/>
              <a:buChar char="§"/>
            </a:pPr>
            <a:r>
              <a:rPr lang="en-US" sz="1700" dirty="0"/>
              <a:t>This attribute highly affects the </a:t>
            </a:r>
          </a:p>
          <a:p>
            <a:pPr marL="0" indent="0">
              <a:buNone/>
            </a:pPr>
            <a:r>
              <a:rPr lang="en-US" sz="1700" dirty="0"/>
              <a:t>     output target </a:t>
            </a:r>
          </a:p>
          <a:p>
            <a:pPr>
              <a:buFont typeface="Wingdings" panose="05000000000000000000" pitchFamily="2" charset="2"/>
              <a:buChar char="§"/>
            </a:pPr>
            <a:r>
              <a:rPr lang="en-US" sz="1700" dirty="0"/>
              <a:t>(if duration=0 then y='no’).</a:t>
            </a:r>
          </a:p>
          <a:p>
            <a:pPr>
              <a:buFont typeface="Wingdings" panose="05000000000000000000" pitchFamily="2" charset="2"/>
              <a:buChar char="§"/>
            </a:pPr>
            <a:r>
              <a:rPr lang="en-US" sz="1700" dirty="0"/>
              <a:t>intention is to have a realistic predictive model.</a:t>
            </a:r>
          </a:p>
          <a:p>
            <a:endParaRPr lang="en-US" sz="1700" dirty="0"/>
          </a:p>
          <a:p>
            <a:endParaRPr lang="en-IN" sz="1700" dirty="0"/>
          </a:p>
        </p:txBody>
      </p:sp>
      <p:pic>
        <p:nvPicPr>
          <p:cNvPr id="1030" name="Picture 6" descr="Image result for feature selection">
            <a:extLst>
              <a:ext uri="{FF2B5EF4-FFF2-40B4-BE49-F238E27FC236}">
                <a16:creationId xmlns:a16="http://schemas.microsoft.com/office/drawing/2014/main" id="{45B81B34-2758-4AA3-930E-FFDBBF56BF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4824" y="2836828"/>
            <a:ext cx="4204989" cy="239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66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2B40-38C4-4732-A1A2-468CC0FABB7D}"/>
              </a:ext>
            </a:extLst>
          </p:cNvPr>
          <p:cNvSpPr>
            <a:spLocks noGrp="1"/>
          </p:cNvSpPr>
          <p:nvPr>
            <p:ph type="title"/>
          </p:nvPr>
        </p:nvSpPr>
        <p:spPr/>
        <p:txBody>
          <a:bodyPr/>
          <a:lstStyle/>
          <a:p>
            <a:pPr algn="ctr"/>
            <a:r>
              <a:rPr lang="en-IN" dirty="0"/>
              <a:t>Normalization</a:t>
            </a:r>
          </a:p>
        </p:txBody>
      </p:sp>
      <p:sp>
        <p:nvSpPr>
          <p:cNvPr id="3" name="Content Placeholder 2">
            <a:extLst>
              <a:ext uri="{FF2B5EF4-FFF2-40B4-BE49-F238E27FC236}">
                <a16:creationId xmlns:a16="http://schemas.microsoft.com/office/drawing/2014/main" id="{15FC5226-6416-4CB2-90CB-06183CD1C8AC}"/>
              </a:ext>
            </a:extLst>
          </p:cNvPr>
          <p:cNvSpPr>
            <a:spLocks noGrp="1"/>
          </p:cNvSpPr>
          <p:nvPr>
            <p:ph idx="1"/>
          </p:nvPr>
        </p:nvSpPr>
        <p:spPr>
          <a:xfrm>
            <a:off x="677333" y="1527142"/>
            <a:ext cx="8758897" cy="4949071"/>
          </a:xfrm>
        </p:spPr>
        <p:txBody>
          <a:bodyPr/>
          <a:lstStyle/>
          <a:p>
            <a:r>
              <a:rPr lang="en-US" dirty="0"/>
              <a:t>Normalization is a scaling method used in pre-processing stage to get a better prediction. There are various types of normalizations such as Z-Score, Min-Max, and Decimal Scaling. </a:t>
            </a:r>
          </a:p>
          <a:p>
            <a:endParaRPr lang="en-US" dirty="0"/>
          </a:p>
          <a:p>
            <a:r>
              <a:rPr lang="en-US" dirty="0"/>
              <a:t>This dataset has both categorical and numerical attributes. Besides, the numerical attributes vary to a great extent and need to be normalized to get better results. Hence, for the numeric attributes, we are planning to normalize them using the Minmax scalar function from the sklearn library.</a:t>
            </a:r>
          </a:p>
          <a:p>
            <a:endParaRPr lang="en-US" dirty="0"/>
          </a:p>
          <a:p>
            <a:r>
              <a:rPr lang="en-US" dirty="0"/>
              <a:t>Minmax Scalar Function: The Minmax scalar function. Transforms the features by scaling each feature to a given range. This estimator scales and translates each feature individually such that it is in the given range on the training set [10]. For instance, transform our data to the range of zero and one. </a:t>
            </a:r>
            <a:endParaRPr lang="en-IN" dirty="0"/>
          </a:p>
        </p:txBody>
      </p:sp>
    </p:spTree>
    <p:extLst>
      <p:ext uri="{BB962C8B-B14F-4D97-AF65-F5344CB8AC3E}">
        <p14:creationId xmlns:p14="http://schemas.microsoft.com/office/powerpoint/2010/main" val="2210888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184-8D45-45B1-A6B6-6ECD19A1065D}"/>
              </a:ext>
            </a:extLst>
          </p:cNvPr>
          <p:cNvSpPr>
            <a:spLocks noGrp="1"/>
          </p:cNvSpPr>
          <p:nvPr>
            <p:ph type="title"/>
          </p:nvPr>
        </p:nvSpPr>
        <p:spPr>
          <a:xfrm>
            <a:off x="677334" y="609600"/>
            <a:ext cx="8596668" cy="1320800"/>
          </a:xfrm>
        </p:spPr>
        <p:txBody>
          <a:bodyPr anchor="t">
            <a:normAutofit/>
          </a:bodyPr>
          <a:lstStyle/>
          <a:p>
            <a:pPr algn="ctr"/>
            <a:r>
              <a:rPr lang="en-US" dirty="0"/>
              <a:t>Classification Models</a:t>
            </a:r>
          </a:p>
        </p:txBody>
      </p:sp>
      <p:sp>
        <p:nvSpPr>
          <p:cNvPr id="3" name="Content Placeholder 2">
            <a:extLst>
              <a:ext uri="{FF2B5EF4-FFF2-40B4-BE49-F238E27FC236}">
                <a16:creationId xmlns:a16="http://schemas.microsoft.com/office/drawing/2014/main" id="{AFE79EF9-A3AB-4B27-8015-69AEBE60E604}"/>
              </a:ext>
            </a:extLst>
          </p:cNvPr>
          <p:cNvSpPr>
            <a:spLocks noGrp="1"/>
          </p:cNvSpPr>
          <p:nvPr>
            <p:ph idx="1"/>
          </p:nvPr>
        </p:nvSpPr>
        <p:spPr>
          <a:xfrm>
            <a:off x="670407" y="2153662"/>
            <a:ext cx="3957349" cy="3749323"/>
          </a:xfrm>
        </p:spPr>
        <p:txBody>
          <a:bodyPr>
            <a:normAutofit/>
          </a:bodyPr>
          <a:lstStyle/>
          <a:p>
            <a:pPr>
              <a:lnSpc>
                <a:spcPct val="90000"/>
              </a:lnSpc>
            </a:pPr>
            <a:r>
              <a:rPr lang="en-US" dirty="0"/>
              <a:t>Logistic Regression(LR)</a:t>
            </a:r>
          </a:p>
          <a:p>
            <a:pPr marL="457200" lvl="1" indent="0">
              <a:lnSpc>
                <a:spcPct val="90000"/>
              </a:lnSpc>
              <a:buNone/>
            </a:pPr>
            <a:r>
              <a:rPr lang="en-US" dirty="0" err="1"/>
              <a:t>sklearn.linear_model</a:t>
            </a:r>
            <a:r>
              <a:rPr lang="en-US" dirty="0"/>
              <a:t> module</a:t>
            </a:r>
          </a:p>
          <a:p>
            <a:pPr>
              <a:lnSpc>
                <a:spcPct val="90000"/>
              </a:lnSpc>
            </a:pPr>
            <a:r>
              <a:rPr lang="en-US" dirty="0"/>
              <a:t>Support Vector Machines (SVM)</a:t>
            </a:r>
          </a:p>
          <a:p>
            <a:pPr marL="457200" lvl="1" indent="0">
              <a:lnSpc>
                <a:spcPct val="90000"/>
              </a:lnSpc>
              <a:buNone/>
            </a:pPr>
            <a:r>
              <a:rPr lang="en-US" dirty="0" err="1"/>
              <a:t>sklearn.svm</a:t>
            </a:r>
            <a:r>
              <a:rPr lang="en-US" dirty="0"/>
              <a:t> module</a:t>
            </a:r>
          </a:p>
          <a:p>
            <a:pPr>
              <a:lnSpc>
                <a:spcPct val="90000"/>
              </a:lnSpc>
            </a:pPr>
            <a:r>
              <a:rPr lang="en-US" dirty="0"/>
              <a:t>Decision Tree (DT)</a:t>
            </a:r>
          </a:p>
          <a:p>
            <a:pPr marL="457200" lvl="1" indent="0">
              <a:lnSpc>
                <a:spcPct val="90000"/>
              </a:lnSpc>
              <a:buNone/>
            </a:pPr>
            <a:r>
              <a:rPr lang="en-US" dirty="0" err="1"/>
              <a:t>sklearn.tree</a:t>
            </a:r>
            <a:r>
              <a:rPr lang="en-US" dirty="0"/>
              <a:t> module</a:t>
            </a:r>
          </a:p>
          <a:p>
            <a:pPr>
              <a:lnSpc>
                <a:spcPct val="90000"/>
              </a:lnSpc>
            </a:pPr>
            <a:r>
              <a:rPr lang="en-US" dirty="0"/>
              <a:t>Random Forest (RF)</a:t>
            </a:r>
          </a:p>
          <a:p>
            <a:pPr marL="457200" lvl="1" indent="0">
              <a:lnSpc>
                <a:spcPct val="90000"/>
              </a:lnSpc>
              <a:buNone/>
            </a:pPr>
            <a:r>
              <a:rPr lang="en-US" dirty="0" err="1"/>
              <a:t>sklearn.ensemble</a:t>
            </a:r>
            <a:r>
              <a:rPr lang="en-US" dirty="0"/>
              <a:t> module</a:t>
            </a:r>
          </a:p>
          <a:p>
            <a:pPr>
              <a:lnSpc>
                <a:spcPct val="90000"/>
              </a:lnSpc>
            </a:pPr>
            <a:r>
              <a:rPr lang="en-US" dirty="0"/>
              <a:t>Multilayer Perceptron (MLP)</a:t>
            </a:r>
          </a:p>
          <a:p>
            <a:pPr marL="457200" lvl="1" indent="0">
              <a:lnSpc>
                <a:spcPct val="90000"/>
              </a:lnSpc>
              <a:buNone/>
            </a:pPr>
            <a:r>
              <a:rPr lang="en-US" dirty="0" err="1"/>
              <a:t>sklearn.neural_network</a:t>
            </a:r>
            <a:r>
              <a:rPr lang="en-US" dirty="0"/>
              <a:t> module</a:t>
            </a:r>
          </a:p>
        </p:txBody>
      </p:sp>
      <p:pic>
        <p:nvPicPr>
          <p:cNvPr id="6148" name="Picture 4" descr="Image result for classification">
            <a:extLst>
              <a:ext uri="{FF2B5EF4-FFF2-40B4-BE49-F238E27FC236}">
                <a16:creationId xmlns:a16="http://schemas.microsoft.com/office/drawing/2014/main" id="{7DD39530-95BE-4EBC-AD61-61EC1FCDCD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56" t="22104" r="6489" b="5656"/>
          <a:stretch/>
        </p:blipFill>
        <p:spPr bwMode="auto">
          <a:xfrm>
            <a:off x="4634683" y="2651115"/>
            <a:ext cx="5437909" cy="276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92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8E608-2E86-4E8E-9A97-251963277C3B}"/>
              </a:ext>
            </a:extLst>
          </p:cNvPr>
          <p:cNvSpPr>
            <a:spLocks noGrp="1"/>
          </p:cNvSpPr>
          <p:nvPr>
            <p:ph idx="1"/>
          </p:nvPr>
        </p:nvSpPr>
        <p:spPr>
          <a:xfrm>
            <a:off x="386499" y="358218"/>
            <a:ext cx="8887503" cy="6344240"/>
          </a:xfrm>
        </p:spPr>
        <p:txBody>
          <a:bodyPr>
            <a:normAutofit fontScale="92500" lnSpcReduction="20000"/>
          </a:bodyPr>
          <a:lstStyle/>
          <a:p>
            <a:endParaRPr lang="en-IN" dirty="0"/>
          </a:p>
          <a:p>
            <a:r>
              <a:rPr lang="en-US" dirty="0"/>
              <a:t>The Logistic Regression classifier is a machine learning classification algorithm that predicts the probability of a categorical dependent variable. In other words, the logistic regression model predicts P(Y=1) as a function of the input X. in our classifier the goal is to predict whether the client will subscribe to a term deposit (Y=1) or not (Y=0)</a:t>
            </a:r>
            <a:endParaRPr lang="en-IN" dirty="0"/>
          </a:p>
          <a:p>
            <a:pPr marL="0" indent="0">
              <a:buNone/>
            </a:pPr>
            <a:endParaRPr lang="en-IN" dirty="0"/>
          </a:p>
          <a:p>
            <a:r>
              <a:rPr lang="en-IN" dirty="0"/>
              <a:t>Decision Trees is a good choice for this dataset as we are not sure whether the data is linearly separable or not, to add to that we have a mixed data and DT works well with such data.</a:t>
            </a:r>
          </a:p>
          <a:p>
            <a:endParaRPr lang="en-IN" dirty="0"/>
          </a:p>
          <a:p>
            <a:r>
              <a:rPr lang="en-IN" dirty="0"/>
              <a:t>Random forest helps in avoiding overfitting as we use many decision trees, to add to that since the data is slightly imbalanced, we feel it will prove to be a good classifier.</a:t>
            </a:r>
          </a:p>
          <a:p>
            <a:endParaRPr lang="en-IN" dirty="0"/>
          </a:p>
          <a:p>
            <a:r>
              <a:rPr lang="en-IN" dirty="0"/>
              <a:t>We have used MLP as it can prove to be very beneficial for such classification tasks, Also it can differentiate data which is not linearly separable as it has multiple layers with a non-linear activation function. We have implemented a MLP having 3 layers for testing purpose.</a:t>
            </a:r>
          </a:p>
          <a:p>
            <a:endParaRPr lang="en-IN" dirty="0"/>
          </a:p>
          <a:p>
            <a:r>
              <a:rPr lang="en-IN" dirty="0"/>
              <a:t>SVM can also prevent overfitting as it has a regularization parameter which we are going to determine in hyperparameter tuning.to add to that SVM can determine non linear decision boundary through kernel method and can work well with such dataset.</a:t>
            </a:r>
          </a:p>
          <a:p>
            <a:endParaRPr lang="en-IN" dirty="0"/>
          </a:p>
        </p:txBody>
      </p:sp>
    </p:spTree>
    <p:extLst>
      <p:ext uri="{BB962C8B-B14F-4D97-AF65-F5344CB8AC3E}">
        <p14:creationId xmlns:p14="http://schemas.microsoft.com/office/powerpoint/2010/main" val="262919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D15E-F8C4-4A14-B676-4E4E3F493554}"/>
              </a:ext>
            </a:extLst>
          </p:cNvPr>
          <p:cNvSpPr>
            <a:spLocks noGrp="1"/>
          </p:cNvSpPr>
          <p:nvPr>
            <p:ph type="title"/>
          </p:nvPr>
        </p:nvSpPr>
        <p:spPr>
          <a:xfrm>
            <a:off x="677334" y="609600"/>
            <a:ext cx="8596668" cy="1320800"/>
          </a:xfrm>
        </p:spPr>
        <p:txBody>
          <a:bodyPr anchor="t">
            <a:normAutofit/>
          </a:bodyPr>
          <a:lstStyle/>
          <a:p>
            <a:pPr>
              <a:lnSpc>
                <a:spcPct val="90000"/>
              </a:lnSpc>
            </a:pPr>
            <a:r>
              <a:rPr lang="en-US" dirty="0"/>
              <a:t>Hyper-Parameter Tuning For Our Models</a:t>
            </a:r>
            <a:br>
              <a:rPr lang="en-US" dirty="0"/>
            </a:br>
            <a:endParaRPr lang="en-US" dirty="0"/>
          </a:p>
        </p:txBody>
      </p:sp>
      <p:sp>
        <p:nvSpPr>
          <p:cNvPr id="33" name="Content Placeholder 17">
            <a:extLst>
              <a:ext uri="{FF2B5EF4-FFF2-40B4-BE49-F238E27FC236}">
                <a16:creationId xmlns:a16="http://schemas.microsoft.com/office/drawing/2014/main" id="{5BA02DBE-FF8A-4B84-8C24-2318EF09A6C1}"/>
              </a:ext>
            </a:extLst>
          </p:cNvPr>
          <p:cNvSpPr>
            <a:spLocks noGrp="1"/>
          </p:cNvSpPr>
          <p:nvPr>
            <p:ph idx="1"/>
          </p:nvPr>
        </p:nvSpPr>
        <p:spPr>
          <a:xfrm>
            <a:off x="677334" y="2160589"/>
            <a:ext cx="3957349" cy="3749323"/>
          </a:xfrm>
        </p:spPr>
        <p:txBody>
          <a:bodyPr>
            <a:normAutofit/>
          </a:bodyPr>
          <a:lstStyle/>
          <a:p>
            <a:r>
              <a:rPr lang="en-US" dirty="0"/>
              <a:t>The best way to determine the hyperparameters is to try as many different combinations as possible for evaluating the performance of the model. </a:t>
            </a:r>
          </a:p>
          <a:p>
            <a:endParaRPr lang="en-US" dirty="0"/>
          </a:p>
          <a:p>
            <a:r>
              <a:rPr lang="en-US" dirty="0"/>
              <a:t>For this purpose, we will perform k-fold Cross-Validation for each of the mentioned classifier models.</a:t>
            </a:r>
          </a:p>
          <a:p>
            <a:endParaRPr lang="en-US" dirty="0"/>
          </a:p>
        </p:txBody>
      </p:sp>
      <p:graphicFrame>
        <p:nvGraphicFramePr>
          <p:cNvPr id="16" name="Content Placeholder 3">
            <a:extLst>
              <a:ext uri="{FF2B5EF4-FFF2-40B4-BE49-F238E27FC236}">
                <a16:creationId xmlns:a16="http://schemas.microsoft.com/office/drawing/2014/main" id="{C2785DB7-D519-4D65-A8D7-F7B26520D8D5}"/>
              </a:ext>
            </a:extLst>
          </p:cNvPr>
          <p:cNvGraphicFramePr>
            <a:graphicFrameLocks/>
          </p:cNvGraphicFramePr>
          <p:nvPr>
            <p:extLst>
              <p:ext uri="{D42A27DB-BD31-4B8C-83A1-F6EECF244321}">
                <p14:modId xmlns:p14="http://schemas.microsoft.com/office/powerpoint/2010/main" val="3068768216"/>
              </p:ext>
            </p:extLst>
          </p:nvPr>
        </p:nvGraphicFramePr>
        <p:xfrm>
          <a:off x="4987137" y="2275258"/>
          <a:ext cx="4204989" cy="3518730"/>
        </p:xfrm>
        <a:graphic>
          <a:graphicData uri="http://schemas.openxmlformats.org/drawingml/2006/table">
            <a:tbl>
              <a:tblPr firstRow="1" bandRow="1">
                <a:tableStyleId>{8799B23B-EC83-4686-B30A-512413B5E67A}</a:tableStyleId>
              </a:tblPr>
              <a:tblGrid>
                <a:gridCol w="1290709">
                  <a:extLst>
                    <a:ext uri="{9D8B030D-6E8A-4147-A177-3AD203B41FA5}">
                      <a16:colId xmlns:a16="http://schemas.microsoft.com/office/drawing/2014/main" val="3243546171"/>
                    </a:ext>
                  </a:extLst>
                </a:gridCol>
                <a:gridCol w="2914280">
                  <a:extLst>
                    <a:ext uri="{9D8B030D-6E8A-4147-A177-3AD203B41FA5}">
                      <a16:colId xmlns:a16="http://schemas.microsoft.com/office/drawing/2014/main" val="203217351"/>
                    </a:ext>
                  </a:extLst>
                </a:gridCol>
              </a:tblGrid>
              <a:tr h="278332">
                <a:tc>
                  <a:txBody>
                    <a:bodyPr/>
                    <a:lstStyle/>
                    <a:p>
                      <a:r>
                        <a:rPr lang="en-IN" sz="1200"/>
                        <a:t>Model</a:t>
                      </a:r>
                    </a:p>
                  </a:txBody>
                  <a:tcPr marL="59328" marR="59328" marT="29664" marB="29664"/>
                </a:tc>
                <a:tc>
                  <a:txBody>
                    <a:bodyPr/>
                    <a:lstStyle/>
                    <a:p>
                      <a:r>
                        <a:rPr lang="en-IN" sz="1200"/>
                        <a:t>Parameters to be tuned</a:t>
                      </a:r>
                    </a:p>
                  </a:txBody>
                  <a:tcPr marL="59328" marR="59328" marT="29664" marB="29664"/>
                </a:tc>
                <a:extLst>
                  <a:ext uri="{0D108BD9-81ED-4DB2-BD59-A6C34878D82A}">
                    <a16:rowId xmlns:a16="http://schemas.microsoft.com/office/drawing/2014/main" val="986763096"/>
                  </a:ext>
                </a:extLst>
              </a:tr>
              <a:tr h="648080">
                <a:tc>
                  <a:txBody>
                    <a:bodyPr/>
                    <a:lstStyle/>
                    <a:p>
                      <a:r>
                        <a:rPr lang="en-IN" sz="1200"/>
                        <a:t>Logistic Regression</a:t>
                      </a:r>
                    </a:p>
                  </a:txBody>
                  <a:tcPr marL="59328" marR="59328" marT="29664" marB="29664"/>
                </a:tc>
                <a:tc>
                  <a:txBody>
                    <a:bodyPr/>
                    <a:lstStyle/>
                    <a:p>
                      <a:r>
                        <a:rPr lang="en-US" sz="1200" kern="1200">
                          <a:effectLst/>
                        </a:rPr>
                        <a:t>Regularization(C), size of penalty,max_iter and type of solver using GridSearchCV</a:t>
                      </a:r>
                      <a:endParaRPr lang="en-IN" sz="1200"/>
                    </a:p>
                  </a:txBody>
                  <a:tcPr marL="59328" marR="59328" marT="29664" marB="29664"/>
                </a:tc>
                <a:extLst>
                  <a:ext uri="{0D108BD9-81ED-4DB2-BD59-A6C34878D82A}">
                    <a16:rowId xmlns:a16="http://schemas.microsoft.com/office/drawing/2014/main" val="341128238"/>
                  </a:ext>
                </a:extLst>
              </a:tr>
              <a:tr h="832953">
                <a:tc>
                  <a:txBody>
                    <a:bodyPr/>
                    <a:lstStyle/>
                    <a:p>
                      <a:r>
                        <a:rPr lang="en-IN" sz="1200"/>
                        <a:t>Decision Trees</a:t>
                      </a:r>
                    </a:p>
                  </a:txBody>
                  <a:tcPr marL="59328" marR="59328" marT="29664" marB="29664"/>
                </a:tc>
                <a:tc>
                  <a:txBody>
                    <a:bodyPr/>
                    <a:lstStyle/>
                    <a:p>
                      <a:r>
                        <a:rPr lang="en-IN" sz="1200"/>
                        <a:t>Criterian(gini,entropy),random state,max_depth,min_samples_split and min_samples_leaf  by using RandomizedSearchCV</a:t>
                      </a:r>
                    </a:p>
                  </a:txBody>
                  <a:tcPr marL="59328" marR="59328" marT="29664" marB="29664"/>
                </a:tc>
                <a:extLst>
                  <a:ext uri="{0D108BD9-81ED-4DB2-BD59-A6C34878D82A}">
                    <a16:rowId xmlns:a16="http://schemas.microsoft.com/office/drawing/2014/main" val="1427623742"/>
                  </a:ext>
                </a:extLst>
              </a:tr>
              <a:tr h="463206">
                <a:tc>
                  <a:txBody>
                    <a:bodyPr/>
                    <a:lstStyle/>
                    <a:p>
                      <a:r>
                        <a:rPr lang="en-IN" sz="1200"/>
                        <a:t>Support Vector Machine</a:t>
                      </a:r>
                    </a:p>
                  </a:txBody>
                  <a:tcPr marL="59328" marR="59328" marT="29664" marB="29664"/>
                </a:tc>
                <a:tc>
                  <a:txBody>
                    <a:bodyPr/>
                    <a:lstStyle/>
                    <a:p>
                      <a:r>
                        <a:rPr lang="en-IN" sz="1200"/>
                        <a:t>Kernel, Error Rate(penalty parameter C),gamma value using </a:t>
                      </a:r>
                      <a:r>
                        <a:rPr lang="en-US" sz="1200" kern="1200">
                          <a:effectLst/>
                        </a:rPr>
                        <a:t>GridSearchCV</a:t>
                      </a:r>
                      <a:endParaRPr lang="en-IN" sz="1200"/>
                    </a:p>
                  </a:txBody>
                  <a:tcPr marL="59328" marR="59328" marT="29664" marB="29664"/>
                </a:tc>
                <a:extLst>
                  <a:ext uri="{0D108BD9-81ED-4DB2-BD59-A6C34878D82A}">
                    <a16:rowId xmlns:a16="http://schemas.microsoft.com/office/drawing/2014/main" val="1606668960"/>
                  </a:ext>
                </a:extLst>
              </a:tr>
              <a:tr h="463206">
                <a:tc>
                  <a:txBody>
                    <a:bodyPr/>
                    <a:lstStyle/>
                    <a:p>
                      <a:r>
                        <a:rPr lang="en-IN" sz="1200"/>
                        <a:t>Multilayer Perceptron</a:t>
                      </a:r>
                    </a:p>
                  </a:txBody>
                  <a:tcPr marL="59328" marR="59328" marT="29664" marB="29664"/>
                </a:tc>
                <a:tc>
                  <a:txBody>
                    <a:bodyPr/>
                    <a:lstStyle/>
                    <a:p>
                      <a:r>
                        <a:rPr lang="en-IN" sz="1200"/>
                        <a:t>Hidden layer sizes(3 or more),</a:t>
                      </a:r>
                    </a:p>
                    <a:p>
                      <a:r>
                        <a:rPr lang="en-IN" sz="1200"/>
                        <a:t>max_iterations,activation and solver</a:t>
                      </a:r>
                    </a:p>
                  </a:txBody>
                  <a:tcPr marL="59328" marR="59328" marT="29664" marB="29664"/>
                </a:tc>
                <a:extLst>
                  <a:ext uri="{0D108BD9-81ED-4DB2-BD59-A6C34878D82A}">
                    <a16:rowId xmlns:a16="http://schemas.microsoft.com/office/drawing/2014/main" val="2616550347"/>
                  </a:ext>
                </a:extLst>
              </a:tr>
              <a:tr h="832953">
                <a:tc>
                  <a:txBody>
                    <a:bodyPr/>
                    <a:lstStyle/>
                    <a:p>
                      <a:r>
                        <a:rPr lang="en-IN" sz="1200"/>
                        <a:t>Random Forest</a:t>
                      </a:r>
                    </a:p>
                  </a:txBody>
                  <a:tcPr marL="59328" marR="59328" marT="29664" marB="29664"/>
                </a:tc>
                <a:tc>
                  <a:txBody>
                    <a:bodyPr/>
                    <a:lstStyle/>
                    <a:p>
                      <a:r>
                        <a:rPr lang="en-US" sz="1200" kern="1200">
                          <a:effectLst/>
                        </a:rPr>
                        <a:t>Criterian,number of estimators (trees) and maximum number of features used in the model using </a:t>
                      </a:r>
                      <a:r>
                        <a:rPr lang="en-IN" sz="1200"/>
                        <a:t>RandomizedSearchCV</a:t>
                      </a:r>
                    </a:p>
                  </a:txBody>
                  <a:tcPr marL="59328" marR="59328" marT="29664" marB="29664"/>
                </a:tc>
                <a:extLst>
                  <a:ext uri="{0D108BD9-81ED-4DB2-BD59-A6C34878D82A}">
                    <a16:rowId xmlns:a16="http://schemas.microsoft.com/office/drawing/2014/main" val="1134594809"/>
                  </a:ext>
                </a:extLst>
              </a:tr>
            </a:tbl>
          </a:graphicData>
        </a:graphic>
      </p:graphicFrame>
    </p:spTree>
    <p:extLst>
      <p:ext uri="{BB962C8B-B14F-4D97-AF65-F5344CB8AC3E}">
        <p14:creationId xmlns:p14="http://schemas.microsoft.com/office/powerpoint/2010/main" val="368414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52BE-48BD-4BA4-80D8-2076202B6BB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AC929B9-B366-4EEA-9EE7-0E0BB45A69AF}"/>
              </a:ext>
            </a:extLst>
          </p:cNvPr>
          <p:cNvSpPr>
            <a:spLocks noGrp="1"/>
          </p:cNvSpPr>
          <p:nvPr>
            <p:ph idx="1"/>
          </p:nvPr>
        </p:nvSpPr>
        <p:spPr>
          <a:xfrm>
            <a:off x="3619272" y="1621410"/>
            <a:ext cx="4287277" cy="4419952"/>
          </a:xfrm>
        </p:spPr>
        <p:txBody>
          <a:bodyPr/>
          <a:lstStyle/>
          <a:p>
            <a:endParaRPr lang="en-US" dirty="0"/>
          </a:p>
          <a:p>
            <a:r>
              <a:rPr lang="en-US" dirty="0"/>
              <a:t>These are top 24 features after applying Univariate Selection.</a:t>
            </a:r>
          </a:p>
          <a:p>
            <a:endParaRPr lang="en-US" dirty="0"/>
          </a:p>
          <a:p>
            <a:r>
              <a:rPr lang="en-US" dirty="0"/>
              <a:t>According to the table, </a:t>
            </a:r>
            <a:r>
              <a:rPr lang="en-US" dirty="0" err="1"/>
              <a:t>pdays</a:t>
            </a:r>
            <a:r>
              <a:rPr lang="en-US" dirty="0"/>
              <a:t> is the best feature in the dataset.</a:t>
            </a:r>
          </a:p>
          <a:p>
            <a:endParaRPr lang="en-US" dirty="0"/>
          </a:p>
          <a:p>
            <a:r>
              <a:rPr lang="en-US" dirty="0"/>
              <a:t>Based on the table, Features like loan, housing, and </a:t>
            </a:r>
            <a:r>
              <a:rPr lang="en-US" dirty="0" err="1"/>
              <a:t>day_of_week</a:t>
            </a:r>
            <a:r>
              <a:rPr lang="en-US" dirty="0"/>
              <a:t> have the lowest importance</a:t>
            </a:r>
          </a:p>
        </p:txBody>
      </p:sp>
      <p:pic>
        <p:nvPicPr>
          <p:cNvPr id="4" name="Content Placeholder 4">
            <a:extLst>
              <a:ext uri="{FF2B5EF4-FFF2-40B4-BE49-F238E27FC236}">
                <a16:creationId xmlns:a16="http://schemas.microsoft.com/office/drawing/2014/main" id="{5A42D311-F187-4010-A3DD-F5420447A6E2}"/>
              </a:ext>
            </a:extLst>
          </p:cNvPr>
          <p:cNvPicPr>
            <a:picLocks noChangeAspect="1"/>
          </p:cNvPicPr>
          <p:nvPr/>
        </p:nvPicPr>
        <p:blipFill rotWithShape="1">
          <a:blip r:embed="rId2">
            <a:extLst>
              <a:ext uri="{28A0092B-C50C-407E-A947-70E740481C1C}">
                <a14:useLocalDpi xmlns:a14="http://schemas.microsoft.com/office/drawing/2010/main" val="0"/>
              </a:ext>
            </a:extLst>
          </a:blip>
          <a:srcRect t="3948" r="71530"/>
          <a:stretch/>
        </p:blipFill>
        <p:spPr>
          <a:xfrm>
            <a:off x="532040" y="1621410"/>
            <a:ext cx="2680545" cy="4419952"/>
          </a:xfrm>
          <a:prstGeom prst="rect">
            <a:avLst/>
          </a:prstGeom>
        </p:spPr>
      </p:pic>
    </p:spTree>
    <p:extLst>
      <p:ext uri="{BB962C8B-B14F-4D97-AF65-F5344CB8AC3E}">
        <p14:creationId xmlns:p14="http://schemas.microsoft.com/office/powerpoint/2010/main" val="348885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A748-CC45-4826-998B-C71B73E63E36}"/>
              </a:ext>
            </a:extLst>
          </p:cNvPr>
          <p:cNvSpPr>
            <a:spLocks noGrp="1"/>
          </p:cNvSpPr>
          <p:nvPr>
            <p:ph type="title"/>
          </p:nvPr>
        </p:nvSpPr>
        <p:spPr>
          <a:xfrm>
            <a:off x="677334" y="609600"/>
            <a:ext cx="8596668" cy="1320800"/>
          </a:xfrm>
        </p:spPr>
        <p:txBody>
          <a:bodyPr>
            <a:normAutofit/>
          </a:bodyPr>
          <a:lstStyle/>
          <a:p>
            <a:pPr algn="ctr"/>
            <a:r>
              <a:rPr lang="en-US" dirty="0"/>
              <a:t>Results(Imbalanced Data)</a:t>
            </a:r>
          </a:p>
        </p:txBody>
      </p:sp>
      <p:sp>
        <p:nvSpPr>
          <p:cNvPr id="3" name="TextBox 2">
            <a:extLst>
              <a:ext uri="{FF2B5EF4-FFF2-40B4-BE49-F238E27FC236}">
                <a16:creationId xmlns:a16="http://schemas.microsoft.com/office/drawing/2014/main" id="{1B4BD7A7-62A7-4624-93D1-B346A711C57A}"/>
              </a:ext>
            </a:extLst>
          </p:cNvPr>
          <p:cNvSpPr txBox="1"/>
          <p:nvPr/>
        </p:nvSpPr>
        <p:spPr>
          <a:xfrm>
            <a:off x="996532" y="1801422"/>
            <a:ext cx="6975722" cy="923330"/>
          </a:xfrm>
          <a:prstGeom prst="rect">
            <a:avLst/>
          </a:prstGeom>
          <a:noFill/>
        </p:spPr>
        <p:txBody>
          <a:bodyPr wrap="square" rtlCol="0">
            <a:spAutoFit/>
          </a:bodyPr>
          <a:lstStyle/>
          <a:p>
            <a:pPr algn="ctr"/>
            <a:r>
              <a:rPr lang="en-US" dirty="0"/>
              <a:t>The Performance of Classifiers on the imbalanced dataset Without Applying Hyper-Parameter Tuning and Pre-Processing Steps</a:t>
            </a:r>
          </a:p>
        </p:txBody>
      </p:sp>
      <p:graphicFrame>
        <p:nvGraphicFramePr>
          <p:cNvPr id="6" name="Content Placeholder 5">
            <a:extLst>
              <a:ext uri="{FF2B5EF4-FFF2-40B4-BE49-F238E27FC236}">
                <a16:creationId xmlns:a16="http://schemas.microsoft.com/office/drawing/2014/main" id="{457FFEC8-943E-4D85-8B92-6A032EAEC5B2}"/>
              </a:ext>
            </a:extLst>
          </p:cNvPr>
          <p:cNvGraphicFramePr>
            <a:graphicFrameLocks noGrp="1"/>
          </p:cNvGraphicFramePr>
          <p:nvPr>
            <p:ph idx="1"/>
            <p:extLst>
              <p:ext uri="{D42A27DB-BD31-4B8C-83A1-F6EECF244321}">
                <p14:modId xmlns:p14="http://schemas.microsoft.com/office/powerpoint/2010/main" val="3010870512"/>
              </p:ext>
            </p:extLst>
          </p:nvPr>
        </p:nvGraphicFramePr>
        <p:xfrm>
          <a:off x="677863" y="2988297"/>
          <a:ext cx="8596310" cy="364880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106291268"/>
                    </a:ext>
                  </a:extLst>
                </a:gridCol>
                <a:gridCol w="1719262">
                  <a:extLst>
                    <a:ext uri="{9D8B030D-6E8A-4147-A177-3AD203B41FA5}">
                      <a16:colId xmlns:a16="http://schemas.microsoft.com/office/drawing/2014/main" val="1008075850"/>
                    </a:ext>
                  </a:extLst>
                </a:gridCol>
                <a:gridCol w="1719262">
                  <a:extLst>
                    <a:ext uri="{9D8B030D-6E8A-4147-A177-3AD203B41FA5}">
                      <a16:colId xmlns:a16="http://schemas.microsoft.com/office/drawing/2014/main" val="2613303959"/>
                    </a:ext>
                  </a:extLst>
                </a:gridCol>
                <a:gridCol w="1719262">
                  <a:extLst>
                    <a:ext uri="{9D8B030D-6E8A-4147-A177-3AD203B41FA5}">
                      <a16:colId xmlns:a16="http://schemas.microsoft.com/office/drawing/2014/main" val="4127372300"/>
                    </a:ext>
                  </a:extLst>
                </a:gridCol>
                <a:gridCol w="1719262">
                  <a:extLst>
                    <a:ext uri="{9D8B030D-6E8A-4147-A177-3AD203B41FA5}">
                      <a16:colId xmlns:a16="http://schemas.microsoft.com/office/drawing/2014/main" val="43422627"/>
                    </a:ext>
                  </a:extLst>
                </a:gridCol>
              </a:tblGrid>
              <a:tr h="601744">
                <a:tc>
                  <a:txBody>
                    <a:bodyPr/>
                    <a:lstStyle/>
                    <a:p>
                      <a:r>
                        <a:rPr lang="en-IN" dirty="0"/>
                        <a:t>MODEL</a:t>
                      </a:r>
                    </a:p>
                  </a:txBody>
                  <a:tcPr/>
                </a:tc>
                <a:tc>
                  <a:txBody>
                    <a:bodyPr/>
                    <a:lstStyle/>
                    <a:p>
                      <a:r>
                        <a:rPr lang="en-IN" dirty="0"/>
                        <a:t>ACCURACY</a:t>
                      </a:r>
                    </a:p>
                  </a:txBody>
                  <a:tcPr/>
                </a:tc>
                <a:tc>
                  <a:txBody>
                    <a:bodyPr/>
                    <a:lstStyle/>
                    <a:p>
                      <a:r>
                        <a:rPr lang="en-IN" dirty="0"/>
                        <a:t>RECALL</a:t>
                      </a:r>
                    </a:p>
                  </a:txBody>
                  <a:tcPr/>
                </a:tc>
                <a:tc>
                  <a:txBody>
                    <a:bodyPr/>
                    <a:lstStyle/>
                    <a:p>
                      <a:r>
                        <a:rPr lang="en-IN" dirty="0"/>
                        <a:t>PRECISION</a:t>
                      </a:r>
                    </a:p>
                  </a:txBody>
                  <a:tcPr/>
                </a:tc>
                <a:tc>
                  <a:txBody>
                    <a:bodyPr/>
                    <a:lstStyle/>
                    <a:p>
                      <a:r>
                        <a:rPr lang="en-IN" dirty="0"/>
                        <a:t>F1-Score</a:t>
                      </a:r>
                    </a:p>
                  </a:txBody>
                  <a:tcPr/>
                </a:tc>
                <a:extLst>
                  <a:ext uri="{0D108BD9-81ED-4DB2-BD59-A6C34878D82A}">
                    <a16:rowId xmlns:a16="http://schemas.microsoft.com/office/drawing/2014/main" val="2907030711"/>
                  </a:ext>
                </a:extLst>
              </a:tr>
              <a:tr h="601744">
                <a:tc>
                  <a:txBody>
                    <a:bodyPr/>
                    <a:lstStyle/>
                    <a:p>
                      <a:r>
                        <a:rPr lang="en-IN" dirty="0"/>
                        <a:t>Logistic Regression</a:t>
                      </a:r>
                    </a:p>
                  </a:txBody>
                  <a:tcPr/>
                </a:tc>
                <a:tc>
                  <a:txBody>
                    <a:bodyPr/>
                    <a:lstStyle/>
                    <a:p>
                      <a:r>
                        <a:rPr lang="en-IN" dirty="0"/>
                        <a:t>0.9011</a:t>
                      </a:r>
                    </a:p>
                  </a:txBody>
                  <a:tcPr/>
                </a:tc>
                <a:tc>
                  <a:txBody>
                    <a:bodyPr/>
                    <a:lstStyle/>
                    <a:p>
                      <a:r>
                        <a:rPr lang="en-IN" dirty="0"/>
                        <a:t>0.22</a:t>
                      </a:r>
                    </a:p>
                  </a:txBody>
                  <a:tcPr/>
                </a:tc>
                <a:tc>
                  <a:txBody>
                    <a:bodyPr/>
                    <a:lstStyle/>
                    <a:p>
                      <a:r>
                        <a:rPr lang="en-IN" dirty="0"/>
                        <a:t>0.68</a:t>
                      </a:r>
                    </a:p>
                  </a:txBody>
                  <a:tcPr/>
                </a:tc>
                <a:tc>
                  <a:txBody>
                    <a:bodyPr/>
                    <a:lstStyle/>
                    <a:p>
                      <a:r>
                        <a:rPr lang="en-IN" dirty="0"/>
                        <a:t>0.45</a:t>
                      </a:r>
                    </a:p>
                  </a:txBody>
                  <a:tcPr/>
                </a:tc>
                <a:extLst>
                  <a:ext uri="{0D108BD9-81ED-4DB2-BD59-A6C34878D82A}">
                    <a16:rowId xmlns:a16="http://schemas.microsoft.com/office/drawing/2014/main" val="1050981207"/>
                  </a:ext>
                </a:extLst>
              </a:tr>
              <a:tr h="601744">
                <a:tc>
                  <a:txBody>
                    <a:bodyPr/>
                    <a:lstStyle/>
                    <a:p>
                      <a:r>
                        <a:rPr lang="en-IN" dirty="0"/>
                        <a:t>Decision Tree</a:t>
                      </a:r>
                    </a:p>
                  </a:txBody>
                  <a:tcPr/>
                </a:tc>
                <a:tc>
                  <a:txBody>
                    <a:bodyPr/>
                    <a:lstStyle/>
                    <a:p>
                      <a:r>
                        <a:rPr lang="en-IN" dirty="0"/>
                        <a:t>0.8317</a:t>
                      </a:r>
                    </a:p>
                  </a:txBody>
                  <a:tcPr/>
                </a:tc>
                <a:tc>
                  <a:txBody>
                    <a:bodyPr/>
                    <a:lstStyle/>
                    <a:p>
                      <a:r>
                        <a:rPr lang="en-IN" dirty="0"/>
                        <a:t>0.34</a:t>
                      </a:r>
                    </a:p>
                  </a:txBody>
                  <a:tcPr/>
                </a:tc>
                <a:tc>
                  <a:txBody>
                    <a:bodyPr/>
                    <a:lstStyle/>
                    <a:p>
                      <a:r>
                        <a:rPr lang="en-IN" dirty="0"/>
                        <a:t>0.28</a:t>
                      </a:r>
                    </a:p>
                  </a:txBody>
                  <a:tcPr/>
                </a:tc>
                <a:tc>
                  <a:txBody>
                    <a:bodyPr/>
                    <a:lstStyle/>
                    <a:p>
                      <a:r>
                        <a:rPr lang="en-IN" dirty="0"/>
                        <a:t>0.31</a:t>
                      </a:r>
                    </a:p>
                  </a:txBody>
                  <a:tcPr/>
                </a:tc>
                <a:extLst>
                  <a:ext uri="{0D108BD9-81ED-4DB2-BD59-A6C34878D82A}">
                    <a16:rowId xmlns:a16="http://schemas.microsoft.com/office/drawing/2014/main" val="2528102603"/>
                  </a:ext>
                </a:extLst>
              </a:tr>
              <a:tr h="601744">
                <a:tc>
                  <a:txBody>
                    <a:bodyPr/>
                    <a:lstStyle/>
                    <a:p>
                      <a:r>
                        <a:rPr lang="en-IN" dirty="0"/>
                        <a:t>SVM</a:t>
                      </a:r>
                    </a:p>
                  </a:txBody>
                  <a:tcPr/>
                </a:tc>
                <a:tc>
                  <a:txBody>
                    <a:bodyPr/>
                    <a:lstStyle/>
                    <a:p>
                      <a:r>
                        <a:rPr lang="en-IN" dirty="0"/>
                        <a:t>0.8584</a:t>
                      </a:r>
                    </a:p>
                  </a:txBody>
                  <a:tcPr/>
                </a:tc>
                <a:tc>
                  <a:txBody>
                    <a:bodyPr/>
                    <a:lstStyle/>
                    <a:p>
                      <a:r>
                        <a:rPr lang="en-IN" dirty="0"/>
                        <a:t>0.27</a:t>
                      </a:r>
                    </a:p>
                  </a:txBody>
                  <a:tcPr/>
                </a:tc>
                <a:tc>
                  <a:txBody>
                    <a:bodyPr/>
                    <a:lstStyle/>
                    <a:p>
                      <a:r>
                        <a:rPr lang="en-IN" dirty="0"/>
                        <a:t>0.31</a:t>
                      </a:r>
                    </a:p>
                  </a:txBody>
                  <a:tcPr/>
                </a:tc>
                <a:tc>
                  <a:txBody>
                    <a:bodyPr/>
                    <a:lstStyle/>
                    <a:p>
                      <a:r>
                        <a:rPr lang="en-IN" dirty="0"/>
                        <a:t>0.29</a:t>
                      </a:r>
                    </a:p>
                  </a:txBody>
                  <a:tcPr/>
                </a:tc>
                <a:extLst>
                  <a:ext uri="{0D108BD9-81ED-4DB2-BD59-A6C34878D82A}">
                    <a16:rowId xmlns:a16="http://schemas.microsoft.com/office/drawing/2014/main" val="3935648436"/>
                  </a:ext>
                </a:extLst>
              </a:tr>
              <a:tr h="601744">
                <a:tc>
                  <a:txBody>
                    <a:bodyPr/>
                    <a:lstStyle/>
                    <a:p>
                      <a:r>
                        <a:rPr lang="en-IN" dirty="0"/>
                        <a:t>Random Forest</a:t>
                      </a:r>
                    </a:p>
                  </a:txBody>
                  <a:tcPr/>
                </a:tc>
                <a:tc>
                  <a:txBody>
                    <a:bodyPr/>
                    <a:lstStyle/>
                    <a:p>
                      <a:r>
                        <a:rPr lang="en-IN" dirty="0"/>
                        <a:t>0.8936</a:t>
                      </a:r>
                    </a:p>
                  </a:txBody>
                  <a:tcPr/>
                </a:tc>
                <a:tc>
                  <a:txBody>
                    <a:bodyPr/>
                    <a:lstStyle/>
                    <a:p>
                      <a:r>
                        <a:rPr lang="en-IN" dirty="0"/>
                        <a:t>0.29</a:t>
                      </a:r>
                    </a:p>
                  </a:txBody>
                  <a:tcPr/>
                </a:tc>
                <a:tc>
                  <a:txBody>
                    <a:bodyPr/>
                    <a:lstStyle/>
                    <a:p>
                      <a:r>
                        <a:rPr lang="en-IN" dirty="0"/>
                        <a:t>0.55</a:t>
                      </a:r>
                    </a:p>
                  </a:txBody>
                  <a:tcPr/>
                </a:tc>
                <a:tc>
                  <a:txBody>
                    <a:bodyPr/>
                    <a:lstStyle/>
                    <a:p>
                      <a:r>
                        <a:rPr lang="en-IN" dirty="0"/>
                        <a:t>0.42</a:t>
                      </a:r>
                    </a:p>
                  </a:txBody>
                  <a:tcPr/>
                </a:tc>
                <a:extLst>
                  <a:ext uri="{0D108BD9-81ED-4DB2-BD59-A6C34878D82A}">
                    <a16:rowId xmlns:a16="http://schemas.microsoft.com/office/drawing/2014/main" val="1651919710"/>
                  </a:ext>
                </a:extLst>
              </a:tr>
              <a:tr h="601744">
                <a:tc>
                  <a:txBody>
                    <a:bodyPr/>
                    <a:lstStyle/>
                    <a:p>
                      <a:r>
                        <a:rPr lang="en-IN" dirty="0"/>
                        <a:t>MLP</a:t>
                      </a:r>
                    </a:p>
                  </a:txBody>
                  <a:tcPr/>
                </a:tc>
                <a:tc>
                  <a:txBody>
                    <a:bodyPr/>
                    <a:lstStyle/>
                    <a:p>
                      <a:r>
                        <a:rPr lang="en-IN" dirty="0"/>
                        <a:t>0.8677</a:t>
                      </a:r>
                    </a:p>
                  </a:txBody>
                  <a:tcPr/>
                </a:tc>
                <a:tc>
                  <a:txBody>
                    <a:bodyPr/>
                    <a:lstStyle/>
                    <a:p>
                      <a:r>
                        <a:rPr lang="en-IN" dirty="0"/>
                        <a:t>0.28</a:t>
                      </a:r>
                    </a:p>
                  </a:txBody>
                  <a:tcPr/>
                </a:tc>
                <a:tc>
                  <a:txBody>
                    <a:bodyPr/>
                    <a:lstStyle/>
                    <a:p>
                      <a:r>
                        <a:rPr lang="en-IN" dirty="0"/>
                        <a:t>0.57</a:t>
                      </a:r>
                    </a:p>
                  </a:txBody>
                  <a:tcPr/>
                </a:tc>
                <a:tc>
                  <a:txBody>
                    <a:bodyPr/>
                    <a:lstStyle/>
                    <a:p>
                      <a:r>
                        <a:rPr lang="en-IN" dirty="0"/>
                        <a:t>0.42</a:t>
                      </a:r>
                    </a:p>
                  </a:txBody>
                  <a:tcPr/>
                </a:tc>
                <a:extLst>
                  <a:ext uri="{0D108BD9-81ED-4DB2-BD59-A6C34878D82A}">
                    <a16:rowId xmlns:a16="http://schemas.microsoft.com/office/drawing/2014/main" val="2018229533"/>
                  </a:ext>
                </a:extLst>
              </a:tr>
            </a:tbl>
          </a:graphicData>
        </a:graphic>
      </p:graphicFrame>
    </p:spTree>
    <p:extLst>
      <p:ext uri="{BB962C8B-B14F-4D97-AF65-F5344CB8AC3E}">
        <p14:creationId xmlns:p14="http://schemas.microsoft.com/office/powerpoint/2010/main" val="387934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79A-2C97-493A-AAFB-783F3BA04DE3}"/>
              </a:ext>
            </a:extLst>
          </p:cNvPr>
          <p:cNvSpPr>
            <a:spLocks noGrp="1"/>
          </p:cNvSpPr>
          <p:nvPr>
            <p:ph type="title"/>
          </p:nvPr>
        </p:nvSpPr>
        <p:spPr/>
        <p:txBody>
          <a:bodyPr/>
          <a:lstStyle/>
          <a:p>
            <a:pPr algn="ctr"/>
            <a:r>
              <a:rPr lang="en-US" dirty="0"/>
              <a:t>Results(balanced Data)</a:t>
            </a:r>
            <a:endParaRPr lang="en-IN" dirty="0"/>
          </a:p>
        </p:txBody>
      </p:sp>
      <p:graphicFrame>
        <p:nvGraphicFramePr>
          <p:cNvPr id="4" name="Content Placeholder 3">
            <a:extLst>
              <a:ext uri="{FF2B5EF4-FFF2-40B4-BE49-F238E27FC236}">
                <a16:creationId xmlns:a16="http://schemas.microsoft.com/office/drawing/2014/main" id="{2018D2C3-9350-4B81-89B5-BAF82E9CD81B}"/>
              </a:ext>
            </a:extLst>
          </p:cNvPr>
          <p:cNvGraphicFramePr>
            <a:graphicFrameLocks noGrp="1"/>
          </p:cNvGraphicFramePr>
          <p:nvPr>
            <p:ph idx="1"/>
            <p:extLst>
              <p:ext uri="{D42A27DB-BD31-4B8C-83A1-F6EECF244321}">
                <p14:modId xmlns:p14="http://schemas.microsoft.com/office/powerpoint/2010/main" val="1687859463"/>
              </p:ext>
            </p:extLst>
          </p:nvPr>
        </p:nvGraphicFramePr>
        <p:xfrm>
          <a:off x="677863" y="2160587"/>
          <a:ext cx="8596310" cy="4050082"/>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1528399784"/>
                    </a:ext>
                  </a:extLst>
                </a:gridCol>
                <a:gridCol w="1719262">
                  <a:extLst>
                    <a:ext uri="{9D8B030D-6E8A-4147-A177-3AD203B41FA5}">
                      <a16:colId xmlns:a16="http://schemas.microsoft.com/office/drawing/2014/main" val="2530519048"/>
                    </a:ext>
                  </a:extLst>
                </a:gridCol>
                <a:gridCol w="1719262">
                  <a:extLst>
                    <a:ext uri="{9D8B030D-6E8A-4147-A177-3AD203B41FA5}">
                      <a16:colId xmlns:a16="http://schemas.microsoft.com/office/drawing/2014/main" val="3506952509"/>
                    </a:ext>
                  </a:extLst>
                </a:gridCol>
                <a:gridCol w="1719262">
                  <a:extLst>
                    <a:ext uri="{9D8B030D-6E8A-4147-A177-3AD203B41FA5}">
                      <a16:colId xmlns:a16="http://schemas.microsoft.com/office/drawing/2014/main" val="281509364"/>
                    </a:ext>
                  </a:extLst>
                </a:gridCol>
                <a:gridCol w="1719262">
                  <a:extLst>
                    <a:ext uri="{9D8B030D-6E8A-4147-A177-3AD203B41FA5}">
                      <a16:colId xmlns:a16="http://schemas.microsoft.com/office/drawing/2014/main" val="345772759"/>
                    </a:ext>
                  </a:extLst>
                </a:gridCol>
              </a:tblGrid>
              <a:tr h="6077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MODEL</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ACCURACY</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RECALL</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PRECISION</a:t>
                      </a:r>
                    </a:p>
                    <a:p>
                      <a:endParaRPr lang="en-IN" dirty="0"/>
                    </a:p>
                  </a:txBody>
                  <a:tcPr/>
                </a:tc>
                <a:tc>
                  <a:txBody>
                    <a:bodyPr/>
                    <a:lstStyle/>
                    <a:p>
                      <a:r>
                        <a:rPr lang="en-IN" dirty="0"/>
                        <a:t>F1-Score</a:t>
                      </a:r>
                    </a:p>
                  </a:txBody>
                  <a:tcPr/>
                </a:tc>
                <a:extLst>
                  <a:ext uri="{0D108BD9-81ED-4DB2-BD59-A6C34878D82A}">
                    <a16:rowId xmlns:a16="http://schemas.microsoft.com/office/drawing/2014/main" val="789535536"/>
                  </a:ext>
                </a:extLst>
              </a:tr>
              <a:tr h="6077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Logistic Regression</a:t>
                      </a:r>
                    </a:p>
                    <a:p>
                      <a:endParaRPr lang="en-IN" dirty="0"/>
                    </a:p>
                  </a:txBody>
                  <a:tcPr/>
                </a:tc>
                <a:tc>
                  <a:txBody>
                    <a:bodyPr/>
                    <a:lstStyle/>
                    <a:p>
                      <a:r>
                        <a:rPr lang="en-IN" dirty="0"/>
                        <a:t>0.8242</a:t>
                      </a:r>
                    </a:p>
                  </a:txBody>
                  <a:tcPr/>
                </a:tc>
                <a:tc>
                  <a:txBody>
                    <a:bodyPr/>
                    <a:lstStyle/>
                    <a:p>
                      <a:r>
                        <a:rPr lang="en-IN" dirty="0"/>
                        <a:t>0.61</a:t>
                      </a:r>
                    </a:p>
                  </a:txBody>
                  <a:tcPr/>
                </a:tc>
                <a:tc>
                  <a:txBody>
                    <a:bodyPr/>
                    <a:lstStyle/>
                    <a:p>
                      <a:r>
                        <a:rPr lang="en-IN" dirty="0"/>
                        <a:t>0.35</a:t>
                      </a:r>
                    </a:p>
                  </a:txBody>
                  <a:tcPr/>
                </a:tc>
                <a:tc>
                  <a:txBody>
                    <a:bodyPr/>
                    <a:lstStyle/>
                    <a:p>
                      <a:r>
                        <a:rPr lang="en-IN" dirty="0"/>
                        <a:t>0.48</a:t>
                      </a:r>
                    </a:p>
                  </a:txBody>
                  <a:tcPr/>
                </a:tc>
                <a:extLst>
                  <a:ext uri="{0D108BD9-81ED-4DB2-BD59-A6C34878D82A}">
                    <a16:rowId xmlns:a16="http://schemas.microsoft.com/office/drawing/2014/main" val="2432622398"/>
                  </a:ext>
                </a:extLst>
              </a:tr>
              <a:tr h="6077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Decision Tree</a:t>
                      </a:r>
                    </a:p>
                    <a:p>
                      <a:endParaRPr lang="en-IN" dirty="0"/>
                    </a:p>
                  </a:txBody>
                  <a:tcPr/>
                </a:tc>
                <a:tc>
                  <a:txBody>
                    <a:bodyPr/>
                    <a:lstStyle/>
                    <a:p>
                      <a:r>
                        <a:rPr lang="en-IN" dirty="0"/>
                        <a:t>0.8387</a:t>
                      </a:r>
                    </a:p>
                  </a:txBody>
                  <a:tcPr/>
                </a:tc>
                <a:tc>
                  <a:txBody>
                    <a:bodyPr/>
                    <a:lstStyle/>
                    <a:p>
                      <a:r>
                        <a:rPr lang="en-IN" dirty="0"/>
                        <a:t>0.52</a:t>
                      </a:r>
                    </a:p>
                  </a:txBody>
                  <a:tcPr/>
                </a:tc>
                <a:tc>
                  <a:txBody>
                    <a:bodyPr/>
                    <a:lstStyle/>
                    <a:p>
                      <a:r>
                        <a:rPr lang="en-IN" dirty="0"/>
                        <a:t>0.36</a:t>
                      </a:r>
                    </a:p>
                  </a:txBody>
                  <a:tcPr/>
                </a:tc>
                <a:tc>
                  <a:txBody>
                    <a:bodyPr/>
                    <a:lstStyle/>
                    <a:p>
                      <a:r>
                        <a:rPr lang="en-IN" dirty="0"/>
                        <a:t>0.44</a:t>
                      </a:r>
                    </a:p>
                  </a:txBody>
                  <a:tcPr/>
                </a:tc>
                <a:extLst>
                  <a:ext uri="{0D108BD9-81ED-4DB2-BD59-A6C34878D82A}">
                    <a16:rowId xmlns:a16="http://schemas.microsoft.com/office/drawing/2014/main" val="2098199699"/>
                  </a:ext>
                </a:extLst>
              </a:tr>
              <a:tr h="607721">
                <a:tc>
                  <a:txBody>
                    <a:bodyPr/>
                    <a:lstStyle/>
                    <a:p>
                      <a:r>
                        <a:rPr lang="en-IN" dirty="0"/>
                        <a:t>SVM</a:t>
                      </a:r>
                    </a:p>
                  </a:txBody>
                  <a:tcPr/>
                </a:tc>
                <a:tc>
                  <a:txBody>
                    <a:bodyPr/>
                    <a:lstStyle/>
                    <a:p>
                      <a:r>
                        <a:rPr lang="en-IN" dirty="0"/>
                        <a:t>0.8972</a:t>
                      </a:r>
                    </a:p>
                  </a:txBody>
                  <a:tcPr/>
                </a:tc>
                <a:tc>
                  <a:txBody>
                    <a:bodyPr/>
                    <a:lstStyle/>
                    <a:p>
                      <a:r>
                        <a:rPr lang="en-IN" dirty="0"/>
                        <a:t>0.08(?)</a:t>
                      </a:r>
                    </a:p>
                  </a:txBody>
                  <a:tcPr/>
                </a:tc>
                <a:tc>
                  <a:txBody>
                    <a:bodyPr/>
                    <a:lstStyle/>
                    <a:p>
                      <a:r>
                        <a:rPr lang="en-IN" dirty="0"/>
                        <a:t>0.62</a:t>
                      </a:r>
                    </a:p>
                  </a:txBody>
                  <a:tcPr/>
                </a:tc>
                <a:tc>
                  <a:txBody>
                    <a:bodyPr/>
                    <a:lstStyle/>
                    <a:p>
                      <a:endParaRPr lang="en-IN" dirty="0"/>
                    </a:p>
                  </a:txBody>
                  <a:tcPr/>
                </a:tc>
                <a:extLst>
                  <a:ext uri="{0D108BD9-81ED-4DB2-BD59-A6C34878D82A}">
                    <a16:rowId xmlns:a16="http://schemas.microsoft.com/office/drawing/2014/main" val="3570500486"/>
                  </a:ext>
                </a:extLst>
              </a:tr>
              <a:tr h="6077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Random Forest</a:t>
                      </a:r>
                    </a:p>
                    <a:p>
                      <a:endParaRPr lang="en-IN" dirty="0"/>
                    </a:p>
                  </a:txBody>
                  <a:tcPr/>
                </a:tc>
                <a:tc>
                  <a:txBody>
                    <a:bodyPr/>
                    <a:lstStyle/>
                    <a:p>
                      <a:r>
                        <a:rPr lang="en-IN" dirty="0"/>
                        <a:t>0.8917</a:t>
                      </a:r>
                    </a:p>
                  </a:txBody>
                  <a:tcPr/>
                </a:tc>
                <a:tc>
                  <a:txBody>
                    <a:bodyPr/>
                    <a:lstStyle/>
                    <a:p>
                      <a:r>
                        <a:rPr lang="en-IN" dirty="0"/>
                        <a:t>0.36</a:t>
                      </a:r>
                    </a:p>
                  </a:txBody>
                  <a:tcPr/>
                </a:tc>
                <a:tc>
                  <a:txBody>
                    <a:bodyPr/>
                    <a:lstStyle/>
                    <a:p>
                      <a:r>
                        <a:rPr lang="en-IN" dirty="0"/>
                        <a:t>0.50</a:t>
                      </a:r>
                    </a:p>
                  </a:txBody>
                  <a:tcPr/>
                </a:tc>
                <a:tc>
                  <a:txBody>
                    <a:bodyPr/>
                    <a:lstStyle/>
                    <a:p>
                      <a:r>
                        <a:rPr lang="en-IN" dirty="0"/>
                        <a:t>0.43</a:t>
                      </a:r>
                    </a:p>
                  </a:txBody>
                  <a:tcPr/>
                </a:tc>
                <a:extLst>
                  <a:ext uri="{0D108BD9-81ED-4DB2-BD59-A6C34878D82A}">
                    <a16:rowId xmlns:a16="http://schemas.microsoft.com/office/drawing/2014/main" val="1165521797"/>
                  </a:ext>
                </a:extLst>
              </a:tr>
              <a:tr h="607721">
                <a:tc>
                  <a:txBody>
                    <a:bodyPr/>
                    <a:lstStyle/>
                    <a:p>
                      <a:r>
                        <a:rPr lang="en-IN" dirty="0"/>
                        <a:t>MLP</a:t>
                      </a:r>
                    </a:p>
                  </a:txBody>
                  <a:tcPr/>
                </a:tc>
                <a:tc>
                  <a:txBody>
                    <a:bodyPr/>
                    <a:lstStyle/>
                    <a:p>
                      <a:r>
                        <a:rPr lang="en-IN" dirty="0"/>
                        <a:t>0.8441</a:t>
                      </a:r>
                    </a:p>
                  </a:txBody>
                  <a:tcPr/>
                </a:tc>
                <a:tc>
                  <a:txBody>
                    <a:bodyPr/>
                    <a:lstStyle/>
                    <a:p>
                      <a:r>
                        <a:rPr lang="en-IN" dirty="0"/>
                        <a:t>0.48</a:t>
                      </a:r>
                    </a:p>
                  </a:txBody>
                  <a:tcPr/>
                </a:tc>
                <a:tc>
                  <a:txBody>
                    <a:bodyPr/>
                    <a:lstStyle/>
                    <a:p>
                      <a:r>
                        <a:rPr lang="en-IN" dirty="0"/>
                        <a:t>0.35</a:t>
                      </a:r>
                    </a:p>
                  </a:txBody>
                  <a:tcPr/>
                </a:tc>
                <a:tc>
                  <a:txBody>
                    <a:bodyPr/>
                    <a:lstStyle/>
                    <a:p>
                      <a:r>
                        <a:rPr lang="en-IN" dirty="0"/>
                        <a:t>0.42</a:t>
                      </a:r>
                    </a:p>
                  </a:txBody>
                  <a:tcPr/>
                </a:tc>
                <a:extLst>
                  <a:ext uri="{0D108BD9-81ED-4DB2-BD59-A6C34878D82A}">
                    <a16:rowId xmlns:a16="http://schemas.microsoft.com/office/drawing/2014/main" val="2218690053"/>
                  </a:ext>
                </a:extLst>
              </a:tr>
            </a:tbl>
          </a:graphicData>
        </a:graphic>
      </p:graphicFrame>
    </p:spTree>
    <p:extLst>
      <p:ext uri="{BB962C8B-B14F-4D97-AF65-F5344CB8AC3E}">
        <p14:creationId xmlns:p14="http://schemas.microsoft.com/office/powerpoint/2010/main" val="3436182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79F7-C03A-449C-A272-56BCEBE938B7}"/>
              </a:ext>
            </a:extLst>
          </p:cNvPr>
          <p:cNvSpPr>
            <a:spLocks noGrp="1"/>
          </p:cNvSpPr>
          <p:nvPr>
            <p:ph type="title"/>
          </p:nvPr>
        </p:nvSpPr>
        <p:spPr>
          <a:xfrm>
            <a:off x="677334" y="609600"/>
            <a:ext cx="8596668" cy="132080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860FA2D5-8CFF-467D-BB0B-CE6B7C3DE55B}"/>
              </a:ext>
            </a:extLst>
          </p:cNvPr>
          <p:cNvSpPr>
            <a:spLocks noGrp="1"/>
          </p:cNvSpPr>
          <p:nvPr>
            <p:ph idx="1"/>
          </p:nvPr>
        </p:nvSpPr>
        <p:spPr>
          <a:xfrm>
            <a:off x="677334" y="2160589"/>
            <a:ext cx="8596668" cy="3880773"/>
          </a:xfrm>
        </p:spPr>
        <p:txBody>
          <a:bodyPr/>
          <a:lstStyle/>
          <a:p>
            <a:r>
              <a:rPr lang="en-US" dirty="0"/>
              <a:t>By performing current experiments we are able to conclude that different classification model’s performance will be improved by our pre-processing steps which include feature selection methods like univariate selection &amp; identifying and removing correlated features.</a:t>
            </a:r>
          </a:p>
          <a:p>
            <a:endParaRPr lang="en-US" dirty="0"/>
          </a:p>
          <a:p>
            <a:r>
              <a:rPr lang="en-US" dirty="0"/>
              <a:t>Hyper parameter tuning will help in increasing the performance of classification model by adding some important parameters to the classification method. </a:t>
            </a:r>
          </a:p>
          <a:p>
            <a:endParaRPr lang="en-US" dirty="0"/>
          </a:p>
          <a:p>
            <a:r>
              <a:rPr lang="en-US" dirty="0"/>
              <a:t>As our performance is not too good right now but these pre-processing steps will improve it.</a:t>
            </a:r>
          </a:p>
        </p:txBody>
      </p:sp>
    </p:spTree>
    <p:extLst>
      <p:ext uri="{BB962C8B-B14F-4D97-AF65-F5344CB8AC3E}">
        <p14:creationId xmlns:p14="http://schemas.microsoft.com/office/powerpoint/2010/main" val="1109755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57D01F-4FA1-42AA-8014-11FBB68D5646}"/>
              </a:ext>
            </a:extLst>
          </p:cNvPr>
          <p:cNvSpPr>
            <a:spLocks noGrp="1"/>
          </p:cNvSpPr>
          <p:nvPr>
            <p:ph type="title"/>
          </p:nvPr>
        </p:nvSpPr>
        <p:spPr>
          <a:xfrm>
            <a:off x="643467" y="816638"/>
            <a:ext cx="3367359" cy="5224724"/>
          </a:xfrm>
        </p:spPr>
        <p:txBody>
          <a:bodyPr anchor="ctr">
            <a:normAutofit/>
          </a:bodyPr>
          <a:lstStyle/>
          <a:p>
            <a:r>
              <a:rPr lang="en-IN" dirty="0"/>
              <a:t>Future Works</a:t>
            </a:r>
          </a:p>
        </p:txBody>
      </p:sp>
      <p:sp>
        <p:nvSpPr>
          <p:cNvPr id="26" name="Content Placeholder 2">
            <a:extLst>
              <a:ext uri="{FF2B5EF4-FFF2-40B4-BE49-F238E27FC236}">
                <a16:creationId xmlns:a16="http://schemas.microsoft.com/office/drawing/2014/main" id="{417281A7-69A1-4FF3-AD27-FD33A3C7DD3F}"/>
              </a:ext>
            </a:extLst>
          </p:cNvPr>
          <p:cNvSpPr>
            <a:spLocks noGrp="1"/>
          </p:cNvSpPr>
          <p:nvPr>
            <p:ph idx="1"/>
          </p:nvPr>
        </p:nvSpPr>
        <p:spPr>
          <a:xfrm>
            <a:off x="4654295" y="816638"/>
            <a:ext cx="4619706" cy="5224724"/>
          </a:xfrm>
        </p:spPr>
        <p:txBody>
          <a:bodyPr anchor="ctr">
            <a:normAutofit/>
          </a:bodyPr>
          <a:lstStyle/>
          <a:p>
            <a:endParaRPr lang="en-IN" dirty="0"/>
          </a:p>
          <a:p>
            <a:endParaRPr lang="en-IN" dirty="0"/>
          </a:p>
          <a:p>
            <a:r>
              <a:rPr lang="en-IN" dirty="0"/>
              <a:t>Anomaly Detection Algorithms such as Isolation Forest, and One Class SVM can be applied to the dataset</a:t>
            </a:r>
          </a:p>
          <a:p>
            <a:endParaRPr lang="en-IN" dirty="0"/>
          </a:p>
          <a:p>
            <a:r>
              <a:rPr lang="en-IN" dirty="0"/>
              <a:t>Testing Other algorithms such as Gaussian Naïve Bayes, K-Nearest Neighbour, Multinomial Naïve Bayes, </a:t>
            </a:r>
            <a:r>
              <a:rPr lang="en-IN" dirty="0" err="1"/>
              <a:t>AdaBoost,Gradient</a:t>
            </a:r>
            <a:r>
              <a:rPr lang="en-IN" dirty="0"/>
              <a:t> Boosting and Deep Neural Network</a:t>
            </a:r>
          </a:p>
          <a:p>
            <a:endParaRPr lang="en-IN" dirty="0"/>
          </a:p>
          <a:p>
            <a:r>
              <a:rPr lang="en-IN" dirty="0"/>
              <a:t>Applying Clustering Models such as K-means, to find similarity between clients</a:t>
            </a:r>
          </a:p>
          <a:p>
            <a:endParaRPr lang="en-IN" dirty="0"/>
          </a:p>
          <a:p>
            <a:pPr marL="0" indent="0">
              <a:buNone/>
            </a:pPr>
            <a:endParaRPr lang="en-IN" dirty="0"/>
          </a:p>
        </p:txBody>
      </p:sp>
    </p:spTree>
    <p:extLst>
      <p:ext uri="{BB962C8B-B14F-4D97-AF65-F5344CB8AC3E}">
        <p14:creationId xmlns:p14="http://schemas.microsoft.com/office/powerpoint/2010/main" val="8393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4673A-4E44-4490-AFAF-25FF07722D26}"/>
              </a:ext>
            </a:extLst>
          </p:cNvPr>
          <p:cNvSpPr>
            <a:spLocks noGrp="1"/>
          </p:cNvSpPr>
          <p:nvPr>
            <p:ph type="title"/>
          </p:nvPr>
        </p:nvSpPr>
        <p:spPr>
          <a:xfrm>
            <a:off x="1286933" y="609600"/>
            <a:ext cx="10197494" cy="1099457"/>
          </a:xfrm>
        </p:spPr>
        <p:txBody>
          <a:bodyPr>
            <a:normAutofit/>
          </a:bodyPr>
          <a:lstStyle/>
          <a:p>
            <a:pPr algn="ctr"/>
            <a:r>
              <a:rPr lang="en-IN" dirty="0"/>
              <a:t>Objective</a:t>
            </a:r>
          </a:p>
        </p:txBody>
      </p:sp>
      <p:sp>
        <p:nvSpPr>
          <p:cNvPr id="26"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7" name="Content Placeholder 2">
            <a:extLst>
              <a:ext uri="{FF2B5EF4-FFF2-40B4-BE49-F238E27FC236}">
                <a16:creationId xmlns:a16="http://schemas.microsoft.com/office/drawing/2014/main" id="{F7364BEF-0304-4B18-A030-E13F4970ED45}"/>
              </a:ext>
            </a:extLst>
          </p:cNvPr>
          <p:cNvGraphicFramePr>
            <a:graphicFrameLocks noGrp="1"/>
          </p:cNvGraphicFramePr>
          <p:nvPr>
            <p:ph idx="1"/>
            <p:extLst>
              <p:ext uri="{D42A27DB-BD31-4B8C-83A1-F6EECF244321}">
                <p14:modId xmlns:p14="http://schemas.microsoft.com/office/powerpoint/2010/main" val="30025562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58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3CCC-B507-410F-AF5A-36D2B423D65E}"/>
              </a:ext>
            </a:extLst>
          </p:cNvPr>
          <p:cNvSpPr>
            <a:spLocks noGrp="1"/>
          </p:cNvSpPr>
          <p:nvPr>
            <p:ph type="title"/>
          </p:nvPr>
        </p:nvSpPr>
        <p:spPr>
          <a:xfrm>
            <a:off x="677334" y="609600"/>
            <a:ext cx="8596668" cy="1320800"/>
          </a:xfrm>
        </p:spPr>
        <p:txBody>
          <a:bodyPr/>
          <a:lstStyle/>
          <a:p>
            <a:pPr algn="ctr"/>
            <a:r>
              <a:rPr lang="en-US" dirty="0"/>
              <a:t>Acknowledgments(Team Member Contributions)</a:t>
            </a:r>
          </a:p>
        </p:txBody>
      </p:sp>
      <p:graphicFrame>
        <p:nvGraphicFramePr>
          <p:cNvPr id="4" name="Table 3">
            <a:extLst>
              <a:ext uri="{FF2B5EF4-FFF2-40B4-BE49-F238E27FC236}">
                <a16:creationId xmlns:a16="http://schemas.microsoft.com/office/drawing/2014/main" id="{BB52FC02-7107-4916-B700-138F71324738}"/>
              </a:ext>
            </a:extLst>
          </p:cNvPr>
          <p:cNvGraphicFramePr>
            <a:graphicFrameLocks noGrp="1"/>
          </p:cNvGraphicFramePr>
          <p:nvPr>
            <p:extLst>
              <p:ext uri="{D42A27DB-BD31-4B8C-83A1-F6EECF244321}">
                <p14:modId xmlns:p14="http://schemas.microsoft.com/office/powerpoint/2010/main" val="3195209740"/>
              </p:ext>
            </p:extLst>
          </p:nvPr>
        </p:nvGraphicFramePr>
        <p:xfrm>
          <a:off x="1146002" y="2432115"/>
          <a:ext cx="8128000" cy="3816284"/>
        </p:xfrm>
        <a:graphic>
          <a:graphicData uri="http://schemas.openxmlformats.org/drawingml/2006/table">
            <a:tbl>
              <a:tblPr firstRow="1" bandRow="1">
                <a:tableStyleId>{5940675A-B579-460E-94D1-54222C63F5DA}</a:tableStyleId>
              </a:tblPr>
              <a:tblGrid>
                <a:gridCol w="2398476">
                  <a:extLst>
                    <a:ext uri="{9D8B030D-6E8A-4147-A177-3AD203B41FA5}">
                      <a16:colId xmlns:a16="http://schemas.microsoft.com/office/drawing/2014/main" val="4094003201"/>
                    </a:ext>
                  </a:extLst>
                </a:gridCol>
                <a:gridCol w="5729524">
                  <a:extLst>
                    <a:ext uri="{9D8B030D-6E8A-4147-A177-3AD203B41FA5}">
                      <a16:colId xmlns:a16="http://schemas.microsoft.com/office/drawing/2014/main" val="1338020031"/>
                    </a:ext>
                  </a:extLst>
                </a:gridCol>
              </a:tblGrid>
              <a:tr h="134966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Abhishek Nagrecha</a:t>
                      </a:r>
                    </a:p>
                    <a:p>
                      <a:pPr algn="ctr"/>
                      <a:endParaRPr lang="en-IN" b="0" dirty="0"/>
                    </a:p>
                  </a:txBody>
                  <a:tcPr anchor="ctr"/>
                </a:tc>
                <a:tc>
                  <a:txBody>
                    <a:bodyPr/>
                    <a:lstStyle/>
                    <a:p>
                      <a:pPr algn="ctr"/>
                      <a:r>
                        <a:rPr lang="en-IN" b="0" dirty="0"/>
                        <a:t>Hyper Parameter Tuning, SMOTE, Classification Models and Normalization</a:t>
                      </a:r>
                    </a:p>
                  </a:txBody>
                  <a:tcPr anchor="ctr"/>
                </a:tc>
                <a:extLst>
                  <a:ext uri="{0D108BD9-81ED-4DB2-BD59-A6C34878D82A}">
                    <a16:rowId xmlns:a16="http://schemas.microsoft.com/office/drawing/2014/main" val="3924255866"/>
                  </a:ext>
                </a:extLst>
              </a:tr>
              <a:tr h="12333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p>
                    <a:p>
                      <a:pPr marL="0" marR="0" lvl="0" indent="0" algn="ctr" defTabSz="457200" rtl="0" eaLnBrk="1" fontAlgn="auto" latinLnBrk="0" hangingPunct="1">
                        <a:lnSpc>
                          <a:spcPct val="100000"/>
                        </a:lnSpc>
                        <a:spcBef>
                          <a:spcPts val="0"/>
                        </a:spcBef>
                        <a:spcAft>
                          <a:spcPts val="0"/>
                        </a:spcAft>
                        <a:buClrTx/>
                        <a:buSzTx/>
                        <a:buFontTx/>
                        <a:buNone/>
                        <a:tabLst/>
                        <a:defRPr/>
                      </a:pPr>
                      <a:r>
                        <a:rPr lang="en-US"/>
                        <a:t>Sahand Asri </a:t>
                      </a:r>
                    </a:p>
                    <a:p>
                      <a:pPr algn="ctr"/>
                      <a:endParaRPr lang="en-IN" dirty="0"/>
                    </a:p>
                  </a:txBody>
                  <a:tcPr anchor="ctr"/>
                </a:tc>
                <a:tc>
                  <a:txBody>
                    <a:bodyPr/>
                    <a:lstStyle/>
                    <a:p>
                      <a:pPr algn="ctr"/>
                      <a:r>
                        <a:rPr lang="en-IN" dirty="0"/>
                        <a:t>Feature Selection, Missing Value Imputation and</a:t>
                      </a:r>
                    </a:p>
                    <a:p>
                      <a:pPr algn="ctr"/>
                      <a:r>
                        <a:rPr lang="en-IN" dirty="0"/>
                        <a:t> Near Miss Under sampling</a:t>
                      </a:r>
                    </a:p>
                  </a:txBody>
                  <a:tcPr anchor="ctr"/>
                </a:tc>
                <a:extLst>
                  <a:ext uri="{0D108BD9-81ED-4DB2-BD59-A6C34878D82A}">
                    <a16:rowId xmlns:a16="http://schemas.microsoft.com/office/drawing/2014/main" val="3689318094"/>
                  </a:ext>
                </a:extLst>
              </a:tr>
              <a:tr h="12333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Prerak Patel </a:t>
                      </a:r>
                    </a:p>
                    <a:p>
                      <a:pPr algn="ctr"/>
                      <a:endParaRPr lang="en-IN" dirty="0"/>
                    </a:p>
                  </a:txBody>
                  <a:tcPr anchor="ctr"/>
                </a:tc>
                <a:tc>
                  <a:txBody>
                    <a:bodyPr/>
                    <a:lstStyle/>
                    <a:p>
                      <a:pPr algn="ctr"/>
                      <a:r>
                        <a:rPr lang="en-IN" dirty="0"/>
                        <a:t>Literature Review, One-Hot Encoding, Label Encoding and Dataset Exploration</a:t>
                      </a:r>
                    </a:p>
                  </a:txBody>
                  <a:tcPr anchor="ctr"/>
                </a:tc>
                <a:extLst>
                  <a:ext uri="{0D108BD9-81ED-4DB2-BD59-A6C34878D82A}">
                    <a16:rowId xmlns:a16="http://schemas.microsoft.com/office/drawing/2014/main" val="351117103"/>
                  </a:ext>
                </a:extLst>
              </a:tr>
            </a:tbl>
          </a:graphicData>
        </a:graphic>
      </p:graphicFrame>
    </p:spTree>
    <p:extLst>
      <p:ext uri="{BB962C8B-B14F-4D97-AF65-F5344CB8AC3E}">
        <p14:creationId xmlns:p14="http://schemas.microsoft.com/office/powerpoint/2010/main" val="3170288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50D02-AE70-4237-802A-A066CAEAEEBF}"/>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THANK YOU</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8652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CDEEB93F-F722-434C-B7A6-507BBAF58D0A}"/>
              </a:ext>
            </a:extLst>
          </p:cNvPr>
          <p:cNvPicPr>
            <a:picLocks noChangeAspect="1"/>
          </p:cNvPicPr>
          <p:nvPr/>
        </p:nvPicPr>
        <p:blipFill rotWithShape="1">
          <a:blip r:embed="rId2">
            <a:extLst>
              <a:ext uri="{28A0092B-C50C-407E-A947-70E740481C1C}">
                <a14:useLocalDpi xmlns:a14="http://schemas.microsoft.com/office/drawing/2010/main" val="0"/>
              </a:ext>
            </a:extLst>
          </a:blip>
          <a:srcRect t="6929" r="-2" b="6502"/>
          <a:stretch/>
        </p:blipFill>
        <p:spPr>
          <a:xfrm>
            <a:off x="5622708" y="-1"/>
            <a:ext cx="6569292"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A309D06-9291-4FC2-9BEB-96CEE0596FC6}"/>
              </a:ext>
            </a:extLst>
          </p:cNvPr>
          <p:cNvSpPr>
            <a:spLocks noGrp="1"/>
          </p:cNvSpPr>
          <p:nvPr>
            <p:ph type="title"/>
          </p:nvPr>
        </p:nvSpPr>
        <p:spPr>
          <a:xfrm>
            <a:off x="677333" y="609600"/>
            <a:ext cx="3851123" cy="1320800"/>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2C6403BF-14AC-4980-B37F-7E94BD993DA5}"/>
              </a:ext>
            </a:extLst>
          </p:cNvPr>
          <p:cNvSpPr>
            <a:spLocks noGrp="1"/>
          </p:cNvSpPr>
          <p:nvPr>
            <p:ph idx="1"/>
          </p:nvPr>
        </p:nvSpPr>
        <p:spPr>
          <a:xfrm>
            <a:off x="677334" y="1574367"/>
            <a:ext cx="5479248" cy="4837792"/>
          </a:xfrm>
        </p:spPr>
        <p:txBody>
          <a:bodyPr>
            <a:noAutofit/>
          </a:bodyPr>
          <a:lstStyle/>
          <a:p>
            <a:pPr>
              <a:lnSpc>
                <a:spcPct val="90000"/>
              </a:lnSpc>
            </a:pPr>
            <a:r>
              <a:rPr lang="en-US" dirty="0"/>
              <a:t> Bank Marketing Dataset</a:t>
            </a:r>
          </a:p>
          <a:p>
            <a:pPr lvl="1">
              <a:lnSpc>
                <a:spcPct val="90000"/>
              </a:lnSpc>
            </a:pPr>
            <a:r>
              <a:rPr lang="en-US" sz="1800" dirty="0"/>
              <a:t> UCI Dataset</a:t>
            </a:r>
          </a:p>
          <a:p>
            <a:pPr>
              <a:lnSpc>
                <a:spcPct val="90000"/>
              </a:lnSpc>
            </a:pPr>
            <a:endParaRPr lang="en-US" dirty="0"/>
          </a:p>
          <a:p>
            <a:pPr>
              <a:lnSpc>
                <a:spcPct val="90000"/>
              </a:lnSpc>
            </a:pPr>
            <a:r>
              <a:rPr lang="en-US" dirty="0"/>
              <a:t>20 Attributes</a:t>
            </a:r>
          </a:p>
          <a:p>
            <a:pPr lvl="1">
              <a:lnSpc>
                <a:spcPct val="90000"/>
              </a:lnSpc>
            </a:pPr>
            <a:r>
              <a:rPr lang="en-US" sz="1800" dirty="0"/>
              <a:t>10 Numerical</a:t>
            </a:r>
          </a:p>
          <a:p>
            <a:pPr lvl="1">
              <a:lnSpc>
                <a:spcPct val="90000"/>
              </a:lnSpc>
            </a:pPr>
            <a:r>
              <a:rPr lang="en-US" sz="1800" dirty="0"/>
              <a:t>10 Categorical</a:t>
            </a:r>
          </a:p>
          <a:p>
            <a:pPr>
              <a:lnSpc>
                <a:spcPct val="90000"/>
              </a:lnSpc>
            </a:pPr>
            <a:endParaRPr lang="en-US" dirty="0"/>
          </a:p>
          <a:p>
            <a:pPr>
              <a:lnSpc>
                <a:spcPct val="90000"/>
              </a:lnSpc>
            </a:pPr>
            <a:r>
              <a:rPr lang="en-US" dirty="0"/>
              <a:t>Binary Output (Classification)</a:t>
            </a:r>
          </a:p>
          <a:p>
            <a:pPr>
              <a:lnSpc>
                <a:spcPct val="90000"/>
              </a:lnSpc>
            </a:pPr>
            <a:endParaRPr lang="en-US" dirty="0"/>
          </a:p>
          <a:p>
            <a:pPr>
              <a:lnSpc>
                <a:spcPct val="90000"/>
              </a:lnSpc>
            </a:pPr>
            <a:r>
              <a:rPr lang="en-US" dirty="0"/>
              <a:t>Two classes specifying whether client has subscribed to bank deposit or not</a:t>
            </a:r>
          </a:p>
          <a:p>
            <a:pPr>
              <a:lnSpc>
                <a:spcPct val="90000"/>
              </a:lnSpc>
            </a:pPr>
            <a:endParaRPr lang="en-US" dirty="0"/>
          </a:p>
          <a:p>
            <a:pPr>
              <a:lnSpc>
                <a:spcPct val="90000"/>
              </a:lnSpc>
            </a:pPr>
            <a:r>
              <a:rPr lang="en-US" dirty="0"/>
              <a:t>41189 Instances</a:t>
            </a:r>
          </a:p>
        </p:txBody>
      </p:sp>
      <p:cxnSp>
        <p:nvCxnSpPr>
          <p:cNvPr id="92" name="Straight Connector 9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267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1B788E8-0443-48DF-9AF7-1F4A32089929}"/>
              </a:ext>
            </a:extLst>
          </p:cNvPr>
          <p:cNvSpPr>
            <a:spLocks noGrp="1"/>
          </p:cNvSpPr>
          <p:nvPr>
            <p:ph type="title"/>
          </p:nvPr>
        </p:nvSpPr>
        <p:spPr>
          <a:xfrm>
            <a:off x="84841" y="643466"/>
            <a:ext cx="5179997" cy="4881845"/>
          </a:xfrm>
        </p:spPr>
        <p:txBody>
          <a:bodyPr anchor="ctr">
            <a:normAutofit/>
          </a:bodyPr>
          <a:lstStyle/>
          <a:p>
            <a:pPr algn="ctr">
              <a:lnSpc>
                <a:spcPct val="90000"/>
              </a:lnSpc>
            </a:pPr>
            <a:br>
              <a:rPr lang="en-US" sz="3100" b="1" dirty="0">
                <a:solidFill>
                  <a:schemeClr val="bg1"/>
                </a:solidFill>
              </a:rPr>
            </a:br>
            <a:br>
              <a:rPr lang="en-US" sz="3100" b="1" dirty="0">
                <a:solidFill>
                  <a:schemeClr val="bg1"/>
                </a:solidFill>
              </a:rPr>
            </a:br>
            <a:r>
              <a:rPr lang="en-US" sz="3100" b="1" dirty="0">
                <a:solidFill>
                  <a:schemeClr val="bg1"/>
                </a:solidFill>
              </a:rPr>
              <a:t>Attribute Information:</a:t>
            </a:r>
            <a:br>
              <a:rPr lang="en-US" sz="3100" dirty="0">
                <a:solidFill>
                  <a:schemeClr val="bg1"/>
                </a:solidFill>
              </a:rPr>
            </a:br>
            <a:endParaRPr lang="en-IN" sz="3100" dirty="0">
              <a:solidFill>
                <a:schemeClr val="bg1"/>
              </a:solidFill>
            </a:endParaRPr>
          </a:p>
        </p:txBody>
      </p:sp>
      <p:pic>
        <p:nvPicPr>
          <p:cNvPr id="5" name="Content Placeholder 4">
            <a:extLst>
              <a:ext uri="{FF2B5EF4-FFF2-40B4-BE49-F238E27FC236}">
                <a16:creationId xmlns:a16="http://schemas.microsoft.com/office/drawing/2014/main" id="{75B73609-C459-4EC8-A612-E1CEF72C1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376" y="437746"/>
            <a:ext cx="6201168" cy="6089514"/>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574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8CA-1F58-4B45-BA9D-89CE86B0DDFA}"/>
              </a:ext>
            </a:extLst>
          </p:cNvPr>
          <p:cNvSpPr>
            <a:spLocks noGrp="1"/>
          </p:cNvSpPr>
          <p:nvPr>
            <p:ph type="title"/>
          </p:nvPr>
        </p:nvSpPr>
        <p:spPr>
          <a:xfrm>
            <a:off x="677334" y="609600"/>
            <a:ext cx="8596668" cy="1320800"/>
          </a:xfrm>
        </p:spPr>
        <p:txBody>
          <a:bodyPr anchor="t">
            <a:normAutofit/>
          </a:bodyPr>
          <a:lstStyle/>
          <a:p>
            <a:pPr algn="ctr"/>
            <a:r>
              <a:rPr lang="en-US" dirty="0"/>
              <a:t>Literature Review</a:t>
            </a:r>
          </a:p>
        </p:txBody>
      </p:sp>
      <p:sp>
        <p:nvSpPr>
          <p:cNvPr id="3" name="Content Placeholder 2">
            <a:extLst>
              <a:ext uri="{FF2B5EF4-FFF2-40B4-BE49-F238E27FC236}">
                <a16:creationId xmlns:a16="http://schemas.microsoft.com/office/drawing/2014/main" id="{F3E4C1D1-7A10-405A-AC66-D0EF007C95F2}"/>
              </a:ext>
            </a:extLst>
          </p:cNvPr>
          <p:cNvSpPr>
            <a:spLocks noGrp="1"/>
          </p:cNvSpPr>
          <p:nvPr>
            <p:ph idx="1"/>
          </p:nvPr>
        </p:nvSpPr>
        <p:spPr>
          <a:xfrm>
            <a:off x="3497344" y="1564849"/>
            <a:ext cx="5773655" cy="4476513"/>
          </a:xfrm>
        </p:spPr>
        <p:txBody>
          <a:bodyPr>
            <a:normAutofit/>
          </a:bodyPr>
          <a:lstStyle/>
          <a:p>
            <a:r>
              <a:rPr lang="en-US" sz="1700" dirty="0"/>
              <a:t>To satisfy our motive we worked on finding different papers published over this dataset.</a:t>
            </a:r>
          </a:p>
          <a:p>
            <a:r>
              <a:rPr lang="en-US" sz="1700" dirty="0"/>
              <a:t>There were many papers about the comparison among the classification models.</a:t>
            </a:r>
          </a:p>
          <a:p>
            <a:r>
              <a:rPr lang="en-US" sz="1700" dirty="0"/>
              <a:t>Most of them needed some kind of pre-processing on the data.</a:t>
            </a:r>
          </a:p>
          <a:p>
            <a:r>
              <a:rPr lang="en-US" sz="1700" dirty="0"/>
              <a:t>In </a:t>
            </a:r>
            <a:r>
              <a:rPr lang="en-IN" sz="1700" dirty="0"/>
              <a:t>“Bank direct marketing based on neural network and c5. 0 models” by H. A. </a:t>
            </a:r>
            <a:r>
              <a:rPr lang="en-IN" sz="1700" dirty="0" err="1"/>
              <a:t>Elsalamony</a:t>
            </a:r>
            <a:r>
              <a:rPr lang="en-IN" sz="1700" dirty="0"/>
              <a:t> and A. M. </a:t>
            </a:r>
            <a:r>
              <a:rPr lang="en-IN" sz="1700" dirty="0" err="1"/>
              <a:t>Elsayad</a:t>
            </a:r>
            <a:r>
              <a:rPr lang="en-IN" sz="1700" dirty="0"/>
              <a:t>, </a:t>
            </a:r>
            <a:r>
              <a:rPr lang="en-US" sz="1700" dirty="0"/>
              <a:t>they compared Decision Tree (C5.0) and Multi-Layer Perceptron (MLP). As we know, MLP is one of the best classification model yet C5.0 decision tree model showed slightly more performance than MLP.</a:t>
            </a:r>
          </a:p>
          <a:p>
            <a:pPr marL="0" indent="0">
              <a:buNone/>
            </a:pPr>
            <a:endParaRPr lang="en-US" sz="1700" dirty="0"/>
          </a:p>
          <a:p>
            <a:endParaRPr lang="en-US" sz="1700" dirty="0"/>
          </a:p>
        </p:txBody>
      </p:sp>
      <p:pic>
        <p:nvPicPr>
          <p:cNvPr id="2050" name="Picture 2" descr="Related image">
            <a:extLst>
              <a:ext uri="{FF2B5EF4-FFF2-40B4-BE49-F238E27FC236}">
                <a16:creationId xmlns:a16="http://schemas.microsoft.com/office/drawing/2014/main" id="{A38B0F3E-D5C0-46CD-BDA7-3D1D8B70F0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86" r="7538" b="1"/>
          <a:stretch/>
        </p:blipFill>
        <p:spPr bwMode="auto">
          <a:xfrm>
            <a:off x="677334" y="2159331"/>
            <a:ext cx="314459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39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8CA-1F58-4B45-BA9D-89CE86B0DDFA}"/>
              </a:ext>
            </a:extLst>
          </p:cNvPr>
          <p:cNvSpPr>
            <a:spLocks noGrp="1"/>
          </p:cNvSpPr>
          <p:nvPr>
            <p:ph type="title"/>
          </p:nvPr>
        </p:nvSpPr>
        <p:spPr>
          <a:xfrm>
            <a:off x="677334" y="609600"/>
            <a:ext cx="8596668" cy="1320800"/>
          </a:xfrm>
        </p:spPr>
        <p:txBody>
          <a:bodyPr anchor="t">
            <a:normAutofit/>
          </a:bodyPr>
          <a:lstStyle/>
          <a:p>
            <a:pPr algn="ctr"/>
            <a:r>
              <a:rPr lang="en-US" dirty="0"/>
              <a:t>Literature Review (2)</a:t>
            </a:r>
          </a:p>
        </p:txBody>
      </p:sp>
      <p:sp>
        <p:nvSpPr>
          <p:cNvPr id="3" name="Content Placeholder 2">
            <a:extLst>
              <a:ext uri="{FF2B5EF4-FFF2-40B4-BE49-F238E27FC236}">
                <a16:creationId xmlns:a16="http://schemas.microsoft.com/office/drawing/2014/main" id="{F3E4C1D1-7A10-405A-AC66-D0EF007C95F2}"/>
              </a:ext>
            </a:extLst>
          </p:cNvPr>
          <p:cNvSpPr>
            <a:spLocks noGrp="1"/>
          </p:cNvSpPr>
          <p:nvPr>
            <p:ph idx="1"/>
          </p:nvPr>
        </p:nvSpPr>
        <p:spPr>
          <a:xfrm>
            <a:off x="3497344" y="1564849"/>
            <a:ext cx="5773655" cy="4476513"/>
          </a:xfrm>
        </p:spPr>
        <p:txBody>
          <a:bodyPr>
            <a:normAutofit fontScale="92500" lnSpcReduction="20000"/>
          </a:bodyPr>
          <a:lstStyle/>
          <a:p>
            <a:r>
              <a:rPr lang="en-US" dirty="0"/>
              <a:t>As our dataset is imbalanced, the classification model becomes biased towards the majority class. In </a:t>
            </a:r>
            <a:r>
              <a:rPr lang="en-IN" dirty="0"/>
              <a:t>“Evaluation of classification algorithms with solutions to class imbalance problem on bank marketing dataset using </a:t>
            </a:r>
            <a:r>
              <a:rPr lang="en-IN" dirty="0" err="1"/>
              <a:t>weka</a:t>
            </a:r>
            <a:r>
              <a:rPr lang="en-IN" dirty="0"/>
              <a:t>” by A. </a:t>
            </a:r>
            <a:r>
              <a:rPr lang="en-IN" dirty="0" err="1"/>
              <a:t>Verma</a:t>
            </a:r>
            <a:r>
              <a:rPr lang="en-IN" dirty="0"/>
              <a:t> they made use of WEKA, a Machine Learning Tool written in Java. There are many facilities in WEKA to artificially balance the dataset. And there after they applied multiple classification models on that processed data.</a:t>
            </a:r>
          </a:p>
          <a:p>
            <a:endParaRPr lang="en-IN" dirty="0"/>
          </a:p>
          <a:p>
            <a:r>
              <a:rPr lang="en-IN" dirty="0"/>
              <a:t>There is a great impact on performance of our classification model by important features selection. In “Using data mining techniques for detecting the important features of the bank direct marketing data” by T. </a:t>
            </a:r>
            <a:r>
              <a:rPr lang="en-IN" dirty="0" err="1"/>
              <a:t>Parlar</a:t>
            </a:r>
            <a:r>
              <a:rPr lang="en-IN" dirty="0"/>
              <a:t> and S. K. ACARAVCI, Information Gain (IG) and Chi-square methods are used for selection of important features for a Naive Bayes classifier. They had a great increase in performance of classifier by used of these methods. </a:t>
            </a:r>
          </a:p>
          <a:p>
            <a:endParaRPr lang="en-US" dirty="0"/>
          </a:p>
        </p:txBody>
      </p:sp>
      <p:pic>
        <p:nvPicPr>
          <p:cNvPr id="2050" name="Picture 2" descr="Related image">
            <a:extLst>
              <a:ext uri="{FF2B5EF4-FFF2-40B4-BE49-F238E27FC236}">
                <a16:creationId xmlns:a16="http://schemas.microsoft.com/office/drawing/2014/main" id="{A38B0F3E-D5C0-46CD-BDA7-3D1D8B70F0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86" r="7538" b="1"/>
          <a:stretch/>
        </p:blipFill>
        <p:spPr bwMode="auto">
          <a:xfrm>
            <a:off x="677334" y="2159331"/>
            <a:ext cx="314459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03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294E-689C-4BE9-8C30-509BD9C34039}"/>
              </a:ext>
            </a:extLst>
          </p:cNvPr>
          <p:cNvSpPr>
            <a:spLocks noGrp="1"/>
          </p:cNvSpPr>
          <p:nvPr>
            <p:ph type="title"/>
          </p:nvPr>
        </p:nvSpPr>
        <p:spPr>
          <a:xfrm>
            <a:off x="677334" y="609600"/>
            <a:ext cx="8596668" cy="1320800"/>
          </a:xfrm>
        </p:spPr>
        <p:txBody>
          <a:bodyPr/>
          <a:lstStyle/>
          <a:p>
            <a:r>
              <a:rPr lang="en-US" dirty="0"/>
              <a:t>Methodologies</a:t>
            </a:r>
          </a:p>
        </p:txBody>
      </p:sp>
      <p:sp>
        <p:nvSpPr>
          <p:cNvPr id="3" name="Content Placeholder 2">
            <a:extLst>
              <a:ext uri="{FF2B5EF4-FFF2-40B4-BE49-F238E27FC236}">
                <a16:creationId xmlns:a16="http://schemas.microsoft.com/office/drawing/2014/main" id="{C4488873-AB50-481B-BB42-2A7A1FE00D51}"/>
              </a:ext>
            </a:extLst>
          </p:cNvPr>
          <p:cNvSpPr>
            <a:spLocks noGrp="1"/>
          </p:cNvSpPr>
          <p:nvPr>
            <p:ph idx="1"/>
          </p:nvPr>
        </p:nvSpPr>
        <p:spPr>
          <a:xfrm>
            <a:off x="677334" y="1930401"/>
            <a:ext cx="8671128" cy="4544234"/>
          </a:xfrm>
        </p:spPr>
        <p:txBody>
          <a:bodyPr>
            <a:normAutofit/>
          </a:bodyPr>
          <a:lstStyle/>
          <a:p>
            <a:r>
              <a:rPr lang="en-US" dirty="0"/>
              <a:t>Dataset</a:t>
            </a:r>
          </a:p>
          <a:p>
            <a:pPr lvl="1"/>
            <a:r>
              <a:rPr lang="en-US" dirty="0"/>
              <a:t>Numerical and Categorical Features</a:t>
            </a:r>
          </a:p>
          <a:p>
            <a:pPr lvl="1"/>
            <a:r>
              <a:rPr lang="en-US" dirty="0"/>
              <a:t>Missing Values</a:t>
            </a:r>
          </a:p>
          <a:p>
            <a:pPr lvl="1"/>
            <a:r>
              <a:rPr lang="en-US" dirty="0"/>
              <a:t>Unbalanced Dataset</a:t>
            </a:r>
          </a:p>
          <a:p>
            <a:endParaRPr lang="en-US" dirty="0"/>
          </a:p>
          <a:p>
            <a:r>
              <a:rPr lang="en-US" dirty="0"/>
              <a:t>Feature Selection</a:t>
            </a:r>
          </a:p>
          <a:p>
            <a:endParaRPr lang="en-US" dirty="0"/>
          </a:p>
          <a:p>
            <a:r>
              <a:rPr lang="en-US" dirty="0"/>
              <a:t>Classification Models</a:t>
            </a:r>
          </a:p>
          <a:p>
            <a:endParaRPr lang="en-US" dirty="0"/>
          </a:p>
          <a:p>
            <a:r>
              <a:rPr lang="en-US" dirty="0"/>
              <a:t>Hyper-Parameter Tuning</a:t>
            </a:r>
          </a:p>
        </p:txBody>
      </p:sp>
      <p:pic>
        <p:nvPicPr>
          <p:cNvPr id="3076" name="Picture 4" descr="Image result for methodology">
            <a:extLst>
              <a:ext uri="{FF2B5EF4-FFF2-40B4-BE49-F238E27FC236}">
                <a16:creationId xmlns:a16="http://schemas.microsoft.com/office/drawing/2014/main" id="{4837FC21-7B10-48C4-B3FC-AF17CFA02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740" y="1777407"/>
            <a:ext cx="3776735" cy="377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41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D15D-84D6-4DA5-97A2-3BC83CE6BD81}"/>
              </a:ext>
            </a:extLst>
          </p:cNvPr>
          <p:cNvSpPr>
            <a:spLocks noGrp="1"/>
          </p:cNvSpPr>
          <p:nvPr>
            <p:ph type="title"/>
          </p:nvPr>
        </p:nvSpPr>
        <p:spPr/>
        <p:txBody>
          <a:bodyPr/>
          <a:lstStyle/>
          <a:p>
            <a:r>
              <a:rPr lang="en-US" dirty="0"/>
              <a:t>Categorical and Numerical Features</a:t>
            </a:r>
          </a:p>
        </p:txBody>
      </p:sp>
      <p:sp>
        <p:nvSpPr>
          <p:cNvPr id="3" name="Content Placeholder 2">
            <a:extLst>
              <a:ext uri="{FF2B5EF4-FFF2-40B4-BE49-F238E27FC236}">
                <a16:creationId xmlns:a16="http://schemas.microsoft.com/office/drawing/2014/main" id="{3709E516-19B6-4885-90AD-48459711D344}"/>
              </a:ext>
            </a:extLst>
          </p:cNvPr>
          <p:cNvSpPr>
            <a:spLocks noGrp="1"/>
          </p:cNvSpPr>
          <p:nvPr>
            <p:ph idx="1"/>
          </p:nvPr>
        </p:nvSpPr>
        <p:spPr>
          <a:xfrm>
            <a:off x="677334" y="2033589"/>
            <a:ext cx="8596668" cy="3880773"/>
          </a:xfrm>
        </p:spPr>
        <p:txBody>
          <a:bodyPr/>
          <a:lstStyle/>
          <a:p>
            <a:pPr>
              <a:lnSpc>
                <a:spcPct val="90000"/>
              </a:lnSpc>
            </a:pPr>
            <a:r>
              <a:rPr lang="en-US" dirty="0"/>
              <a:t>We Convert Categorical Features</a:t>
            </a:r>
            <a:br>
              <a:rPr lang="en-US" dirty="0"/>
            </a:br>
            <a:r>
              <a:rPr lang="en-US" dirty="0"/>
              <a:t>to Numeric Features</a:t>
            </a:r>
          </a:p>
          <a:p>
            <a:pPr lvl="1">
              <a:lnSpc>
                <a:spcPct val="90000"/>
              </a:lnSpc>
            </a:pPr>
            <a:endParaRPr lang="en-US" dirty="0"/>
          </a:p>
          <a:p>
            <a:pPr lvl="1">
              <a:lnSpc>
                <a:spcPct val="90000"/>
              </a:lnSpc>
            </a:pPr>
            <a:r>
              <a:rPr lang="en-US" dirty="0"/>
              <a:t>Label Encoding</a:t>
            </a:r>
          </a:p>
          <a:p>
            <a:pPr lvl="1">
              <a:lnSpc>
                <a:spcPct val="90000"/>
              </a:lnSpc>
            </a:pPr>
            <a:r>
              <a:rPr lang="en-US" dirty="0"/>
              <a:t>One-hot Encoding</a:t>
            </a:r>
          </a:p>
          <a:p>
            <a:endParaRPr lang="en-US" dirty="0"/>
          </a:p>
        </p:txBody>
      </p:sp>
      <p:pic>
        <p:nvPicPr>
          <p:cNvPr id="3076" name="Picture 4" descr="Image result for one hot encoding">
            <a:extLst>
              <a:ext uri="{FF2B5EF4-FFF2-40B4-BE49-F238E27FC236}">
                <a16:creationId xmlns:a16="http://schemas.microsoft.com/office/drawing/2014/main" id="{EDE0C22A-143C-4AA8-AFA3-1A821EDD4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802" y="3854306"/>
            <a:ext cx="6942362" cy="227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24002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2080</Words>
  <Application>Microsoft Office PowerPoint</Application>
  <PresentationFormat>Widescreen</PresentationFormat>
  <Paragraphs>308</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Trebuchet MS</vt:lpstr>
      <vt:lpstr>Wingdings</vt:lpstr>
      <vt:lpstr>Wingdings 3</vt:lpstr>
      <vt:lpstr>Facet</vt:lpstr>
      <vt:lpstr>Comparison of Classification Models for Bank Marketing</vt:lpstr>
      <vt:lpstr>Introduction</vt:lpstr>
      <vt:lpstr>Objective</vt:lpstr>
      <vt:lpstr>Dataset</vt:lpstr>
      <vt:lpstr>  Attribute Information: </vt:lpstr>
      <vt:lpstr>Literature Review</vt:lpstr>
      <vt:lpstr>Literature Review (2)</vt:lpstr>
      <vt:lpstr>Methodologies</vt:lpstr>
      <vt:lpstr>Categorical and Numerical Features</vt:lpstr>
      <vt:lpstr>PowerPoint Presentation</vt:lpstr>
      <vt:lpstr>Label encoding and One hot encoding</vt:lpstr>
      <vt:lpstr>Missing Values</vt:lpstr>
      <vt:lpstr>Unbalanced Dataset</vt:lpstr>
      <vt:lpstr>Unbalanced Dataset (2)</vt:lpstr>
      <vt:lpstr>Synthetic Minority Oversampling Technique (SMOTE)</vt:lpstr>
      <vt:lpstr>NearMiss Undersampling</vt:lpstr>
      <vt:lpstr>Feature Selection</vt:lpstr>
      <vt:lpstr>Correlation Matrix (Heatmap)</vt:lpstr>
      <vt:lpstr>Correlation Matrix (Heatmap)</vt:lpstr>
      <vt:lpstr>Feature Selection</vt:lpstr>
      <vt:lpstr>Normalization</vt:lpstr>
      <vt:lpstr>Classification Models</vt:lpstr>
      <vt:lpstr>PowerPoint Presentation</vt:lpstr>
      <vt:lpstr>Hyper-Parameter Tuning For Our Models </vt:lpstr>
      <vt:lpstr>Results</vt:lpstr>
      <vt:lpstr>Results(Imbalanced Data)</vt:lpstr>
      <vt:lpstr>Results(balanced Data)</vt:lpstr>
      <vt:lpstr>Conclusion</vt:lpstr>
      <vt:lpstr>Future Works</vt:lpstr>
      <vt:lpstr>Acknowledgments(Team Member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Classification Models for Bank Marketing</dc:title>
  <dc:creator>Sahand Asri</dc:creator>
  <cp:lastModifiedBy>abhishek nagrecha</cp:lastModifiedBy>
  <cp:revision>29</cp:revision>
  <dcterms:created xsi:type="dcterms:W3CDTF">2019-11-25T19:41:09Z</dcterms:created>
  <dcterms:modified xsi:type="dcterms:W3CDTF">2019-12-07T18:11:24Z</dcterms:modified>
</cp:coreProperties>
</file>