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70" r:id="rId7"/>
    <p:sldId id="261" r:id="rId8"/>
    <p:sldId id="262" r:id="rId9"/>
    <p:sldId id="272" r:id="rId10"/>
    <p:sldId id="264" r:id="rId11"/>
    <p:sldId id="271" r:id="rId12"/>
    <p:sldId id="263" r:id="rId13"/>
    <p:sldId id="266" r:id="rId14"/>
    <p:sldId id="268" r:id="rId15"/>
    <p:sldId id="265" r:id="rId16"/>
    <p:sldId id="26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94"/>
  </p:normalViewPr>
  <p:slideViewPr>
    <p:cSldViewPr snapToGrid="0">
      <p:cViewPr varScale="1">
        <p:scale>
          <a:sx n="70" d="100"/>
          <a:sy n="70" d="100"/>
        </p:scale>
        <p:origin x="4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DD9281-B0E0-630C-656A-DA7DA9F1E4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30F49EF-6B4D-9C67-ED58-5D258A9157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A74F8D-240B-4310-A93E-FEFB24ED7E1E}" type="datetimeFigureOut">
              <a:rPr lang="en-IN" smtClean="0"/>
              <a:t>29-06-2024</a:t>
            </a:fld>
            <a:endParaRPr lang="en-IN"/>
          </a:p>
        </p:txBody>
      </p:sp>
      <p:sp>
        <p:nvSpPr>
          <p:cNvPr id="4" name="Footer Placeholder 3">
            <a:extLst>
              <a:ext uri="{FF2B5EF4-FFF2-40B4-BE49-F238E27FC236}">
                <a16:creationId xmlns:a16="http://schemas.microsoft.com/office/drawing/2014/main" id="{F5060D0D-C0D5-4713-2FCC-C170D755BC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D904FA8-1A19-44A5-15EC-1D6A768018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55CCC9-2E2B-42DB-B5A5-9E3596956715}" type="slidenum">
              <a:rPr lang="en-IN" smtClean="0"/>
              <a:t>‹#›</a:t>
            </a:fld>
            <a:endParaRPr lang="en-IN"/>
          </a:p>
        </p:txBody>
      </p:sp>
    </p:spTree>
    <p:extLst>
      <p:ext uri="{BB962C8B-B14F-4D97-AF65-F5344CB8AC3E}">
        <p14:creationId xmlns:p14="http://schemas.microsoft.com/office/powerpoint/2010/main" val="5214411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BEB2D-4AFD-4FA6-8878-5E5CDDE8A6C0}"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B6D88-2336-4C6E-9456-239221419504}" type="slidenum">
              <a:rPr lang="en-IN" smtClean="0"/>
              <a:t>‹#›</a:t>
            </a:fld>
            <a:endParaRPr lang="en-IN"/>
          </a:p>
        </p:txBody>
      </p:sp>
    </p:spTree>
    <p:extLst>
      <p:ext uri="{BB962C8B-B14F-4D97-AF65-F5344CB8AC3E}">
        <p14:creationId xmlns:p14="http://schemas.microsoft.com/office/powerpoint/2010/main" val="292251050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6/29/2024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6/29/2024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gXRaJAt3h_BB_AIS0SBFwym5v57rw_L_/view?usp=sharing"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1005840" y="2011752"/>
            <a:ext cx="10707623" cy="1015663"/>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5000" b="1" dirty="0">
                <a:latin typeface="Segoe UI" panose="020B0502040204020203" pitchFamily="34" charset="0"/>
                <a:cs typeface="Segoe UI" panose="020B0502040204020203" pitchFamily="34" charset="0"/>
              </a:rPr>
              <a:t>Bank of Baroda Hackathon 2024</a:t>
            </a:r>
          </a:p>
          <a:p>
            <a:r>
              <a:rPr lang="en-IN" sz="3200" b="1" i="0" dirty="0">
                <a:solidFill>
                  <a:srgbClr val="FF6B11"/>
                </a:solidFill>
                <a:effectLst/>
                <a:highlight>
                  <a:srgbClr val="FFFFFF"/>
                </a:highlight>
                <a:latin typeface="Segoe UI" panose="020B0502040204020203" pitchFamily="34" charset="0"/>
              </a:rPr>
              <a:t>Financial Advisory - </a:t>
            </a:r>
            <a:r>
              <a:rPr lang="en-IN" sz="3200" b="1" i="0" dirty="0" err="1">
                <a:solidFill>
                  <a:srgbClr val="FF6B11"/>
                </a:solidFill>
                <a:effectLst/>
                <a:highlight>
                  <a:srgbClr val="FFFFFF"/>
                </a:highlight>
                <a:latin typeface="Segoe UI" panose="020B0502040204020203" pitchFamily="34" charset="0"/>
              </a:rPr>
              <a:t>WealthWise</a:t>
            </a:r>
            <a:endParaRPr lang="en-US" sz="3200" b="1" dirty="0">
              <a:solidFill>
                <a:srgbClr val="FF6B1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387529" y="5048963"/>
            <a:ext cx="6113856" cy="1223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Segoe UI" panose="020B0502040204020203" pitchFamily="34" charset="0"/>
                <a:cs typeface="Segoe UI" panose="020B0502040204020203" pitchFamily="34" charset="0"/>
              </a:rPr>
              <a:t>Your Team Name : </a:t>
            </a:r>
            <a:r>
              <a:rPr lang="en-IN" sz="1200" b="1" i="0" dirty="0">
                <a:effectLst/>
                <a:highlight>
                  <a:srgbClr val="FFFFFF"/>
                </a:highlight>
                <a:latin typeface="Segoe UI" panose="020B0502040204020203" pitchFamily="34" charset="0"/>
              </a:rPr>
              <a:t>Quintessential Programmers</a:t>
            </a:r>
            <a:endParaRPr lang="en-US" sz="1200" b="1" dirty="0">
              <a:latin typeface="Segoe UI" panose="020B0502040204020203" pitchFamily="34" charset="0"/>
              <a:cs typeface="Segoe UI" panose="020B0502040204020203" pitchFamily="34" charset="0"/>
            </a:endParaRPr>
          </a:p>
          <a:p>
            <a:endParaRPr lang="en-US" sz="1200" b="1" dirty="0">
              <a:latin typeface="Segoe UI" panose="020B0502040204020203" pitchFamily="34" charset="0"/>
              <a:cs typeface="Segoe UI" panose="020B0502040204020203" pitchFamily="34" charset="0"/>
            </a:endParaRPr>
          </a:p>
          <a:p>
            <a:r>
              <a:rPr lang="en-US" sz="1200" b="1" dirty="0">
                <a:latin typeface="Segoe UI" panose="020B0502040204020203" pitchFamily="34" charset="0"/>
                <a:cs typeface="Segoe UI" panose="020B0502040204020203" pitchFamily="34" charset="0"/>
              </a:rPr>
              <a:t>Your team bio : Combining expertise in finance and AI, driven by a passion for democratizing access to personalized financial advice.</a:t>
            </a:r>
          </a:p>
          <a:p>
            <a:endParaRPr lang="en-US" sz="1200" b="1" dirty="0">
              <a:latin typeface="Segoe UI" panose="020B0502040204020203" pitchFamily="34" charset="0"/>
              <a:cs typeface="Segoe UI" panose="020B0502040204020203" pitchFamily="34" charset="0"/>
            </a:endParaRPr>
          </a:p>
          <a:p>
            <a:r>
              <a:rPr lang="en-US" sz="1200" b="1" dirty="0">
                <a:latin typeface="Segoe UI" panose="020B0502040204020203" pitchFamily="34" charset="0"/>
                <a:cs typeface="Segoe UI" panose="020B0502040204020203" pitchFamily="34" charset="0"/>
              </a:rPr>
              <a:t>Date : 29/06/2024</a:t>
            </a:r>
          </a:p>
        </p:txBody>
      </p:sp>
      <p:pic>
        <p:nvPicPr>
          <p:cNvPr id="8" name="Picture 7">
            <a:extLst>
              <a:ext uri="{FF2B5EF4-FFF2-40B4-BE49-F238E27FC236}">
                <a16:creationId xmlns:a16="http://schemas.microsoft.com/office/drawing/2014/main" id="{8051A5AB-9B61-A0FF-9BB7-51B94718925A}"/>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A50AFC-BA3E-CC4A-3DB3-7D3B50FC976E}"/>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133344" y="192974"/>
            <a:ext cx="5925312" cy="6299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D33C9F77-C7C3-5743-9D77-0A5D9233A2DB}"/>
              </a:ext>
            </a:extLst>
          </p:cNvPr>
          <p:cNvSpPr txBox="1"/>
          <p:nvPr/>
        </p:nvSpPr>
        <p:spPr>
          <a:xfrm>
            <a:off x="788670" y="1481328"/>
            <a:ext cx="10659618" cy="4620624"/>
          </a:xfrm>
          <a:prstGeom prst="rect">
            <a:avLst/>
          </a:prstGeom>
          <a:noFill/>
        </p:spPr>
        <p:txBody>
          <a:bodyPr wrap="square">
            <a:spAutoFit/>
          </a:bodyPr>
          <a:lstStyle/>
          <a:p>
            <a:pPr>
              <a:lnSpc>
                <a:spcPct val="107000"/>
              </a:lnSpc>
              <a:spcAft>
                <a:spcPts val="800"/>
              </a:spcAft>
            </a:pPr>
            <a:r>
              <a:rPr lang="en-IN" sz="22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Market Opportunity: </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Growing demand for personalized financial advice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Shift towards digital-first financial services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Increasing need for AI-driven solutions in the fintech sector</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Rising interest in sustainable and ethical investing</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22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Revenue Streams: </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Subscription-based model</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Premium advisory services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Data monetization through anonymized trend reports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Licensing of AI technology to other financial institutions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2" name="Picture 1">
            <a:extLst>
              <a:ext uri="{FF2B5EF4-FFF2-40B4-BE49-F238E27FC236}">
                <a16:creationId xmlns:a16="http://schemas.microsoft.com/office/drawing/2014/main" id="{CF2F18E9-52CD-9BE3-A53C-178E71AA618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59727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F0A476-F90F-ED7E-EBBD-5842D9B80FE2}"/>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133344" y="192974"/>
            <a:ext cx="5925312" cy="6299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D33C9F77-C7C3-5743-9D77-0A5D9233A2DB}"/>
              </a:ext>
            </a:extLst>
          </p:cNvPr>
          <p:cNvSpPr txBox="1"/>
          <p:nvPr/>
        </p:nvSpPr>
        <p:spPr>
          <a:xfrm>
            <a:off x="578358" y="1508760"/>
            <a:ext cx="10659618" cy="2289729"/>
          </a:xfrm>
          <a:prstGeom prst="rect">
            <a:avLst/>
          </a:prstGeom>
          <a:noFill/>
        </p:spPr>
        <p:txBody>
          <a:bodyPr wrap="square">
            <a:spAutoFit/>
          </a:bodyPr>
          <a:lstStyle/>
          <a:p>
            <a:pPr>
              <a:lnSpc>
                <a:spcPct val="107000"/>
              </a:lnSpc>
              <a:spcAft>
                <a:spcPts val="800"/>
              </a:spcAft>
            </a:pPr>
            <a:r>
              <a:rPr lang="en-IN" sz="22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Competitive Advantage: </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Use of advanced AI and real-time data analysis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Integration of traditional financial wisdom with cutting-edge technology</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Ability to offer hyper-personalized advice at scale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Continuous improvement through machine learning algorithms</a:t>
            </a:r>
          </a:p>
        </p:txBody>
      </p:sp>
      <p:pic>
        <p:nvPicPr>
          <p:cNvPr id="5" name="Picture 4">
            <a:extLst>
              <a:ext uri="{FF2B5EF4-FFF2-40B4-BE49-F238E27FC236}">
                <a16:creationId xmlns:a16="http://schemas.microsoft.com/office/drawing/2014/main" id="{A3E0827E-13CC-629B-EAB7-10B77B2BC524}"/>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00813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8808D2-50C9-934A-81E1-DA049C9A4665}"/>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708148" y="192217"/>
            <a:ext cx="6775704" cy="61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768096" y="1746504"/>
            <a:ext cx="10625328" cy="4087368"/>
          </a:xfrm>
          <a:prstGeom prst="rect">
            <a:avLst/>
          </a:prstGeom>
          <a:noFill/>
          <a:ln>
            <a:noFill/>
          </a:ln>
        </p:spPr>
        <p:txBody>
          <a:bodyPr spcFirstLastPara="1" wrap="square" lIns="91425" tIns="91425" rIns="91425" bIns="91425" anchor="t" anchorCtr="0">
            <a:noAutofit/>
          </a:bodyPr>
          <a:lstStyle/>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Generative AI:</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Use of Azure OpenAI for sophisticated, personalized advice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Data Integration:</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Combining customer data, market data, and insights from financial advisory websites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Explainability:</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Ensuring users understand the rationale behind recommendations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Adaptive Learning:</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AI models that evolve based on market trends and user feedback</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Holistic Financial Planning:</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Considering multiple aspects of a user's financial life simultaneously</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endParaRPr lang="en-IN" sz="2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1C2138DF-D930-9A06-5E0D-D532E25EDE4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00575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E49A39-26B5-4F90-8E90-9EF21F43474F}"/>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523232" y="164153"/>
            <a:ext cx="3145536" cy="6683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632460" y="1672508"/>
            <a:ext cx="10927080" cy="2881204"/>
          </a:xfrm>
          <a:prstGeom prst="rect">
            <a:avLst/>
          </a:prstGeom>
          <a:noFill/>
          <a:ln>
            <a:noFill/>
          </a:ln>
        </p:spPr>
        <p:txBody>
          <a:bodyPr spcFirstLastPara="1" wrap="square" lIns="91425" tIns="91425" rIns="91425" bIns="91425" anchor="t" anchorCtr="0">
            <a:noAutofit/>
          </a:bodyPr>
          <a:lstStyle/>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User-Friendly Interface: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Intuitive dashboards and chatbots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Personalized Insights: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Tailored recommendations based on individual needs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Continuous Engagement: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Regular updates and real-time advisory services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Gamification Elements: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Encouraging user engagement through goal-setting and achievement tracking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Multi-platform Accessibility: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Seamless experience across web, mobile, and voice-assisted devices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R="0" lvl="0" algn="l" rtl="0">
              <a:lnSpc>
                <a:spcPct val="100000"/>
              </a:lnSpc>
              <a:spcBef>
                <a:spcPts val="0"/>
              </a:spcBef>
              <a:spcAft>
                <a:spcPts val="0"/>
              </a:spcAft>
              <a:buClr>
                <a:srgbClr val="000000"/>
              </a:buClr>
              <a:buSzPts val="1400"/>
            </a:pPr>
            <a:endParaRPr lang="en-IN" sz="2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EA68C766-F3F8-5CCC-C710-B65F5899DDB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91032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C462A6-C614-C20B-7CD5-9780ECE0D02C}"/>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012436" y="155009"/>
            <a:ext cx="2167128" cy="6866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33628" y="1775461"/>
            <a:ext cx="10524744" cy="4268723"/>
          </a:xfrm>
          <a:prstGeom prst="rect">
            <a:avLst/>
          </a:prstGeom>
          <a:noFill/>
          <a:ln>
            <a:noFill/>
          </a:ln>
        </p:spPr>
        <p:txBody>
          <a:bodyPr spcFirstLastPara="1" wrap="square" lIns="91425" tIns="91425" rIns="91425" bIns="91425" anchor="t" anchorCtr="0">
            <a:noAutofit/>
          </a:bodyPr>
          <a:lstStyle/>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Cloud-Based Infrastructure:</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Use of Azure ensures scalability </a:t>
            </a:r>
          </a:p>
          <a:p>
            <a:pPr marL="285750" lvl="0" indent="-28575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Modular Design: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Easy to add new features and data sources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Global Reach:</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Ability to serve users across different geographies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Microservices Architecture: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Allowing independent scaling of different system components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Load Balancing:</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Efficient distribution of computational resources during peak usage times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endParaRPr lang="en-IN" sz="22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F3459313-704F-C6ED-5CAC-B13B642EBA1B}"/>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172518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B4C99-B7F2-2D7E-5E11-9120AA69857C}"/>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795016" y="168725"/>
            <a:ext cx="6601968" cy="6592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886968" y="1681652"/>
            <a:ext cx="10671048" cy="3685876"/>
          </a:xfrm>
          <a:prstGeom prst="rect">
            <a:avLst/>
          </a:prstGeom>
          <a:noFill/>
          <a:ln>
            <a:noFill/>
          </a:ln>
        </p:spPr>
        <p:txBody>
          <a:bodyPr spcFirstLastPara="1" wrap="square" lIns="91425" tIns="91425" rIns="91425" bIns="91425" anchor="t" anchorCtr="0">
            <a:noAutofit/>
          </a:bodyPr>
          <a:lstStyle/>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Azure Integration: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Simplifies deployment and management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Automated Updates: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Regular improvements to AI models and services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Comprehensive Support: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Azure support services for troubleshooting and maintenance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Containerization: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Use of Docker for consistent deployment across environments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endParaRPr lang="en-IN" sz="2200"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CI/CD Pipeline: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Automated testing and deployment for rapid iterations and updates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3" name="Picture 2">
            <a:extLst>
              <a:ext uri="{FF2B5EF4-FFF2-40B4-BE49-F238E27FC236}">
                <a16:creationId xmlns:a16="http://schemas.microsoft.com/office/drawing/2014/main" id="{2E88D152-93E4-8A46-8A80-1E5B53B07D80}"/>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104347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F5FFDD-4EEF-BA91-62D4-0487A30C3035}"/>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988308" y="183355"/>
            <a:ext cx="4215384" cy="62998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984504" y="1863550"/>
            <a:ext cx="10643616" cy="2067388"/>
          </a:xfrm>
          <a:prstGeom prst="rect">
            <a:avLst/>
          </a:prstGeom>
          <a:noFill/>
          <a:ln>
            <a:noFill/>
          </a:ln>
        </p:spPr>
        <p:txBody>
          <a:bodyPr spcFirstLastPara="1" wrap="square" lIns="91425" tIns="91425" rIns="91425" bIns="91425" anchor="t" anchorCtr="0">
            <a:noAutofit/>
          </a:bodyPr>
          <a:lstStyle/>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Data Encryption: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Ensuring data privacy and security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Access Controls: </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Role-based access to sensitive data </a:t>
            </a:r>
          </a:p>
          <a:p>
            <a:pPr marL="342900" lvl="0" indent="-342900">
              <a:lnSpc>
                <a:spcPct val="107000"/>
              </a:lnSpc>
              <a:buSzPts val="1000"/>
              <a:buFont typeface="Wingdings" panose="05000000000000000000" pitchFamily="2" charset="2"/>
              <a:buChar char="q"/>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Compliance:</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Adhering to financial regulations and standards</a:t>
            </a:r>
          </a:p>
          <a:p>
            <a:pPr lvl="0">
              <a:lnSpc>
                <a:spcPct val="107000"/>
              </a:lnSpc>
              <a:buSzPts val="1000"/>
              <a:tabLst>
                <a:tab pos="457200" algn="l"/>
              </a:tabLst>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Regular Security Audits: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Proactive identification and mitigation of potential vulnerabilities</a:t>
            </a:r>
          </a:p>
          <a:p>
            <a:pPr lvl="0">
              <a:lnSpc>
                <a:spcPct val="107000"/>
              </a:lnSpc>
              <a:buSzPts val="1000"/>
              <a:tabLst>
                <a:tab pos="457200" algn="l"/>
              </a:tabLst>
            </a:pP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Secure Multi-tenancy:</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Ensuring data isolation for different users or partner institutions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3" name="Picture 2">
            <a:extLst>
              <a:ext uri="{FF2B5EF4-FFF2-40B4-BE49-F238E27FC236}">
                <a16:creationId xmlns:a16="http://schemas.microsoft.com/office/drawing/2014/main" id="{FFD725AD-3FA0-6299-789D-5864E84BAC54}"/>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03912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2920793" y="1933572"/>
            <a:ext cx="6360367" cy="16143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9600" b="1" dirty="0">
                <a:solidFill>
                  <a:schemeClr val="bg1"/>
                </a:solidFill>
                <a:latin typeface="Segoe UI" panose="020B0502040204020203" pitchFamily="34" charset="0"/>
                <a:cs typeface="Segoe UI" panose="020B0502040204020203" pitchFamily="34" charset="0"/>
              </a:rPr>
              <a:t>Thank You</a:t>
            </a: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5146642" y="3957648"/>
            <a:ext cx="2259998" cy="1327583"/>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SzPts val="1800"/>
              <a:buNone/>
            </a:pPr>
            <a:r>
              <a:rPr lang="en-US" sz="1500" b="1" dirty="0">
                <a:solidFill>
                  <a:schemeClr val="bg1"/>
                </a:solidFill>
                <a:latin typeface="Segoe UI" panose="020B0502040204020203" pitchFamily="34" charset="0"/>
                <a:cs typeface="Segoe UI" panose="020B0502040204020203" pitchFamily="34" charset="0"/>
              </a:rPr>
              <a:t>Team Members - </a:t>
            </a:r>
          </a:p>
          <a:p>
            <a:pPr marL="342900" indent="-342900">
              <a:lnSpc>
                <a:spcPct val="100000"/>
              </a:lnSpc>
              <a:spcBef>
                <a:spcPts val="0"/>
              </a:spcBef>
              <a:spcAft>
                <a:spcPts val="1600"/>
              </a:spcAft>
              <a:buSzPts val="1800"/>
              <a:buFont typeface="+mj-lt"/>
              <a:buAutoNum type="arabicPeriod"/>
            </a:pPr>
            <a:r>
              <a:rPr lang="en-US" sz="1500" b="1" dirty="0">
                <a:solidFill>
                  <a:schemeClr val="bg1"/>
                </a:solidFill>
                <a:latin typeface="Segoe UI" panose="020B0502040204020203" pitchFamily="34" charset="0"/>
                <a:cs typeface="Segoe UI" panose="020B0502040204020203" pitchFamily="34" charset="0"/>
              </a:rPr>
              <a:t>P</a:t>
            </a:r>
            <a:r>
              <a:rPr lang="en-IN" sz="1500" b="1" dirty="0" err="1">
                <a:solidFill>
                  <a:schemeClr val="bg1"/>
                </a:solidFill>
                <a:latin typeface="Segoe UI" panose="020B0502040204020203" pitchFamily="34" charset="0"/>
                <a:cs typeface="Segoe UI" panose="020B0502040204020203" pitchFamily="34" charset="0"/>
              </a:rPr>
              <a:t>riyanshi</a:t>
            </a:r>
            <a:r>
              <a:rPr lang="en-IN" sz="1500" b="1" dirty="0">
                <a:solidFill>
                  <a:schemeClr val="bg1"/>
                </a:solidFill>
                <a:latin typeface="Segoe UI" panose="020B0502040204020203" pitchFamily="34" charset="0"/>
                <a:cs typeface="Segoe UI" panose="020B0502040204020203" pitchFamily="34" charset="0"/>
              </a:rPr>
              <a:t> Furiya</a:t>
            </a:r>
          </a:p>
          <a:p>
            <a:pPr marL="342900" indent="-342900">
              <a:lnSpc>
                <a:spcPct val="100000"/>
              </a:lnSpc>
              <a:spcBef>
                <a:spcPts val="0"/>
              </a:spcBef>
              <a:spcAft>
                <a:spcPts val="1600"/>
              </a:spcAft>
              <a:buSzPts val="1800"/>
              <a:buFont typeface="+mj-lt"/>
              <a:buAutoNum type="arabicPeriod"/>
            </a:pPr>
            <a:r>
              <a:rPr lang="en-IN" sz="1500" b="1" dirty="0">
                <a:solidFill>
                  <a:schemeClr val="bg1"/>
                </a:solidFill>
                <a:latin typeface="Segoe UI" panose="020B0502040204020203" pitchFamily="34" charset="0"/>
                <a:cs typeface="Segoe UI" panose="020B0502040204020203" pitchFamily="34" charset="0"/>
              </a:rPr>
              <a:t>Abhishek Nair</a:t>
            </a:r>
          </a:p>
        </p:txBody>
      </p:sp>
      <p:pic>
        <p:nvPicPr>
          <p:cNvPr id="2" name="Picture 1">
            <a:extLst>
              <a:ext uri="{FF2B5EF4-FFF2-40B4-BE49-F238E27FC236}">
                <a16:creationId xmlns:a16="http://schemas.microsoft.com/office/drawing/2014/main" id="{0E21BE36-DB09-8958-02C2-A8E706AD13F2}"/>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F979E9-B766-9B2C-239F-3CA15313BAE2}"/>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347;p2">
            <a:extLst>
              <a:ext uri="{FF2B5EF4-FFF2-40B4-BE49-F238E27FC236}">
                <a16:creationId xmlns:a16="http://schemas.microsoft.com/office/drawing/2014/main" id="{BE655AB3-4D8D-C938-6544-D8EC95F1AB0C}"/>
              </a:ext>
            </a:extLst>
          </p:cNvPr>
          <p:cNvSpPr txBox="1">
            <a:spLocks noGrp="1"/>
          </p:cNvSpPr>
          <p:nvPr>
            <p:ph type="title"/>
          </p:nvPr>
        </p:nvSpPr>
        <p:spPr>
          <a:xfrm>
            <a:off x="1708685" y="266126"/>
            <a:ext cx="8774629"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7" name="Google Shape;348;p2">
            <a:extLst>
              <a:ext uri="{FF2B5EF4-FFF2-40B4-BE49-F238E27FC236}">
                <a16:creationId xmlns:a16="http://schemas.microsoft.com/office/drawing/2014/main" id="{2D604EA6-B1AC-2EF8-6E5B-9FF0D64EE8AC}"/>
              </a:ext>
            </a:extLst>
          </p:cNvPr>
          <p:cNvSpPr txBox="1"/>
          <p:nvPr/>
        </p:nvSpPr>
        <p:spPr>
          <a:xfrm>
            <a:off x="307847" y="1179154"/>
            <a:ext cx="11576304" cy="4499692"/>
          </a:xfrm>
          <a:prstGeom prst="rect">
            <a:avLst/>
          </a:prstGeom>
          <a:noFill/>
          <a:ln>
            <a:noFill/>
          </a:ln>
        </p:spPr>
        <p:txBody>
          <a:bodyPr spcFirstLastPara="1" wrap="square" lIns="91425" tIns="91425" rIns="91425" bIns="91425" anchor="t" anchorCtr="0">
            <a:noAutofit/>
          </a:bodyPr>
          <a:lstStyle/>
          <a:p>
            <a:pPr marL="396000" lvl="0" indent="-342900" algn="just">
              <a:lnSpc>
                <a:spcPct val="107000"/>
              </a:lnSpc>
              <a:buFont typeface="Symbol" panose="05050102010706020507" pitchFamily="18" charset="2"/>
              <a:buChar char=""/>
            </a:pP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The financial advisory industry is ripe for innovation, facing persistent challenges in efficiency, scalability, and personalization. Traditional models struggle to keep up with the growing demand for personalized financial advice and efficient service delivery. </a:t>
            </a:r>
          </a:p>
          <a:p>
            <a:pPr marL="396000" lvl="0" indent="-342900" algn="just">
              <a:lnSpc>
                <a:spcPct val="107000"/>
              </a:lnSpc>
              <a:buFont typeface="Symbol" panose="05050102010706020507" pitchFamily="18" charset="2"/>
              <a:buChar char=""/>
            </a:pP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96000" lvl="0" indent="-342900" algn="just">
              <a:lnSpc>
                <a:spcPct val="107000"/>
              </a:lnSpc>
              <a:spcAft>
                <a:spcPts val="800"/>
              </a:spcAft>
              <a:buFont typeface="Symbol" panose="05050102010706020507" pitchFamily="18" charset="2"/>
              <a:buChar char=""/>
            </a:pP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Artificial intelligence (AI) presents a unique opportunity to address these challenges by automating routine tasks, providing data-driven insights, and enhancing client engagement. According to Accenture, AI has the potential to increase profitability in financial services by 38% by 2035, and </a:t>
            </a:r>
            <a:r>
              <a:rPr lang="en-US" sz="2200" kern="100" dirty="0" err="1">
                <a:effectLst/>
                <a:latin typeface="Times New Roman" panose="02020603050405020304" pitchFamily="18" charset="0"/>
                <a:ea typeface="Calibri" panose="020F0502020204030204" pitchFamily="34" charset="0"/>
                <a:cs typeface="Cordia New" panose="020B0304020202020204" pitchFamily="34" charset="-34"/>
              </a:rPr>
              <a:t>SmartAsset</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projects that AI-driven advisors will manage over $1 trillion in assets by 2025.</a:t>
            </a:r>
          </a:p>
          <a:p>
            <a:pPr marL="53100" lvl="0" algn="just">
              <a:lnSpc>
                <a:spcPct val="107000"/>
              </a:lnSpc>
              <a:spcAft>
                <a:spcPts val="800"/>
              </a:spcAft>
            </a:pPr>
            <a:endParaRPr lang="en-IN" sz="900" kern="100" dirty="0">
              <a:effectLst/>
              <a:latin typeface="Calibri" panose="020F0502020204030204" pitchFamily="34" charset="0"/>
              <a:ea typeface="Calibri" panose="020F0502020204030204" pitchFamily="34" charset="0"/>
              <a:cs typeface="Cordia New" panose="020B0304020202020204" pitchFamily="34" charset="-34"/>
            </a:endParaRPr>
          </a:p>
          <a:p>
            <a:pPr marL="396000" lvl="0" indent="-342900" algn="just">
              <a:lnSpc>
                <a:spcPct val="107000"/>
              </a:lnSpc>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rPr>
              <a:t>Despite the potential benefits, the integration of AI into financial advisory services is fraught with obstacles. These include concerns over data privacy and security, the complexity of technological integration, and the need to maintain the personalized human touch that clients value.</a:t>
            </a:r>
            <a:endParaRPr sz="22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pic>
        <p:nvPicPr>
          <p:cNvPr id="2" name="Picture 1">
            <a:extLst>
              <a:ext uri="{FF2B5EF4-FFF2-40B4-BE49-F238E27FC236}">
                <a16:creationId xmlns:a16="http://schemas.microsoft.com/office/drawing/2014/main" id="{D0E10DFF-28A6-4317-DA08-BDA874539E6E}"/>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68F597-33DA-1A3D-7B76-DF3918179EDE}"/>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756404" y="266126"/>
            <a:ext cx="2679192" cy="693994"/>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484632" y="1485478"/>
            <a:ext cx="11218164" cy="416551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IN" sz="2000" i="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alternatives/competitive products for the problem you are solving?</a:t>
            </a:r>
          </a:p>
          <a:p>
            <a:pPr marL="0" marR="0" lvl="0" indent="0" algn="just" rtl="0">
              <a:lnSpc>
                <a:spcPct val="100000"/>
              </a:lnSpc>
              <a:spcBef>
                <a:spcPts val="0"/>
              </a:spcBef>
              <a:spcAft>
                <a:spcPts val="0"/>
              </a:spcAft>
              <a:buClr>
                <a:srgbClr val="000000"/>
              </a:buClr>
              <a:buSzPts val="1400"/>
              <a:buFont typeface="Arial"/>
              <a:buNone/>
            </a:pPr>
            <a:endParaRPr lang="en-IN" sz="2200" dirty="0">
              <a:highlight>
                <a:srgbClr val="FFFFFF"/>
              </a:highlight>
              <a:latin typeface="Segoe UI" panose="020B0502040204020203" pitchFamily="34" charset="0"/>
              <a:ea typeface="Lato"/>
              <a:cs typeface="Segoe UI" panose="020B0502040204020203" pitchFamily="34" charset="0"/>
              <a:sym typeface="Lato"/>
            </a:endParaRPr>
          </a:p>
          <a:p>
            <a:pPr algn="just">
              <a:lnSpc>
                <a:spcPct val="107000"/>
              </a:lnSpc>
              <a:spcAft>
                <a:spcPts val="800"/>
              </a:spcAft>
            </a:pPr>
            <a:r>
              <a:rPr lang="en-US" sz="2200" b="1" kern="100" dirty="0">
                <a:effectLst/>
                <a:latin typeface="Times New Roman" panose="02020603050405020304" pitchFamily="18" charset="0"/>
                <a:ea typeface="Calibri" panose="020F0502020204030204" pitchFamily="34" charset="0"/>
                <a:cs typeface="Cordia New" panose="020B0304020202020204" pitchFamily="34" charset="-34"/>
              </a:rPr>
              <a:t>Betterment:</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Features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Automated portfolio management, goal-based investing, tax-loss harvesting.</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Strengths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User-friendly interface, low fees, personalized advice based on risk tolerance.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spcAft>
                <a:spcPts val="800"/>
              </a:spcAft>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Weaknesses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Limited human advisor interaction, generic advice algorithms.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07000"/>
              </a:lnSpc>
              <a:spcAft>
                <a:spcPts val="800"/>
              </a:spcAft>
            </a:pPr>
            <a:r>
              <a:rPr lang="en-US" sz="2200" b="1" kern="100" dirty="0" err="1">
                <a:effectLst/>
                <a:latin typeface="Times New Roman" panose="02020603050405020304" pitchFamily="18" charset="0"/>
                <a:ea typeface="Calibri" panose="020F0502020204030204" pitchFamily="34" charset="0"/>
                <a:cs typeface="Cordia New" panose="020B0304020202020204" pitchFamily="34" charset="-34"/>
              </a:rPr>
              <a:t>Wealthfront</a:t>
            </a:r>
            <a:r>
              <a:rPr lang="en-US" sz="2200" b="1" kern="100" dirty="0">
                <a:effectLst/>
                <a:latin typeface="Times New Roman" panose="02020603050405020304" pitchFamily="18" charset="0"/>
                <a:ea typeface="Calibri" panose="020F0502020204030204" pitchFamily="34" charset="0"/>
                <a:cs typeface="Cordia New" panose="020B0304020202020204" pitchFamily="34" charset="-34"/>
              </a:rPr>
              <a:t>:</a:t>
            </a:r>
            <a:endParaRPr lang="en-IN" sz="2200" b="1"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Features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Automated investment management, financial planning tools, direct indexing.</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Strengths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Comprehensive financial planning, tax optimization, cash management services.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800100" lvl="1" indent="-342900" algn="just">
              <a:lnSpc>
                <a:spcPct val="107000"/>
              </a:lnSpc>
              <a:spcAft>
                <a:spcPts val="800"/>
              </a:spcAft>
              <a:buFont typeface="Symbol" panose="05050102010706020507" pitchFamily="18" charset="2"/>
              <a:buChar char=""/>
            </a:pPr>
            <a:r>
              <a:rPr lang="en-US" sz="2200" u="sng" kern="100" dirty="0">
                <a:effectLst/>
                <a:latin typeface="Times New Roman" panose="02020603050405020304" pitchFamily="18" charset="0"/>
                <a:ea typeface="Calibri" panose="020F0502020204030204" pitchFamily="34" charset="0"/>
                <a:cs typeface="Cordia New" panose="020B0304020202020204" pitchFamily="34" charset="-34"/>
              </a:rPr>
              <a:t>Weaknesses</a:t>
            </a:r>
            <a:r>
              <a:rPr lang="en-US" sz="2200" kern="100" dirty="0">
                <a:effectLst/>
                <a:latin typeface="Times New Roman" panose="02020603050405020304" pitchFamily="18" charset="0"/>
                <a:ea typeface="Calibri" panose="020F0502020204030204" pitchFamily="34" charset="0"/>
                <a:cs typeface="Cordia New" panose="020B0304020202020204" pitchFamily="34" charset="-34"/>
              </a:rPr>
              <a:t>: Lack of real-time advisory, limited customization options.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3" name="Picture 2">
            <a:extLst>
              <a:ext uri="{FF2B5EF4-FFF2-40B4-BE49-F238E27FC236}">
                <a16:creationId xmlns:a16="http://schemas.microsoft.com/office/drawing/2014/main" id="{ED5C41FE-8377-DF81-9C1A-2FB060755458}"/>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D66C10-0AE4-D3A9-5D2E-87F09BD79797}"/>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4335780" y="229550"/>
            <a:ext cx="3520440" cy="61169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57556" y="1527048"/>
            <a:ext cx="11750040" cy="4242816"/>
          </a:xfrm>
          <a:prstGeom prst="rect">
            <a:avLst/>
          </a:prstGeom>
          <a:noFill/>
          <a:ln>
            <a:noFill/>
          </a:ln>
        </p:spPr>
        <p:txBody>
          <a:bodyPr spcFirstLastPara="1" wrap="square" lIns="91425" tIns="91425" rIns="91425" bIns="91425" anchor="t" anchorCtr="0">
            <a:noAutofit/>
          </a:bodyPr>
          <a:lstStyle/>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Generative AI Models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Azure OpenAI (GPT-4) for generating personalized advice.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Data Analysis Tools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Python for data processing and analysis, Pandas, NumPy for data manipulation.</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Financial APIs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Real-time market data APIs (e.g., Alpha Vantage, IEX Cloud).</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Cloud Platforms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Azure for scalable cloud infrastructure.</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Security Tools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Encryption technologies, secure access protocols (OAuth, multi-factor authentication).</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Web Scraping Tools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IN" sz="2200" kern="0" dirty="0" err="1">
                <a:effectLst/>
                <a:latin typeface="Times New Roman" panose="02020603050405020304" pitchFamily="18" charset="0"/>
                <a:ea typeface="Times New Roman" panose="02020603050405020304" pitchFamily="18" charset="0"/>
                <a:cs typeface="Cordia New" panose="020B0304020202020204" pitchFamily="34" charset="-34"/>
              </a:rPr>
              <a:t>BeautifulSoup</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Scrapy for collecting data from financial advisory websites.</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indent="-342900">
              <a:lnSpc>
                <a:spcPct val="107000"/>
              </a:lnSpc>
              <a:spcAft>
                <a:spcPts val="800"/>
              </a:spcAft>
              <a:buFont typeface="Wingdings" panose="05000000000000000000" pitchFamily="2" charset="2"/>
              <a:buChar char="q"/>
            </a:pPr>
            <a:r>
              <a:rPr lang="en-IN" sz="2200" b="1" kern="0" dirty="0">
                <a:effectLst/>
                <a:latin typeface="Times New Roman" panose="02020603050405020304" pitchFamily="18" charset="0"/>
                <a:ea typeface="Times New Roman" panose="02020603050405020304" pitchFamily="18" charset="0"/>
                <a:cs typeface="Cordia New" panose="020B0304020202020204" pitchFamily="34" charset="-34"/>
              </a:rPr>
              <a:t>Word Embeddings</a:t>
            </a:r>
            <a:r>
              <a:rPr lang="en-IN" sz="2200" kern="0" dirty="0">
                <a:effectLst/>
                <a:latin typeface="Times New Roman" panose="02020603050405020304" pitchFamily="18" charset="0"/>
                <a:ea typeface="Times New Roman" panose="02020603050405020304" pitchFamily="18" charset="0"/>
                <a:cs typeface="Cordia New" panose="020B0304020202020204" pitchFamily="34" charset="-34"/>
              </a:rPr>
              <a:t>: Azure Cognitive Services for processing textual data.</a:t>
            </a:r>
            <a:endParaRPr lang="en-IN" sz="22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endParaRPr sz="22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A67A2AA8-05FA-1137-8CAB-D8732658A07B}"/>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87545F-E702-AEDB-07CD-96FFADA2A63B}"/>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935225" y="229550"/>
            <a:ext cx="6867144" cy="62084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25552" y="941832"/>
            <a:ext cx="11902440" cy="5577840"/>
          </a:xfrm>
          <a:prstGeom prst="rect">
            <a:avLst/>
          </a:prstGeom>
          <a:noFill/>
          <a:ln>
            <a:noFill/>
          </a:ln>
        </p:spPr>
        <p:txBody>
          <a:bodyPr spcFirstLastPara="1" wrap="square" lIns="91425" tIns="91425" rIns="91425" bIns="91425" anchor="t" anchorCtr="0">
            <a:noAutofit/>
          </a:bodyPr>
          <a:lstStyle/>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Data Collection</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Customer Data</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Collect financial data from users.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Market Data</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Use financial APIs to get real-time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Scraped Data</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Use web scraping tools to gather insights from financial advisory websites.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Data Processing</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Clean and </a:t>
            </a:r>
            <a:r>
              <a:rPr lang="en-IN" kern="0" dirty="0" err="1">
                <a:effectLst/>
                <a:latin typeface="Times New Roman" panose="02020603050405020304" pitchFamily="18" charset="0"/>
                <a:ea typeface="Times New Roman" panose="02020603050405020304" pitchFamily="18" charset="0"/>
                <a:cs typeface="Cordia New" panose="020B0304020202020204" pitchFamily="34" charset="-34"/>
              </a:rPr>
              <a:t>analyze</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data using Pandas and NumPy.</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Word Embeddings</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Process textual data from scraped sites using Azure Cognitive Services.</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Model Training</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 Train generative AI models using Azure OpenAI.</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Recommendation Engine</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Generate personalized investment strategies.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Leverage insights from scraped data to enhance recommendations.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Cordia New" panose="020B0304020202020204" pitchFamily="34" charset="-34"/>
              </a:rPr>
              <a:t>User Interface</a:t>
            </a:r>
            <a:r>
              <a:rPr lang="en-IN"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IN" kern="100" dirty="0">
              <a:effectLst/>
              <a:latin typeface="Calibri" panose="020F0502020204030204" pitchFamily="34" charset="0"/>
              <a:ea typeface="Calibri" panose="020F0502020204030204" pitchFamily="34" charset="0"/>
              <a:cs typeface="Cordia New" panose="020B0304020202020204" pitchFamily="34" charset="-34"/>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Develop interactive dashboards.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v"/>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Implement real-time advisory chatbots using Azure Bot Service.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kern="0" dirty="0">
                <a:effectLst/>
                <a:latin typeface="Times New Roman" panose="02020603050405020304" pitchFamily="18" charset="0"/>
                <a:ea typeface="Times New Roman" panose="02020603050405020304" pitchFamily="18" charset="0"/>
              </a:rPr>
              <a:t>Feedback Loop</a:t>
            </a:r>
            <a:r>
              <a:rPr lang="en-IN" kern="0" dirty="0">
                <a:effectLst/>
                <a:latin typeface="Times New Roman" panose="02020603050405020304" pitchFamily="18" charset="0"/>
                <a:ea typeface="Times New Roman" panose="02020603050405020304" pitchFamily="18" charset="0"/>
              </a:rPr>
              <a:t>: Continuously improve the model based on user interactions and new data.</a:t>
            </a:r>
            <a:endParaRPr lang="en-IN"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81EE1AA7-E32B-3E50-299A-837015CFE70D}"/>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ABA2E7-C2A9-B923-9E35-BCF5C33D3467}"/>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191257" y="238694"/>
            <a:ext cx="6867144" cy="62084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6C5CE947-904B-9E3B-DAAB-A7CD0B9B931E}"/>
              </a:ext>
            </a:extLst>
          </p:cNvPr>
          <p:cNvPicPr>
            <a:picLocks noChangeAspect="1"/>
          </p:cNvPicPr>
          <p:nvPr/>
        </p:nvPicPr>
        <p:blipFill>
          <a:blip r:embed="rId2"/>
          <a:stretch>
            <a:fillRect/>
          </a:stretch>
        </p:blipFill>
        <p:spPr>
          <a:xfrm>
            <a:off x="299981" y="1773936"/>
            <a:ext cx="11592037" cy="3765550"/>
          </a:xfrm>
          <a:prstGeom prst="rect">
            <a:avLst/>
          </a:prstGeom>
        </p:spPr>
      </p:pic>
      <p:pic>
        <p:nvPicPr>
          <p:cNvPr id="5" name="Picture 4">
            <a:extLst>
              <a:ext uri="{FF2B5EF4-FFF2-40B4-BE49-F238E27FC236}">
                <a16:creationId xmlns:a16="http://schemas.microsoft.com/office/drawing/2014/main" id="{96D5F3A5-13E7-1846-9E7F-A06414C1E7BE}"/>
              </a:ext>
            </a:extLst>
          </p:cNvPr>
          <p:cNvPicPr>
            <a:picLocks noChangeAspect="1"/>
          </p:cNvPicPr>
          <p:nvPr/>
        </p:nvPicPr>
        <p:blipFill rotWithShape="1">
          <a:blip r:embed="rId3"/>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149563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5F4AC3-A5D2-D9FF-7AB3-1BED8D77009B}"/>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840736" y="173736"/>
            <a:ext cx="6510528" cy="6217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972312" y="1458046"/>
            <a:ext cx="10421112" cy="4247810"/>
          </a:xfrm>
          <a:prstGeom prst="rect">
            <a:avLst/>
          </a:prstGeom>
          <a:noFill/>
          <a:ln>
            <a:noFill/>
          </a:ln>
        </p:spPr>
        <p:txBody>
          <a:bodyPr spcFirstLastPara="1" wrap="square" lIns="91425" tIns="91425" rIns="91425" bIns="91425" anchor="t" anchorCtr="0">
            <a:noAutofit/>
          </a:bodyPr>
          <a:lstStyle/>
          <a:p>
            <a:pPr lvl="0">
              <a:lnSpc>
                <a:spcPct val="107000"/>
              </a:lnSpc>
              <a:spcAft>
                <a:spcPts val="800"/>
              </a:spcAft>
              <a:buSzPts val="1000"/>
              <a:tabLst>
                <a:tab pos="4572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Key Differentiators</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Personalization</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Tailored investment advice based on individual financial profiles.</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Real-Time Advisory</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Adaptive strategies based on changing financial conditions.</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Transparency</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Clear explanations of AI-driven recommendations.</a:t>
            </a:r>
          </a:p>
          <a:p>
            <a:pPr lvl="1">
              <a:lnSpc>
                <a:spcPct val="107000"/>
              </a:lnSpc>
              <a:spcAft>
                <a:spcPts val="800"/>
              </a:spcAft>
              <a:buSzPts val="1000"/>
              <a:tabLst>
                <a:tab pos="914400" algn="l"/>
              </a:tabLst>
            </a:pP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lvl="0">
              <a:lnSpc>
                <a:spcPct val="107000"/>
              </a:lnSpc>
              <a:spcAft>
                <a:spcPts val="800"/>
              </a:spcAft>
              <a:buSzPts val="1000"/>
              <a:tabLst>
                <a:tab pos="457200" algn="l"/>
              </a:tabLst>
            </a:pPr>
            <a:r>
              <a:rPr lang="en-IN" sz="2200" b="1" kern="0" dirty="0">
                <a:effectLst/>
                <a:latin typeface="Times New Roman" panose="02020603050405020304" pitchFamily="18" charset="0"/>
                <a:ea typeface="Tahoma" panose="020B0604030504040204" pitchFamily="34" charset="0"/>
                <a:cs typeface="Times New Roman" panose="02020603050405020304" pitchFamily="18" charset="0"/>
              </a:rPr>
              <a:t>Adoption Plan</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0" dirty="0">
                <a:effectLst/>
                <a:latin typeface="Times New Roman" panose="02020603050405020304" pitchFamily="18" charset="0"/>
                <a:ea typeface="Tahoma" panose="020B0604030504040204" pitchFamily="34" charset="0"/>
                <a:cs typeface="Times New Roman" panose="02020603050405020304" pitchFamily="18" charset="0"/>
              </a:rPr>
              <a:t>Phase 1:</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Pilot with a small user group.</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0" dirty="0">
                <a:effectLst/>
                <a:latin typeface="Times New Roman" panose="02020603050405020304" pitchFamily="18" charset="0"/>
                <a:ea typeface="Tahoma" panose="020B0604030504040204" pitchFamily="34" charset="0"/>
                <a:cs typeface="Times New Roman" panose="02020603050405020304" pitchFamily="18" charset="0"/>
              </a:rPr>
              <a:t>Phase 2:</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Iterate based on feedback and expand to a broader audience.</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0" dirty="0">
                <a:effectLst/>
                <a:latin typeface="Times New Roman" panose="02020603050405020304" pitchFamily="18" charset="0"/>
                <a:ea typeface="Tahoma" panose="020B0604030504040204" pitchFamily="34" charset="0"/>
                <a:cs typeface="Times New Roman" panose="02020603050405020304" pitchFamily="18" charset="0"/>
              </a:rPr>
              <a:t>Phase 3:</a:t>
            </a:r>
            <a:r>
              <a:rPr lang="en-IN" sz="2200" kern="0" dirty="0">
                <a:effectLst/>
                <a:latin typeface="Times New Roman" panose="02020603050405020304" pitchFamily="18" charset="0"/>
                <a:ea typeface="Tahoma" panose="020B0604030504040204" pitchFamily="34" charset="0"/>
                <a:cs typeface="Times New Roman" panose="02020603050405020304" pitchFamily="18" charset="0"/>
              </a:rPr>
              <a:t> Full-scale deployment with continuous updates.</a:t>
            </a:r>
            <a:endParaRPr lang="en-IN" sz="2200" kern="100" dirty="0">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D5A1467-E8D3-44D6-D446-8FEC15865611}"/>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Tree>
    <p:extLst>
      <p:ext uri="{BB962C8B-B14F-4D97-AF65-F5344CB8AC3E}">
        <p14:creationId xmlns:p14="http://schemas.microsoft.com/office/powerpoint/2010/main" val="21748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004570-B0C8-7635-827A-DB1E41CB51C9}"/>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79715" y="244377"/>
            <a:ext cx="10432569" cy="5050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 </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937229" y="1049473"/>
            <a:ext cx="8768615" cy="42724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u="none" strike="noStrike" cap="none" dirty="0" err="1">
                <a:solidFill>
                  <a:srgbClr val="000000"/>
                </a:solidFill>
                <a:latin typeface="Segoe UI" panose="020B0502040204020203" pitchFamily="34" charset="0"/>
                <a:ea typeface="Lato"/>
                <a:cs typeface="Segoe UI" panose="020B0502040204020203" pitchFamily="34" charset="0"/>
                <a:sym typeface="Lato"/>
              </a:rPr>
              <a:t>Github</a:t>
            </a:r>
            <a:r>
              <a:rPr lang="en-US" sz="1600" b="1" u="none" strike="noStrike" cap="none" dirty="0">
                <a:solidFill>
                  <a:srgbClr val="000000"/>
                </a:solidFill>
                <a:latin typeface="Segoe UI" panose="020B0502040204020203" pitchFamily="34" charset="0"/>
                <a:ea typeface="Lato"/>
                <a:cs typeface="Segoe UI" panose="020B0502040204020203" pitchFamily="34" charset="0"/>
                <a:sym typeface="Lato"/>
              </a:rPr>
              <a:t> Link - </a:t>
            </a:r>
            <a:r>
              <a:rPr lang="en-US" sz="1600" u="none" strike="noStrike" cap="none" dirty="0">
                <a:solidFill>
                  <a:srgbClr val="000000"/>
                </a:solidFill>
                <a:latin typeface="Segoe UI" panose="020B0502040204020203" pitchFamily="34" charset="0"/>
                <a:ea typeface="Lato"/>
                <a:cs typeface="Segoe UI" panose="020B0502040204020203" pitchFamily="34" charset="0"/>
                <a:sym typeface="Lato"/>
              </a:rPr>
              <a:t>https://github.com/AbhishekNair050/WealthWise</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pic>
        <p:nvPicPr>
          <p:cNvPr id="3" name="Picture 2">
            <a:extLst>
              <a:ext uri="{FF2B5EF4-FFF2-40B4-BE49-F238E27FC236}">
                <a16:creationId xmlns:a16="http://schemas.microsoft.com/office/drawing/2014/main" id="{9E211439-643D-4C5B-E40A-E714E8289C87}"/>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sp>
        <p:nvSpPr>
          <p:cNvPr id="15" name="TextBox 14">
            <a:extLst>
              <a:ext uri="{FF2B5EF4-FFF2-40B4-BE49-F238E27FC236}">
                <a16:creationId xmlns:a16="http://schemas.microsoft.com/office/drawing/2014/main" id="{E291590E-65BD-1D3D-F463-12A8D82BA830}"/>
              </a:ext>
            </a:extLst>
          </p:cNvPr>
          <p:cNvSpPr txBox="1"/>
          <p:nvPr/>
        </p:nvSpPr>
        <p:spPr>
          <a:xfrm>
            <a:off x="255068" y="1476716"/>
            <a:ext cx="11681862" cy="646331"/>
          </a:xfrm>
          <a:prstGeom prst="rect">
            <a:avLst/>
          </a:prstGeom>
          <a:noFill/>
        </p:spPr>
        <p:txBody>
          <a:bodyPr wrap="square">
            <a:spAutoFit/>
          </a:bodyPr>
          <a:lstStyle/>
          <a:p>
            <a:r>
              <a:rPr lang="en-IN" dirty="0"/>
              <a:t>This is the questionnaire that we have prepared which will help us decide the users financial preferences and what financial plan would be the best for them which would help us with making a detailed tailored plan just for them.</a:t>
            </a:r>
          </a:p>
        </p:txBody>
      </p:sp>
      <p:pic>
        <p:nvPicPr>
          <p:cNvPr id="17" name="Picture 16">
            <a:hlinkClick r:id="rId3"/>
            <a:extLst>
              <a:ext uri="{FF2B5EF4-FFF2-40B4-BE49-F238E27FC236}">
                <a16:creationId xmlns:a16="http://schemas.microsoft.com/office/drawing/2014/main" id="{BA6186BC-561C-D39C-323D-16E6800E00B6}"/>
              </a:ext>
            </a:extLst>
          </p:cNvPr>
          <p:cNvPicPr>
            <a:picLocks noChangeAspect="1"/>
          </p:cNvPicPr>
          <p:nvPr/>
        </p:nvPicPr>
        <p:blipFill>
          <a:blip r:embed="rId4"/>
          <a:stretch>
            <a:fillRect/>
          </a:stretch>
        </p:blipFill>
        <p:spPr>
          <a:xfrm>
            <a:off x="1316736" y="2096201"/>
            <a:ext cx="8465420" cy="4761799"/>
          </a:xfrm>
          <a:prstGeom prst="rect">
            <a:avLst/>
          </a:prstGeom>
        </p:spPr>
      </p:pic>
    </p:spTree>
    <p:extLst>
      <p:ext uri="{BB962C8B-B14F-4D97-AF65-F5344CB8AC3E}">
        <p14:creationId xmlns:p14="http://schemas.microsoft.com/office/powerpoint/2010/main" val="261663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004570-B0C8-7635-827A-DB1E41CB51C9}"/>
              </a:ext>
            </a:extLst>
          </p:cNvPr>
          <p:cNvSpPr/>
          <p:nvPr/>
        </p:nvSpPr>
        <p:spPr>
          <a:xfrm>
            <a:off x="0" y="0"/>
            <a:ext cx="12192000" cy="996696"/>
          </a:xfrm>
          <a:prstGeom prst="rect">
            <a:avLst/>
          </a:prstGeom>
          <a:solidFill>
            <a:srgbClr val="FF6B11"/>
          </a:solidFill>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79715" y="244377"/>
            <a:ext cx="10432569" cy="5050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 </a:t>
            </a:r>
          </a:p>
        </p:txBody>
      </p:sp>
      <p:pic>
        <p:nvPicPr>
          <p:cNvPr id="3" name="Picture 2">
            <a:extLst>
              <a:ext uri="{FF2B5EF4-FFF2-40B4-BE49-F238E27FC236}">
                <a16:creationId xmlns:a16="http://schemas.microsoft.com/office/drawing/2014/main" id="{9E211439-643D-4C5B-E40A-E714E8289C87}"/>
              </a:ext>
            </a:extLst>
          </p:cNvPr>
          <p:cNvPicPr>
            <a:picLocks noChangeAspect="1"/>
          </p:cNvPicPr>
          <p:nvPr/>
        </p:nvPicPr>
        <p:blipFill rotWithShape="1">
          <a:blip r:embed="rId2"/>
          <a:srcRect l="19120" t="16132" r="17556" b="18267"/>
          <a:stretch/>
        </p:blipFill>
        <p:spPr>
          <a:xfrm>
            <a:off x="11219688" y="0"/>
            <a:ext cx="972312" cy="1007244"/>
          </a:xfrm>
          <a:prstGeom prst="rect">
            <a:avLst/>
          </a:prstGeom>
        </p:spPr>
      </p:pic>
      <p:pic>
        <p:nvPicPr>
          <p:cNvPr id="7" name="Picture 6">
            <a:extLst>
              <a:ext uri="{FF2B5EF4-FFF2-40B4-BE49-F238E27FC236}">
                <a16:creationId xmlns:a16="http://schemas.microsoft.com/office/drawing/2014/main" id="{F53C0861-0709-9F17-CE05-E8DB9EC03EA8}"/>
              </a:ext>
            </a:extLst>
          </p:cNvPr>
          <p:cNvPicPr>
            <a:picLocks noChangeAspect="1"/>
          </p:cNvPicPr>
          <p:nvPr/>
        </p:nvPicPr>
        <p:blipFill>
          <a:blip r:embed="rId3"/>
          <a:stretch>
            <a:fillRect/>
          </a:stretch>
        </p:blipFill>
        <p:spPr>
          <a:xfrm>
            <a:off x="9144" y="1007244"/>
            <a:ext cx="9259823" cy="5787390"/>
          </a:xfrm>
          <a:prstGeom prst="rect">
            <a:avLst/>
          </a:prstGeom>
        </p:spPr>
      </p:pic>
      <p:sp>
        <p:nvSpPr>
          <p:cNvPr id="8" name="Google Shape;347;p2">
            <a:extLst>
              <a:ext uri="{FF2B5EF4-FFF2-40B4-BE49-F238E27FC236}">
                <a16:creationId xmlns:a16="http://schemas.microsoft.com/office/drawing/2014/main" id="{2F01E73B-FE86-9052-C3DE-31C69739CC15}"/>
              </a:ext>
            </a:extLst>
          </p:cNvPr>
          <p:cNvSpPr txBox="1">
            <a:spLocks/>
          </p:cNvSpPr>
          <p:nvPr/>
        </p:nvSpPr>
        <p:spPr>
          <a:xfrm>
            <a:off x="9454896" y="2925896"/>
            <a:ext cx="2551176" cy="996696"/>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US" sz="2800" dirty="0">
                <a:latin typeface="Segoe UI" panose="020B0502040204020203" pitchFamily="34" charset="0"/>
                <a:cs typeface="Segoe UI" panose="020B0502040204020203" pitchFamily="34" charset="0"/>
              </a:rPr>
              <a:t>Proposed Dashboard UI</a:t>
            </a:r>
            <a:endParaRPr lang="en-IN"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888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1052</Words>
  <Application>Microsoft Office PowerPoint</Application>
  <PresentationFormat>Widescreen</PresentationFormat>
  <Paragraphs>134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Courier New</vt:lpstr>
      <vt:lpstr>Segoe UI</vt:lpstr>
      <vt:lpstr>Symbol</vt:lpstr>
      <vt:lpstr>Times New Roman</vt:lpstr>
      <vt:lpstr>Wingdings</vt:lpstr>
      <vt:lpstr>Office Theme</vt:lpstr>
      <vt:lpstr>PowerPoint Presentation</vt:lpstr>
      <vt:lpstr>Problem Statement</vt:lpstr>
      <vt:lpstr>Pre-Requisite</vt:lpstr>
      <vt:lpstr>Tools or resources</vt:lpstr>
      <vt:lpstr>Any Supporting Functional Documents</vt:lpstr>
      <vt:lpstr>Any Supporting Functional Documents</vt:lpstr>
      <vt:lpstr>Key Differentiators &amp; Adoption Plan</vt:lpstr>
      <vt:lpstr>GitHub Repository Link &amp; supporting diagrams, screenshot </vt:lpstr>
      <vt:lpstr>GitHub Repository Link &amp; supporting diagrams, screenshot </vt:lpstr>
      <vt:lpstr>Business Potential and Relevance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Priyanshi Furiya</cp:lastModifiedBy>
  <cp:revision>12</cp:revision>
  <dcterms:created xsi:type="dcterms:W3CDTF">2024-06-09T08:34:46Z</dcterms:created>
  <dcterms:modified xsi:type="dcterms:W3CDTF">2024-06-29T17:51:34Z</dcterms:modified>
</cp:coreProperties>
</file>