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11/26/2019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11/26/2019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4A376-80E0-441D-9420-413DDDAA7F6C}"/>
              </a:ext>
            </a:extLst>
          </p:cNvPr>
          <p:cNvSpPr>
            <a:spLocks noGrp="1"/>
          </p:cNvSpPr>
          <p:nvPr>
            <p:ph type="ctrTitle"/>
          </p:nvPr>
        </p:nvSpPr>
        <p:spPr>
          <a:xfrm>
            <a:off x="1443624" y="1713700"/>
            <a:ext cx="9304752" cy="656637"/>
          </a:xfrm>
        </p:spPr>
        <p:txBody>
          <a:bodyPr/>
          <a:lstStyle/>
          <a:p>
            <a:pPr algn="ctr"/>
            <a:r>
              <a:rPr lang="en-IN" dirty="0"/>
              <a:t>Topics in Deep Learning</a:t>
            </a:r>
            <a:br>
              <a:rPr lang="en-IN" dirty="0"/>
            </a:br>
            <a:r>
              <a:rPr lang="en-IN" dirty="0"/>
              <a:t>UE16CS414</a:t>
            </a:r>
          </a:p>
        </p:txBody>
      </p:sp>
      <p:sp>
        <p:nvSpPr>
          <p:cNvPr id="3" name="Subtitle 2">
            <a:extLst>
              <a:ext uri="{FF2B5EF4-FFF2-40B4-BE49-F238E27FC236}">
                <a16:creationId xmlns:a16="http://schemas.microsoft.com/office/drawing/2014/main" id="{83CAE0F6-9856-4FA5-A610-65E259769751}"/>
              </a:ext>
            </a:extLst>
          </p:cNvPr>
          <p:cNvSpPr>
            <a:spLocks noGrp="1"/>
          </p:cNvSpPr>
          <p:nvPr>
            <p:ph type="subTitle" idx="1"/>
          </p:nvPr>
        </p:nvSpPr>
        <p:spPr>
          <a:xfrm>
            <a:off x="6836165" y="5245622"/>
            <a:ext cx="4906986" cy="1669773"/>
          </a:xfrm>
        </p:spPr>
        <p:txBody>
          <a:bodyPr>
            <a:normAutofit/>
          </a:bodyPr>
          <a:lstStyle/>
          <a:p>
            <a:pPr algn="ctr"/>
            <a:r>
              <a:rPr lang="en-IN" dirty="0"/>
              <a:t>Abhishek Narayanan   01FB16ECS016</a:t>
            </a:r>
          </a:p>
          <a:p>
            <a:pPr algn="ctr"/>
            <a:r>
              <a:rPr lang="en-IN" dirty="0"/>
              <a:t>Abhishek Prasad 01FB16ECS017</a:t>
            </a:r>
          </a:p>
          <a:p>
            <a:pPr algn="ctr"/>
            <a:r>
              <a:rPr lang="en-IN" dirty="0" err="1"/>
              <a:t>Abijna</a:t>
            </a:r>
            <a:r>
              <a:rPr lang="en-IN" dirty="0"/>
              <a:t> Rao 01FB16ECS019</a:t>
            </a:r>
          </a:p>
        </p:txBody>
      </p:sp>
      <p:sp>
        <p:nvSpPr>
          <p:cNvPr id="6" name="TextBox 5">
            <a:extLst>
              <a:ext uri="{FF2B5EF4-FFF2-40B4-BE49-F238E27FC236}">
                <a16:creationId xmlns:a16="http://schemas.microsoft.com/office/drawing/2014/main" id="{A8EAE09F-D30E-45C8-94CC-A049FD980747}"/>
              </a:ext>
            </a:extLst>
          </p:cNvPr>
          <p:cNvSpPr txBox="1"/>
          <p:nvPr/>
        </p:nvSpPr>
        <p:spPr>
          <a:xfrm>
            <a:off x="843379" y="3222594"/>
            <a:ext cx="10759736" cy="1477328"/>
          </a:xfrm>
          <a:prstGeom prst="rect">
            <a:avLst/>
          </a:prstGeom>
          <a:noFill/>
        </p:spPr>
        <p:txBody>
          <a:bodyPr wrap="square" rtlCol="0">
            <a:spAutoFit/>
          </a:bodyPr>
          <a:lstStyle/>
          <a:p>
            <a:pPr algn="ctr"/>
            <a:r>
              <a:rPr lang="en-IN" sz="3000" b="1" dirty="0"/>
              <a:t>“Generation of Abstract Summaries for Food Reviews using a Sequence to Sequence Architecture with Local Attention Mechanism ”</a:t>
            </a:r>
            <a:endParaRPr lang="en-IN" sz="3000" dirty="0"/>
          </a:p>
        </p:txBody>
      </p:sp>
    </p:spTree>
    <p:extLst>
      <p:ext uri="{BB962C8B-B14F-4D97-AF65-F5344CB8AC3E}">
        <p14:creationId xmlns:p14="http://schemas.microsoft.com/office/powerpoint/2010/main" val="2423090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07BA-9B10-440C-AC72-4B56464A57F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03DD8351-2895-457C-A2AF-D3D5E8B6F568}"/>
              </a:ext>
            </a:extLst>
          </p:cNvPr>
          <p:cNvSpPr>
            <a:spLocks noGrp="1"/>
          </p:cNvSpPr>
          <p:nvPr>
            <p:ph idx="1"/>
          </p:nvPr>
        </p:nvSpPr>
        <p:spPr/>
        <p:txBody>
          <a:bodyPr>
            <a:normAutofit/>
          </a:bodyPr>
          <a:lstStyle/>
          <a:p>
            <a:pPr marL="0" indent="0" algn="just">
              <a:buNone/>
            </a:pPr>
            <a:r>
              <a:rPr lang="en-IN" sz="2200" dirty="0"/>
              <a:t>This project is aimed at implementing a deep learning model for performing Abstractive Summarization of fine food reviews from Amazon using a Sequence to Sequence architecture, incorporating local attention mechanism for an improved performance compared to the standard vanilla version of the encoder decoder architecture. We also implement a bidirectional LSTM for the encoder to account for context in both forward and backward directions, while the decoder uses the standard unidirectional LSTM.</a:t>
            </a:r>
          </a:p>
        </p:txBody>
      </p:sp>
    </p:spTree>
    <p:extLst>
      <p:ext uri="{BB962C8B-B14F-4D97-AF65-F5344CB8AC3E}">
        <p14:creationId xmlns:p14="http://schemas.microsoft.com/office/powerpoint/2010/main" val="319951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F3A6-6422-40E7-83E0-522208FCAB83}"/>
              </a:ext>
            </a:extLst>
          </p:cNvPr>
          <p:cNvSpPr>
            <a:spLocks noGrp="1"/>
          </p:cNvSpPr>
          <p:nvPr>
            <p:ph type="title"/>
          </p:nvPr>
        </p:nvSpPr>
        <p:spPr/>
        <p:txBody>
          <a:bodyPr/>
          <a:lstStyle/>
          <a:p>
            <a:r>
              <a:rPr lang="en-IN" dirty="0"/>
              <a:t>PROPOSED METHODOLOGY</a:t>
            </a:r>
          </a:p>
        </p:txBody>
      </p:sp>
      <p:sp>
        <p:nvSpPr>
          <p:cNvPr id="4" name="AutoShape 2">
            <a:extLst>
              <a:ext uri="{FF2B5EF4-FFF2-40B4-BE49-F238E27FC236}">
                <a16:creationId xmlns:a16="http://schemas.microsoft.com/office/drawing/2014/main" id="{0096FD44-E62D-40B2-9898-AC3BE64F9A33}"/>
              </a:ext>
            </a:extLst>
          </p:cNvPr>
          <p:cNvSpPr>
            <a:spLocks noChangeAspect="1" noChangeArrowheads="1"/>
          </p:cNvSpPr>
          <p:nvPr/>
        </p:nvSpPr>
        <p:spPr bwMode="auto">
          <a:xfrm>
            <a:off x="3124200" y="2400300"/>
            <a:ext cx="5943600" cy="2057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Content Placeholder 9">
            <a:extLst>
              <a:ext uri="{FF2B5EF4-FFF2-40B4-BE49-F238E27FC236}">
                <a16:creationId xmlns:a16="http://schemas.microsoft.com/office/drawing/2014/main" id="{6FDE15D6-331F-46BB-9916-5B7606493EE8}"/>
              </a:ext>
            </a:extLst>
          </p:cNvPr>
          <p:cNvPicPr>
            <a:picLocks noGrp="1" noChangeAspect="1"/>
          </p:cNvPicPr>
          <p:nvPr>
            <p:ph idx="1"/>
          </p:nvPr>
        </p:nvPicPr>
        <p:blipFill>
          <a:blip r:embed="rId2"/>
          <a:stretch>
            <a:fillRect/>
          </a:stretch>
        </p:blipFill>
        <p:spPr>
          <a:xfrm>
            <a:off x="390618" y="2533219"/>
            <a:ext cx="6725252" cy="3636963"/>
          </a:xfrm>
          <a:prstGeom prst="rect">
            <a:avLst/>
          </a:prstGeom>
        </p:spPr>
      </p:pic>
      <p:pic>
        <p:nvPicPr>
          <p:cNvPr id="11" name="Picture 10">
            <a:extLst>
              <a:ext uri="{FF2B5EF4-FFF2-40B4-BE49-F238E27FC236}">
                <a16:creationId xmlns:a16="http://schemas.microsoft.com/office/drawing/2014/main" id="{D374EFCC-0086-47E4-828D-D0C35539FB4B}"/>
              </a:ext>
            </a:extLst>
          </p:cNvPr>
          <p:cNvPicPr>
            <a:picLocks noChangeAspect="1"/>
          </p:cNvPicPr>
          <p:nvPr/>
        </p:nvPicPr>
        <p:blipFill>
          <a:blip r:embed="rId3"/>
          <a:stretch>
            <a:fillRect/>
          </a:stretch>
        </p:blipFill>
        <p:spPr>
          <a:xfrm>
            <a:off x="7115869" y="2527126"/>
            <a:ext cx="4437694" cy="3636963"/>
          </a:xfrm>
          <a:prstGeom prst="rect">
            <a:avLst/>
          </a:prstGeom>
        </p:spPr>
      </p:pic>
    </p:spTree>
    <p:extLst>
      <p:ext uri="{BB962C8B-B14F-4D97-AF65-F5344CB8AC3E}">
        <p14:creationId xmlns:p14="http://schemas.microsoft.com/office/powerpoint/2010/main" val="237561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534E-9010-431B-A826-384F4F05A2FD}"/>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4EB26158-7F05-47E3-89C4-219C4171DD9C}"/>
              </a:ext>
            </a:extLst>
          </p:cNvPr>
          <p:cNvSpPr>
            <a:spLocks noGrp="1"/>
          </p:cNvSpPr>
          <p:nvPr>
            <p:ph idx="1"/>
          </p:nvPr>
        </p:nvSpPr>
        <p:spPr/>
        <p:txBody>
          <a:bodyPr/>
          <a:lstStyle/>
          <a:p>
            <a:r>
              <a:rPr lang="en-IN" dirty="0"/>
              <a:t>The encoder RNN cells are implemented as Long Short Term Memory cells (LSTMs) rather than the vanilla simple RNNs which are prone to the vanishing gradient problem and thus are incapable of capturing context over long sequences of text.</a:t>
            </a:r>
          </a:p>
          <a:p>
            <a:r>
              <a:rPr lang="en-IN" dirty="0"/>
              <a:t>We employ Bi-Directional LSTM encoder in order to capture context in both forward and backward directions.</a:t>
            </a:r>
          </a:p>
          <a:p>
            <a:r>
              <a:rPr lang="en-IN" dirty="0"/>
              <a:t>We additionally incorporate Local Attention in our model in an attempt to generate better results.</a:t>
            </a:r>
          </a:p>
          <a:p>
            <a:endParaRPr lang="en-IN" dirty="0"/>
          </a:p>
        </p:txBody>
      </p:sp>
    </p:spTree>
    <p:extLst>
      <p:ext uri="{BB962C8B-B14F-4D97-AF65-F5344CB8AC3E}">
        <p14:creationId xmlns:p14="http://schemas.microsoft.com/office/powerpoint/2010/main" val="2146144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25298-66CC-493D-B6E7-F238E13B6CFF}"/>
              </a:ext>
            </a:extLst>
          </p:cNvPr>
          <p:cNvSpPr>
            <a:spLocks noGrp="1"/>
          </p:cNvSpPr>
          <p:nvPr>
            <p:ph type="title"/>
          </p:nvPr>
        </p:nvSpPr>
        <p:spPr/>
        <p:txBody>
          <a:bodyPr/>
          <a:lstStyle/>
          <a:p>
            <a:r>
              <a:rPr lang="en-IN" dirty="0"/>
              <a:t>DATASET USED</a:t>
            </a:r>
          </a:p>
        </p:txBody>
      </p:sp>
      <p:sp>
        <p:nvSpPr>
          <p:cNvPr id="3" name="Content Placeholder 2">
            <a:extLst>
              <a:ext uri="{FF2B5EF4-FFF2-40B4-BE49-F238E27FC236}">
                <a16:creationId xmlns:a16="http://schemas.microsoft.com/office/drawing/2014/main" id="{D5A90300-984B-40D0-8CD1-070AB0874457}"/>
              </a:ext>
            </a:extLst>
          </p:cNvPr>
          <p:cNvSpPr>
            <a:spLocks noGrp="1"/>
          </p:cNvSpPr>
          <p:nvPr>
            <p:ph idx="1"/>
          </p:nvPr>
        </p:nvSpPr>
        <p:spPr/>
        <p:txBody>
          <a:bodyPr>
            <a:normAutofit/>
          </a:bodyPr>
          <a:lstStyle/>
          <a:p>
            <a:pPr marL="0" indent="0">
              <a:buNone/>
            </a:pPr>
            <a:r>
              <a:rPr lang="en-IN" sz="2200" dirty="0"/>
              <a:t>For the purpose of training a sequence to sequence model to learn summarization of text reviews, we use the Amazon Fine Food Reviews data, procured from Kaggle website. This dataset consists of reviews of fine foods from amazon. The data span a period of more than 10 years, including all approximately 500,000 reviews up to October 2012. Reviews include product and user information, ratings, and a plain text review. It also includes reviews from all other Amazon categories.</a:t>
            </a:r>
          </a:p>
        </p:txBody>
      </p:sp>
    </p:spTree>
    <p:extLst>
      <p:ext uri="{BB962C8B-B14F-4D97-AF65-F5344CB8AC3E}">
        <p14:creationId xmlns:p14="http://schemas.microsoft.com/office/powerpoint/2010/main" val="144796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0FEB-DA55-4FB3-8543-9E6F9FEA79B9}"/>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A25D9671-6508-4388-97F1-A5939835B91A}"/>
              </a:ext>
            </a:extLst>
          </p:cNvPr>
          <p:cNvSpPr>
            <a:spLocks noGrp="1"/>
          </p:cNvSpPr>
          <p:nvPr>
            <p:ph idx="1"/>
          </p:nvPr>
        </p:nvSpPr>
        <p:spPr/>
        <p:txBody>
          <a:bodyPr/>
          <a:lstStyle/>
          <a:p>
            <a:pPr marL="0" indent="0">
              <a:buNone/>
            </a:pPr>
            <a:r>
              <a:rPr lang="en-IN" b="1" dirty="0"/>
              <a:t>Sample Text</a:t>
            </a:r>
          </a:p>
          <a:p>
            <a:pPr marL="0" indent="0">
              <a:buNone/>
            </a:pPr>
            <a:r>
              <a:rPr lang="en-IN" dirty="0"/>
              <a:t>for those who like a bold , strong </a:t>
            </a:r>
            <a:r>
              <a:rPr lang="en-IN" dirty="0" err="1"/>
              <a:t>flavored</a:t>
            </a:r>
            <a:r>
              <a:rPr lang="en-IN" dirty="0"/>
              <a:t> coffee . this &lt;UNK&gt; is a must try . for those who are new to k cups try a variety pack first </a:t>
            </a:r>
            <a:r>
              <a:rPr lang="en-IN" dirty="0" err="1"/>
              <a:t>tp</a:t>
            </a:r>
            <a:r>
              <a:rPr lang="en-IN" dirty="0"/>
              <a:t> help you better decide your </a:t>
            </a:r>
            <a:r>
              <a:rPr lang="en-IN" dirty="0" err="1"/>
              <a:t>favorite</a:t>
            </a:r>
            <a:r>
              <a:rPr lang="en-IN" dirty="0"/>
              <a:t> coffee blends .</a:t>
            </a:r>
          </a:p>
          <a:p>
            <a:pPr marL="0" indent="0">
              <a:buNone/>
            </a:pPr>
            <a:endParaRPr lang="en-IN" dirty="0"/>
          </a:p>
          <a:p>
            <a:pPr marL="0" indent="0">
              <a:buNone/>
            </a:pPr>
            <a:r>
              <a:rPr lang="en-IN" b="1" dirty="0"/>
              <a:t>Sample Predicted Summary</a:t>
            </a:r>
          </a:p>
          <a:p>
            <a:pPr marL="0" indent="0">
              <a:buNone/>
            </a:pPr>
            <a:r>
              <a:rPr lang="en-IN" dirty="0"/>
              <a:t>great coffee</a:t>
            </a:r>
          </a:p>
          <a:p>
            <a:pPr marL="0" indent="0">
              <a:buNone/>
            </a:pPr>
            <a:endParaRPr lang="en-IN" dirty="0"/>
          </a:p>
          <a:p>
            <a:pPr marL="0" indent="0">
              <a:buNone/>
            </a:pPr>
            <a:r>
              <a:rPr lang="en-IN" b="1" dirty="0"/>
              <a:t>Sample Actual Summary</a:t>
            </a:r>
          </a:p>
          <a:p>
            <a:pPr marL="0" indent="0">
              <a:buNone/>
            </a:pPr>
            <a:r>
              <a:rPr lang="en-IN" dirty="0"/>
              <a:t>good coffee</a:t>
            </a:r>
          </a:p>
        </p:txBody>
      </p:sp>
    </p:spTree>
    <p:extLst>
      <p:ext uri="{BB962C8B-B14F-4D97-AF65-F5344CB8AC3E}">
        <p14:creationId xmlns:p14="http://schemas.microsoft.com/office/powerpoint/2010/main" val="1396170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28</TotalTime>
  <Words>336</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2</vt:lpstr>
      <vt:lpstr>Quotable</vt:lpstr>
      <vt:lpstr>Topics in Deep Learning UE16CS414</vt:lpstr>
      <vt:lpstr>PROBLEM STATEMENT</vt:lpstr>
      <vt:lpstr>PROPOSED METHODOLOGY</vt:lpstr>
      <vt:lpstr>ARCHITECTURE</vt:lpstr>
      <vt:lpstr>DATASET USED</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 in Deep Learning UE16CS414</dc:title>
  <dc:creator>ABHISHEK PRASAD</dc:creator>
  <cp:lastModifiedBy>ABHISHEK PRASAD</cp:lastModifiedBy>
  <cp:revision>4</cp:revision>
  <dcterms:created xsi:type="dcterms:W3CDTF">2019-11-26T03:12:24Z</dcterms:created>
  <dcterms:modified xsi:type="dcterms:W3CDTF">2019-11-26T03:40:43Z</dcterms:modified>
</cp:coreProperties>
</file>