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70" r:id="rId4"/>
    <p:sldId id="260" r:id="rId5"/>
    <p:sldId id="271" r:id="rId6"/>
    <p:sldId id="272" r:id="rId7"/>
    <p:sldId id="259" r:id="rId8"/>
    <p:sldId id="261" r:id="rId9"/>
    <p:sldId id="262" r:id="rId10"/>
    <p:sldId id="264" r:id="rId11"/>
    <p:sldId id="273"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27-04-2019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10</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058FF35-F988-4967-B44B-D15833631078}"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88217-96C0-4F0A-B008-ACCDE2D27A5C}"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253D0-581D-4B38-8871-F1B671D22377}"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7230-B7DF-443E-9457-59609500FB96}"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C48B5-76C4-4A78-B99C-083B5643135C}"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3443-335E-4322-98A6-D1A2E3013A8F}"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9AF68-06EC-4899-A207-7383F555774F}" type="datetime1">
              <a:rPr lang="en-IN" smtClean="0"/>
              <a:t>27-04-2019</a:t>
            </a:fld>
            <a:endParaRPr lang="en-IN"/>
          </a:p>
        </p:txBody>
      </p:sp>
      <p:sp>
        <p:nvSpPr>
          <p:cNvPr id="8" name="Footer Placeholder 7"/>
          <p:cNvSpPr>
            <a:spLocks noGrp="1"/>
          </p:cNvSpPr>
          <p:nvPr>
            <p:ph type="ftr" sz="quarter" idx="11"/>
          </p:nvPr>
        </p:nvSpPr>
        <p:spPr/>
        <p:txBody>
          <a:bodyPr/>
          <a:lstStyle/>
          <a:p>
            <a:r>
              <a:rPr lang="en-US"/>
              <a:t>UE16CS333 course project (2019 CSE 6th Semester)</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F25C2-5269-4AFD-A7E5-FB3CD0BED568}" type="datetime1">
              <a:rPr lang="en-IN" smtClean="0"/>
              <a:t>27-04-2019</a:t>
            </a:fld>
            <a:endParaRPr lang="en-IN"/>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6C980-B96C-43EC-AD1D-A7C726BE2453}" type="datetime1">
              <a:rPr lang="en-IN" smtClean="0"/>
              <a:t>27-04-2019</a:t>
            </a:fld>
            <a:endParaRPr lang="en-IN"/>
          </a:p>
        </p:txBody>
      </p:sp>
      <p:sp>
        <p:nvSpPr>
          <p:cNvPr id="3" name="Footer Placeholder 2"/>
          <p:cNvSpPr>
            <a:spLocks noGrp="1"/>
          </p:cNvSpPr>
          <p:nvPr>
            <p:ph type="ftr" sz="quarter" idx="11"/>
          </p:nvPr>
        </p:nvSpPr>
        <p:spPr/>
        <p:txBody>
          <a:bodyPr/>
          <a:lstStyle/>
          <a:p>
            <a:r>
              <a:rPr lang="en-US"/>
              <a:t>UE16CS333 course project (2019 CSE 6th Semester)</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B72DC7-335D-4404-A255-7BC550A05BFE}"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CE920C-3BAD-4843-BAC0-CB7AB9A2A36D}"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306F91-52AE-4F4D-8D3F-CDB903D6061D}" type="datetime1">
              <a:rPr lang="en-IN" smtClean="0"/>
              <a:t>27-04-2019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UE16CS333 course project (2019 CSE 6th Semester)</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270" y="5490224"/>
            <a:ext cx="7772400" cy="1463040"/>
          </a:xfrm>
        </p:spPr>
        <p:txBody>
          <a:bodyPr>
            <a:normAutofit fontScale="90000"/>
          </a:bodyPr>
          <a:lstStyle/>
          <a:p>
            <a:r>
              <a:rPr lang="en-IN" dirty="0"/>
              <a:t>Named Entity Recognition IN   </a:t>
            </a:r>
            <a:br>
              <a:rPr lang="en-IN" dirty="0"/>
            </a:br>
            <a:r>
              <a:rPr lang="en-IN" dirty="0"/>
              <a:t>           Hindi+ English CODE Mixed Raw Text</a:t>
            </a:r>
            <a:r>
              <a:rPr lang="en-US" dirty="0"/>
              <a:t> </a:t>
            </a:r>
            <a:br>
              <a:rPr lang="en-US" dirty="0"/>
            </a:br>
            <a:r>
              <a:rPr lang="en-US" dirty="0"/>
              <a:t> </a:t>
            </a:r>
            <a:br>
              <a:rPr lang="en-US" dirty="0"/>
            </a:br>
            <a:endParaRPr lang="en-IN" dirty="0"/>
          </a:p>
        </p:txBody>
      </p:sp>
      <p:sp>
        <p:nvSpPr>
          <p:cNvPr id="3" name="Subtitle 2"/>
          <p:cNvSpPr>
            <a:spLocks noGrp="1"/>
          </p:cNvSpPr>
          <p:nvPr>
            <p:ph type="subTitle" idx="1"/>
          </p:nvPr>
        </p:nvSpPr>
        <p:spPr>
          <a:xfrm>
            <a:off x="8610600" y="4960137"/>
            <a:ext cx="3200400" cy="1463040"/>
          </a:xfrm>
        </p:spPr>
        <p:txBody>
          <a:bodyPr>
            <a:normAutofit/>
          </a:bodyPr>
          <a:lstStyle/>
          <a:p>
            <a:r>
              <a:rPr lang="en-US" b="1" dirty="0"/>
              <a:t>Team number :</a:t>
            </a:r>
          </a:p>
          <a:p>
            <a:r>
              <a:rPr lang="en-US" sz="1500" b="1" dirty="0"/>
              <a:t>Abhishek Narayanan </a:t>
            </a:r>
            <a:r>
              <a:rPr lang="en-US" sz="1500" dirty="0"/>
              <a:t>01FB16ECS016</a:t>
            </a:r>
            <a:r>
              <a:rPr lang="en-US" sz="1500" b="1" dirty="0"/>
              <a:t> </a:t>
            </a:r>
            <a:endParaRPr lang="en-US" sz="1500" dirty="0"/>
          </a:p>
          <a:p>
            <a:r>
              <a:rPr lang="en-US" sz="1500" b="1" dirty="0"/>
              <a:t>Abhishek Prasad </a:t>
            </a:r>
            <a:r>
              <a:rPr lang="en-US" sz="1500" dirty="0"/>
              <a:t>01FB16ECS017</a:t>
            </a:r>
          </a:p>
          <a:p>
            <a:r>
              <a:rPr lang="en-US" sz="1500" b="1" dirty="0" err="1"/>
              <a:t>Abijna</a:t>
            </a:r>
            <a:r>
              <a:rPr lang="en-US" sz="1500" b="1" dirty="0"/>
              <a:t> Rao </a:t>
            </a:r>
            <a:r>
              <a:rPr lang="en-US" sz="1500" dirty="0"/>
              <a:t>01FB16ECS019</a:t>
            </a:r>
          </a:p>
          <a:p>
            <a:r>
              <a:rPr lang="en-US" dirty="0"/>
              <a:t>UE16CS333  project submission</a:t>
            </a:r>
            <a:endParaRPr lang="en-IN" dirty="0"/>
          </a:p>
        </p:txBody>
      </p:sp>
    </p:spTree>
    <p:extLst>
      <p:ext uri="{BB962C8B-B14F-4D97-AF65-F5344CB8AC3E}">
        <p14:creationId xmlns:p14="http://schemas.microsoft.com/office/powerpoint/2010/main" val="2575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graphicFrame>
        <p:nvGraphicFramePr>
          <p:cNvPr id="8" name="Content Placeholder 7">
            <a:extLst>
              <a:ext uri="{FF2B5EF4-FFF2-40B4-BE49-F238E27FC236}">
                <a16:creationId xmlns:a16="http://schemas.microsoft.com/office/drawing/2014/main" id="{069F9358-F86B-4853-BD2D-15FEA8A71D5F}"/>
              </a:ext>
            </a:extLst>
          </p:cNvPr>
          <p:cNvGraphicFramePr>
            <a:graphicFrameLocks noGrp="1"/>
          </p:cNvGraphicFramePr>
          <p:nvPr>
            <p:ph idx="1"/>
            <p:extLst>
              <p:ext uri="{D42A27DB-BD31-4B8C-83A1-F6EECF244321}">
                <p14:modId xmlns:p14="http://schemas.microsoft.com/office/powerpoint/2010/main" val="3282424921"/>
              </p:ext>
            </p:extLst>
          </p:nvPr>
        </p:nvGraphicFramePr>
        <p:xfrm>
          <a:off x="337351" y="2286000"/>
          <a:ext cx="11390051" cy="3657600"/>
        </p:xfrm>
        <a:graphic>
          <a:graphicData uri="http://schemas.openxmlformats.org/drawingml/2006/table">
            <a:tbl>
              <a:tblPr firstRow="1" bandRow="1">
                <a:tableStyleId>{5C22544A-7EE6-4342-B048-85BDC9FD1C3A}</a:tableStyleId>
              </a:tblPr>
              <a:tblGrid>
                <a:gridCol w="974332">
                  <a:extLst>
                    <a:ext uri="{9D8B030D-6E8A-4147-A177-3AD203B41FA5}">
                      <a16:colId xmlns:a16="http://schemas.microsoft.com/office/drawing/2014/main" val="4260327331"/>
                    </a:ext>
                  </a:extLst>
                </a:gridCol>
                <a:gridCol w="10415719">
                  <a:extLst>
                    <a:ext uri="{9D8B030D-6E8A-4147-A177-3AD203B41FA5}">
                      <a16:colId xmlns:a16="http://schemas.microsoft.com/office/drawing/2014/main" val="1760316715"/>
                    </a:ext>
                  </a:extLst>
                </a:gridCol>
              </a:tblGrid>
              <a:tr h="370840">
                <a:tc>
                  <a:txBody>
                    <a:bodyPr/>
                    <a:lstStyle/>
                    <a:p>
                      <a:r>
                        <a:rPr lang="en-IN" dirty="0"/>
                        <a:t>Serial </a:t>
                      </a:r>
                    </a:p>
                    <a:p>
                      <a:r>
                        <a:rPr lang="en-IN" dirty="0"/>
                        <a:t>No </a:t>
                      </a:r>
                    </a:p>
                  </a:txBody>
                  <a:tcPr/>
                </a:tc>
                <a:tc>
                  <a:txBody>
                    <a:bodyPr/>
                    <a:lstStyle/>
                    <a:p>
                      <a:r>
                        <a:rPr lang="en-IN" dirty="0"/>
                        <a:t>Top Learning in this project </a:t>
                      </a:r>
                    </a:p>
                  </a:txBody>
                  <a:tcPr/>
                </a:tc>
                <a:extLst>
                  <a:ext uri="{0D108BD9-81ED-4DB2-BD59-A6C34878D82A}">
                    <a16:rowId xmlns:a16="http://schemas.microsoft.com/office/drawing/2014/main" val="1324208547"/>
                  </a:ext>
                </a:extLst>
              </a:tr>
              <a:tr h="370840">
                <a:tc>
                  <a:txBody>
                    <a:bodyPr/>
                    <a:lstStyle/>
                    <a:p>
                      <a:r>
                        <a:rPr lang="en-IN" dirty="0"/>
                        <a:t>1</a:t>
                      </a:r>
                    </a:p>
                  </a:txBody>
                  <a:tcPr/>
                </a:tc>
                <a:tc>
                  <a:txBody>
                    <a:bodyPr/>
                    <a:lstStyle/>
                    <a:p>
                      <a:r>
                        <a:rPr lang="en-IN" dirty="0"/>
                        <a:t>Usually for convenience, we take up problem statements involving a single or pure resource rich language. In this project, by taking up the challenge of performing NER on code mixed Hindi-English data, we learnt the challenges involved in performing Natural Language Processing of regional native languages, especially Indian with sparse data availability and how to make use of the existent minimal data to tackle the challenge. Hence we get more insight into the significance and need of research developments and contributions to this domain</a:t>
                      </a:r>
                    </a:p>
                  </a:txBody>
                  <a:tcPr/>
                </a:tc>
                <a:extLst>
                  <a:ext uri="{0D108BD9-81ED-4DB2-BD59-A6C34878D82A}">
                    <a16:rowId xmlns:a16="http://schemas.microsoft.com/office/drawing/2014/main" val="1476782503"/>
                  </a:ext>
                </a:extLst>
              </a:tr>
              <a:tr h="370840">
                <a:tc>
                  <a:txBody>
                    <a:bodyPr/>
                    <a:lstStyle/>
                    <a:p>
                      <a:r>
                        <a:rPr lang="en-IN" dirty="0"/>
                        <a:t>2</a:t>
                      </a:r>
                    </a:p>
                  </a:txBody>
                  <a:tcPr/>
                </a:tc>
                <a:tc>
                  <a:txBody>
                    <a:bodyPr/>
                    <a:lstStyle/>
                    <a:p>
                      <a:r>
                        <a:rPr lang="en-IN" dirty="0"/>
                        <a:t>Learnt modelling Named Entity Recognition as a Language-Independent task by modelling the problem through Deep Learning solutions. In this process learnt, the pros and cons of various models in different situations and the usage of appropriate models to tackle appropriate tasks</a:t>
                      </a:r>
                    </a:p>
                  </a:txBody>
                  <a:tcPr/>
                </a:tc>
                <a:extLst>
                  <a:ext uri="{0D108BD9-81ED-4DB2-BD59-A6C34878D82A}">
                    <a16:rowId xmlns:a16="http://schemas.microsoft.com/office/drawing/2014/main" val="1175998487"/>
                  </a:ext>
                </a:extLst>
              </a:tr>
              <a:tr h="370840">
                <a:tc>
                  <a:txBody>
                    <a:bodyPr/>
                    <a:lstStyle/>
                    <a:p>
                      <a:r>
                        <a:rPr lang="en-IN" dirty="0"/>
                        <a:t>3</a:t>
                      </a:r>
                    </a:p>
                  </a:txBody>
                  <a:tcPr/>
                </a:tc>
                <a:tc>
                  <a:txBody>
                    <a:bodyPr/>
                    <a:lstStyle/>
                    <a:p>
                      <a:r>
                        <a:rPr lang="en-IN" dirty="0"/>
                        <a:t>Learnt the problems involved in usage and engineering of certain features and solving the issues involved using state-of-the-art approaches</a:t>
                      </a:r>
                    </a:p>
                  </a:txBody>
                  <a:tcPr/>
                </a:tc>
                <a:extLst>
                  <a:ext uri="{0D108BD9-81ED-4DB2-BD59-A6C34878D82A}">
                    <a16:rowId xmlns:a16="http://schemas.microsoft.com/office/drawing/2014/main" val="458392455"/>
                  </a:ext>
                </a:extLst>
              </a:tr>
            </a:tbl>
          </a:graphicData>
        </a:graphic>
      </p:graphicFrame>
    </p:spTree>
    <p:extLst>
      <p:ext uri="{BB962C8B-B14F-4D97-AF65-F5344CB8AC3E}">
        <p14:creationId xmlns:p14="http://schemas.microsoft.com/office/powerpoint/2010/main" val="303263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graphicFrame>
        <p:nvGraphicFramePr>
          <p:cNvPr id="6" name="Table 5">
            <a:extLst>
              <a:ext uri="{FF2B5EF4-FFF2-40B4-BE49-F238E27FC236}">
                <a16:creationId xmlns:a16="http://schemas.microsoft.com/office/drawing/2014/main" id="{6D1255F8-372C-4CA4-B900-5FBCB2188269}"/>
              </a:ext>
            </a:extLst>
          </p:cNvPr>
          <p:cNvGraphicFramePr>
            <a:graphicFrameLocks noGrp="1"/>
          </p:cNvGraphicFramePr>
          <p:nvPr>
            <p:extLst>
              <p:ext uri="{D42A27DB-BD31-4B8C-83A1-F6EECF244321}">
                <p14:modId xmlns:p14="http://schemas.microsoft.com/office/powerpoint/2010/main" val="3515791896"/>
              </p:ext>
            </p:extLst>
          </p:nvPr>
        </p:nvGraphicFramePr>
        <p:xfrm>
          <a:off x="778932" y="1792224"/>
          <a:ext cx="10388940" cy="2570480"/>
        </p:xfrm>
        <a:graphic>
          <a:graphicData uri="http://schemas.openxmlformats.org/drawingml/2006/table">
            <a:tbl>
              <a:tblPr firstRow="1" bandRow="1">
                <a:tableStyleId>{5C22544A-7EE6-4342-B048-85BDC9FD1C3A}</a:tableStyleId>
              </a:tblPr>
              <a:tblGrid>
                <a:gridCol w="1147322">
                  <a:extLst>
                    <a:ext uri="{9D8B030D-6E8A-4147-A177-3AD203B41FA5}">
                      <a16:colId xmlns:a16="http://schemas.microsoft.com/office/drawing/2014/main" val="422904916"/>
                    </a:ext>
                  </a:extLst>
                </a:gridCol>
                <a:gridCol w="5778638">
                  <a:extLst>
                    <a:ext uri="{9D8B030D-6E8A-4147-A177-3AD203B41FA5}">
                      <a16:colId xmlns:a16="http://schemas.microsoft.com/office/drawing/2014/main" val="1012375402"/>
                    </a:ext>
                  </a:extLst>
                </a:gridCol>
                <a:gridCol w="3462980">
                  <a:extLst>
                    <a:ext uri="{9D8B030D-6E8A-4147-A177-3AD203B41FA5}">
                      <a16:colId xmlns:a16="http://schemas.microsoft.com/office/drawing/2014/main" val="2218280404"/>
                    </a:ext>
                  </a:extLst>
                </a:gridCol>
              </a:tblGrid>
              <a:tr h="0">
                <a:tc>
                  <a:txBody>
                    <a:bodyPr/>
                    <a:lstStyle/>
                    <a:p>
                      <a:r>
                        <a:rPr lang="en-IN" dirty="0"/>
                        <a:t>Serial No </a:t>
                      </a:r>
                    </a:p>
                  </a:txBody>
                  <a:tcPr/>
                </a:tc>
                <a:tc>
                  <a:txBody>
                    <a:bodyPr/>
                    <a:lstStyle/>
                    <a:p>
                      <a:r>
                        <a:rPr lang="en-IN" dirty="0"/>
                        <a:t>Model</a:t>
                      </a:r>
                    </a:p>
                  </a:txBody>
                  <a:tcPr/>
                </a:tc>
                <a:tc>
                  <a:txBody>
                    <a:bodyPr/>
                    <a:lstStyle/>
                    <a:p>
                      <a:r>
                        <a:rPr lang="en-IN" dirty="0"/>
                        <a:t>F1 Score</a:t>
                      </a:r>
                    </a:p>
                  </a:txBody>
                  <a:tcPr/>
                </a:tc>
                <a:extLst>
                  <a:ext uri="{0D108BD9-81ED-4DB2-BD59-A6C34878D82A}">
                    <a16:rowId xmlns:a16="http://schemas.microsoft.com/office/drawing/2014/main" val="1845769924"/>
                  </a:ext>
                </a:extLst>
              </a:tr>
              <a:tr h="370840">
                <a:tc>
                  <a:txBody>
                    <a:bodyPr/>
                    <a:lstStyle/>
                    <a:p>
                      <a:r>
                        <a:rPr lang="en-IN" dirty="0"/>
                        <a:t>1</a:t>
                      </a:r>
                    </a:p>
                  </a:txBody>
                  <a:tcPr/>
                </a:tc>
                <a:tc>
                  <a:txBody>
                    <a:bodyPr/>
                    <a:lstStyle/>
                    <a:p>
                      <a:r>
                        <a:rPr lang="en-IN" dirty="0"/>
                        <a:t>Engineered Features fed to ML Ensemble model</a:t>
                      </a:r>
                    </a:p>
                  </a:txBody>
                  <a:tcPr/>
                </a:tc>
                <a:tc>
                  <a:txBody>
                    <a:bodyPr/>
                    <a:lstStyle/>
                    <a:p>
                      <a:r>
                        <a:rPr lang="en-IN" dirty="0"/>
                        <a:t>95.83%</a:t>
                      </a:r>
                    </a:p>
                  </a:txBody>
                  <a:tcPr/>
                </a:tc>
                <a:extLst>
                  <a:ext uri="{0D108BD9-81ED-4DB2-BD59-A6C34878D82A}">
                    <a16:rowId xmlns:a16="http://schemas.microsoft.com/office/drawing/2014/main" val="2359576782"/>
                  </a:ext>
                </a:extLst>
              </a:tr>
              <a:tr h="370840">
                <a:tc>
                  <a:txBody>
                    <a:bodyPr/>
                    <a:lstStyle/>
                    <a:p>
                      <a:r>
                        <a:rPr lang="en-IN" dirty="0"/>
                        <a:t>2</a:t>
                      </a:r>
                    </a:p>
                  </a:txBody>
                  <a:tcPr/>
                </a:tc>
                <a:tc>
                  <a:txBody>
                    <a:bodyPr/>
                    <a:lstStyle/>
                    <a:p>
                      <a:r>
                        <a:rPr lang="en-IN" dirty="0"/>
                        <a:t>Word2Vec with ML models</a:t>
                      </a:r>
                    </a:p>
                  </a:txBody>
                  <a:tcPr/>
                </a:tc>
                <a:tc>
                  <a:txBody>
                    <a:bodyPr/>
                    <a:lstStyle/>
                    <a:p>
                      <a:r>
                        <a:rPr lang="en-IN" dirty="0"/>
                        <a:t>96.0%</a:t>
                      </a:r>
                    </a:p>
                  </a:txBody>
                  <a:tcPr/>
                </a:tc>
                <a:extLst>
                  <a:ext uri="{0D108BD9-81ED-4DB2-BD59-A6C34878D82A}">
                    <a16:rowId xmlns:a16="http://schemas.microsoft.com/office/drawing/2014/main" val="3143159742"/>
                  </a:ext>
                </a:extLst>
              </a:tr>
              <a:tr h="123613">
                <a:tc>
                  <a:txBody>
                    <a:bodyPr/>
                    <a:lstStyle/>
                    <a:p>
                      <a:r>
                        <a:rPr lang="en-IN" dirty="0"/>
                        <a:t>3</a:t>
                      </a:r>
                    </a:p>
                  </a:txBody>
                  <a:tcPr/>
                </a:tc>
                <a:tc>
                  <a:txBody>
                    <a:bodyPr/>
                    <a:lstStyle/>
                    <a:p>
                      <a:r>
                        <a:rPr lang="en-IN" dirty="0"/>
                        <a:t>Glove with ML models</a:t>
                      </a:r>
                    </a:p>
                  </a:txBody>
                  <a:tcPr/>
                </a:tc>
                <a:tc>
                  <a:txBody>
                    <a:bodyPr/>
                    <a:lstStyle/>
                    <a:p>
                      <a:r>
                        <a:rPr lang="en-IN" dirty="0"/>
                        <a:t>96.0%</a:t>
                      </a:r>
                    </a:p>
                  </a:txBody>
                  <a:tcPr/>
                </a:tc>
                <a:extLst>
                  <a:ext uri="{0D108BD9-81ED-4DB2-BD59-A6C34878D82A}">
                    <a16:rowId xmlns:a16="http://schemas.microsoft.com/office/drawing/2014/main" val="2216991435"/>
                  </a:ext>
                </a:extLst>
              </a:tr>
              <a:tr h="182880">
                <a:tc>
                  <a:txBody>
                    <a:bodyPr/>
                    <a:lstStyle/>
                    <a:p>
                      <a:r>
                        <a:rPr lang="en-IN" dirty="0"/>
                        <a:t>4</a:t>
                      </a:r>
                    </a:p>
                  </a:txBody>
                  <a:tcPr/>
                </a:tc>
                <a:tc>
                  <a:txBody>
                    <a:bodyPr/>
                    <a:lstStyle/>
                    <a:p>
                      <a:r>
                        <a:rPr lang="en-IN" dirty="0"/>
                        <a:t>Word2Vec with LSTM</a:t>
                      </a:r>
                    </a:p>
                  </a:txBody>
                  <a:tcPr/>
                </a:tc>
                <a:tc>
                  <a:txBody>
                    <a:bodyPr/>
                    <a:lstStyle/>
                    <a:p>
                      <a:r>
                        <a:rPr lang="en-IN" dirty="0"/>
                        <a:t>94.1%</a:t>
                      </a:r>
                    </a:p>
                  </a:txBody>
                  <a:tcPr/>
                </a:tc>
                <a:extLst>
                  <a:ext uri="{0D108BD9-81ED-4DB2-BD59-A6C34878D82A}">
                    <a16:rowId xmlns:a16="http://schemas.microsoft.com/office/drawing/2014/main" val="3508074562"/>
                  </a:ext>
                </a:extLst>
              </a:tr>
              <a:tr h="182880">
                <a:tc>
                  <a:txBody>
                    <a:bodyPr/>
                    <a:lstStyle/>
                    <a:p>
                      <a:r>
                        <a:rPr lang="en-IN" dirty="0"/>
                        <a:t>5</a:t>
                      </a:r>
                    </a:p>
                  </a:txBody>
                  <a:tcPr/>
                </a:tc>
                <a:tc>
                  <a:txBody>
                    <a:bodyPr/>
                    <a:lstStyle/>
                    <a:p>
                      <a:r>
                        <a:rPr lang="en-IN" dirty="0"/>
                        <a:t>Glove with LSTM</a:t>
                      </a:r>
                    </a:p>
                  </a:txBody>
                  <a:tcPr/>
                </a:tc>
                <a:tc>
                  <a:txBody>
                    <a:bodyPr/>
                    <a:lstStyle/>
                    <a:p>
                      <a:r>
                        <a:rPr lang="en-IN"/>
                        <a:t>94.0%</a:t>
                      </a:r>
                      <a:endParaRPr lang="en-IN" dirty="0"/>
                    </a:p>
                  </a:txBody>
                  <a:tcPr/>
                </a:tc>
                <a:extLst>
                  <a:ext uri="{0D108BD9-81ED-4DB2-BD59-A6C34878D82A}">
                    <a16:rowId xmlns:a16="http://schemas.microsoft.com/office/drawing/2014/main" val="2780739775"/>
                  </a:ext>
                </a:extLst>
              </a:tr>
              <a:tr h="123613">
                <a:tc>
                  <a:txBody>
                    <a:bodyPr/>
                    <a:lstStyle/>
                    <a:p>
                      <a:r>
                        <a:rPr lang="en-IN" dirty="0"/>
                        <a:t>6</a:t>
                      </a:r>
                    </a:p>
                  </a:txBody>
                  <a:tcPr/>
                </a:tc>
                <a:tc>
                  <a:txBody>
                    <a:bodyPr/>
                    <a:lstStyle/>
                    <a:p>
                      <a:r>
                        <a:rPr lang="en-IN" dirty="0"/>
                        <a:t>Character Level RNN</a:t>
                      </a:r>
                    </a:p>
                  </a:txBody>
                  <a:tcPr/>
                </a:tc>
                <a:tc>
                  <a:txBody>
                    <a:bodyPr/>
                    <a:lstStyle/>
                    <a:p>
                      <a:r>
                        <a:rPr lang="en-IN" dirty="0"/>
                        <a:t>96.0%</a:t>
                      </a:r>
                    </a:p>
                  </a:txBody>
                  <a:tcPr/>
                </a:tc>
                <a:extLst>
                  <a:ext uri="{0D108BD9-81ED-4DB2-BD59-A6C34878D82A}">
                    <a16:rowId xmlns:a16="http://schemas.microsoft.com/office/drawing/2014/main" val="2975538663"/>
                  </a:ext>
                </a:extLst>
              </a:tr>
            </a:tbl>
          </a:graphicData>
        </a:graphic>
      </p:graphicFrame>
      <p:sp>
        <p:nvSpPr>
          <p:cNvPr id="3" name="TextBox 2">
            <a:extLst>
              <a:ext uri="{FF2B5EF4-FFF2-40B4-BE49-F238E27FC236}">
                <a16:creationId xmlns:a16="http://schemas.microsoft.com/office/drawing/2014/main" id="{40CEA2CB-126C-4349-A313-F0C60054A6D5}"/>
              </a:ext>
            </a:extLst>
          </p:cNvPr>
          <p:cNvSpPr txBox="1"/>
          <p:nvPr/>
        </p:nvSpPr>
        <p:spPr>
          <a:xfrm>
            <a:off x="778932" y="4691270"/>
            <a:ext cx="10388940" cy="1877437"/>
          </a:xfrm>
          <a:prstGeom prst="rect">
            <a:avLst/>
          </a:prstGeom>
          <a:noFill/>
        </p:spPr>
        <p:txBody>
          <a:bodyPr wrap="square" rtlCol="0">
            <a:spAutoFit/>
          </a:bodyPr>
          <a:lstStyle/>
          <a:p>
            <a:r>
              <a:rPr lang="en-IN" b="1" dirty="0"/>
              <a:t>OBSERVATIONS :</a:t>
            </a:r>
            <a:r>
              <a:rPr lang="en-IN" sz="1400" dirty="0"/>
              <a:t>Our models have led to improvement in identifying the useful entities rather than the “Others” Tag</a:t>
            </a:r>
          </a:p>
          <a:p>
            <a:endParaRPr lang="en-IN" sz="1400" dirty="0"/>
          </a:p>
          <a:p>
            <a:r>
              <a:rPr lang="en-IN" sz="1400" dirty="0"/>
              <a:t>In the basic ML models, the F-Score appears very boosted as majority of tags are “Others” category are classified correctly but the important entities were identified with poor performance.</a:t>
            </a:r>
          </a:p>
          <a:p>
            <a:endParaRPr lang="en-IN" sz="1400" dirty="0"/>
          </a:p>
          <a:p>
            <a:r>
              <a:rPr lang="en-IN" sz="1400" dirty="0"/>
              <a:t>However, the 0.96 value in proposed novel char Bidirectional RNN model ignores the “Others tag and is for the significant entities, which is surely an improvement over existing approaches in identifying entities in code mixed data. If we include the “Others” tag as well, the F Score should shoot up further for our proposed approach.</a:t>
            </a:r>
          </a:p>
        </p:txBody>
      </p:sp>
    </p:spTree>
    <p:extLst>
      <p:ext uri="{BB962C8B-B14F-4D97-AF65-F5344CB8AC3E}">
        <p14:creationId xmlns:p14="http://schemas.microsoft.com/office/powerpoint/2010/main" val="404687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80" y="-364517"/>
            <a:ext cx="9720072" cy="1499616"/>
          </a:xfrm>
        </p:spPr>
        <p:txBody>
          <a:bodyPr>
            <a:normAutofit/>
          </a:bodyPr>
          <a:lstStyle/>
          <a:p>
            <a:r>
              <a:rPr lang="en-US" sz="4000" dirty="0"/>
              <a:t>Top Challenges unresolved so far </a:t>
            </a:r>
            <a:endParaRPr lang="en-IN" sz="40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12</a:t>
            </a:fld>
            <a:endParaRPr lang="en-IN"/>
          </a:p>
        </p:txBody>
      </p:sp>
      <p:graphicFrame>
        <p:nvGraphicFramePr>
          <p:cNvPr id="8" name="Content Placeholder 7">
            <a:extLst>
              <a:ext uri="{FF2B5EF4-FFF2-40B4-BE49-F238E27FC236}">
                <a16:creationId xmlns:a16="http://schemas.microsoft.com/office/drawing/2014/main" id="{93282CCE-648E-4EED-B8CF-CA75EC05A72C}"/>
              </a:ext>
            </a:extLst>
          </p:cNvPr>
          <p:cNvGraphicFramePr>
            <a:graphicFrameLocks noGrp="1"/>
          </p:cNvGraphicFramePr>
          <p:nvPr>
            <p:ph idx="1"/>
            <p:extLst>
              <p:ext uri="{D42A27DB-BD31-4B8C-83A1-F6EECF244321}">
                <p14:modId xmlns:p14="http://schemas.microsoft.com/office/powerpoint/2010/main" val="4069717857"/>
              </p:ext>
            </p:extLst>
          </p:nvPr>
        </p:nvGraphicFramePr>
        <p:xfrm>
          <a:off x="454241" y="790176"/>
          <a:ext cx="11283518" cy="5637161"/>
        </p:xfrm>
        <a:graphic>
          <a:graphicData uri="http://schemas.openxmlformats.org/drawingml/2006/table">
            <a:tbl>
              <a:tblPr firstRow="1" bandRow="1">
                <a:tableStyleId>{5C22544A-7EE6-4342-B048-85BDC9FD1C3A}</a:tableStyleId>
              </a:tblPr>
              <a:tblGrid>
                <a:gridCol w="851861">
                  <a:extLst>
                    <a:ext uri="{9D8B030D-6E8A-4147-A177-3AD203B41FA5}">
                      <a16:colId xmlns:a16="http://schemas.microsoft.com/office/drawing/2014/main" val="3233323179"/>
                    </a:ext>
                  </a:extLst>
                </a:gridCol>
                <a:gridCol w="7327151">
                  <a:extLst>
                    <a:ext uri="{9D8B030D-6E8A-4147-A177-3AD203B41FA5}">
                      <a16:colId xmlns:a16="http://schemas.microsoft.com/office/drawing/2014/main" val="2301407606"/>
                    </a:ext>
                  </a:extLst>
                </a:gridCol>
                <a:gridCol w="3104506">
                  <a:extLst>
                    <a:ext uri="{9D8B030D-6E8A-4147-A177-3AD203B41FA5}">
                      <a16:colId xmlns:a16="http://schemas.microsoft.com/office/drawing/2014/main" val="3020920332"/>
                    </a:ext>
                  </a:extLst>
                </a:gridCol>
              </a:tblGrid>
              <a:tr h="526741">
                <a:tc>
                  <a:txBody>
                    <a:bodyPr/>
                    <a:lstStyle/>
                    <a:p>
                      <a:r>
                        <a:rPr lang="en-IN" sz="1300" dirty="0"/>
                        <a:t>Serial No </a:t>
                      </a:r>
                    </a:p>
                  </a:txBody>
                  <a:tcPr/>
                </a:tc>
                <a:tc>
                  <a:txBody>
                    <a:bodyPr/>
                    <a:lstStyle/>
                    <a:p>
                      <a:r>
                        <a:rPr lang="en-IN" sz="1300" dirty="0"/>
                        <a:t>Brief description of challenge</a:t>
                      </a:r>
                    </a:p>
                  </a:txBody>
                  <a:tcPr/>
                </a:tc>
                <a:tc>
                  <a:txBody>
                    <a:bodyPr/>
                    <a:lstStyle/>
                    <a:p>
                      <a:r>
                        <a:rPr lang="en-IN" sz="1300" dirty="0"/>
                        <a:t>Type of challenge</a:t>
                      </a:r>
                    </a:p>
                    <a:p>
                      <a:r>
                        <a:rPr lang="en-IN" sz="1300" dirty="0"/>
                        <a:t>(scope/data/design/implementation / others) </a:t>
                      </a:r>
                    </a:p>
                  </a:txBody>
                  <a:tcPr/>
                </a:tc>
                <a:extLst>
                  <a:ext uri="{0D108BD9-81ED-4DB2-BD59-A6C34878D82A}">
                    <a16:rowId xmlns:a16="http://schemas.microsoft.com/office/drawing/2014/main" val="1051417381"/>
                  </a:ext>
                </a:extLst>
              </a:tr>
              <a:tr h="1158829">
                <a:tc>
                  <a:txBody>
                    <a:bodyPr/>
                    <a:lstStyle/>
                    <a:p>
                      <a:r>
                        <a:rPr lang="en-IN" sz="1300" dirty="0"/>
                        <a:t>1</a:t>
                      </a:r>
                    </a:p>
                  </a:txBody>
                  <a:tcPr/>
                </a:tc>
                <a:tc>
                  <a:txBody>
                    <a:bodyPr/>
                    <a:lstStyle/>
                    <a:p>
                      <a:endParaRPr lang="en-IN" sz="1300" dirty="0"/>
                    </a:p>
                    <a:p>
                      <a:r>
                        <a:rPr lang="en-IN" sz="1300" dirty="0"/>
                        <a:t>Tweets scraped are highly unstructured in raw code mixed text. The usage of various misspellings and typos as </a:t>
                      </a:r>
                      <a:r>
                        <a:rPr lang="en-IN" sz="1300" dirty="0" err="1"/>
                        <a:t>acronymns</a:t>
                      </a:r>
                      <a:r>
                        <a:rPr lang="en-IN" sz="1300" dirty="0"/>
                        <a:t> or representing named entities via hashtag is challenging as such things are usually removed by standard pre-processing techniques. In order to tackle this problem of handling local dialect, we need to include normalization and stemming techniques very specific to the language used.</a:t>
                      </a:r>
                    </a:p>
                  </a:txBody>
                  <a:tcPr/>
                </a:tc>
                <a:tc>
                  <a:txBody>
                    <a:bodyPr/>
                    <a:lstStyle/>
                    <a:p>
                      <a:r>
                        <a:rPr lang="en-IN" sz="1300" dirty="0"/>
                        <a:t>Data Pre-processing/ Normalization of raw text scraped</a:t>
                      </a:r>
                    </a:p>
                  </a:txBody>
                  <a:tcPr/>
                </a:tc>
                <a:extLst>
                  <a:ext uri="{0D108BD9-81ED-4DB2-BD59-A6C34878D82A}">
                    <a16:rowId xmlns:a16="http://schemas.microsoft.com/office/drawing/2014/main" val="2724666189"/>
                  </a:ext>
                </a:extLst>
              </a:tr>
              <a:tr h="948133">
                <a:tc>
                  <a:txBody>
                    <a:bodyPr/>
                    <a:lstStyle/>
                    <a:p>
                      <a:r>
                        <a:rPr lang="en-IN" sz="1300" dirty="0"/>
                        <a:t>2</a:t>
                      </a:r>
                    </a:p>
                  </a:txBody>
                  <a:tcPr/>
                </a:tc>
                <a:tc>
                  <a:txBody>
                    <a:bodyPr/>
                    <a:lstStyle/>
                    <a:p>
                      <a:endParaRPr lang="en-IN" sz="1300" dirty="0"/>
                    </a:p>
                    <a:p>
                      <a:r>
                        <a:rPr lang="en-IN" sz="1300" dirty="0"/>
                        <a:t>There is no publicly available large corpus of manually tagged datasets for convenient usage. The only dataset available was of the authors of the aforementioned paper, which is not of considerably large size and it was likely that the models might overfit if we did not apply appropriate regularization techniques</a:t>
                      </a:r>
                    </a:p>
                  </a:txBody>
                  <a:tcPr/>
                </a:tc>
                <a:tc>
                  <a:txBody>
                    <a:bodyPr/>
                    <a:lstStyle/>
                    <a:p>
                      <a:r>
                        <a:rPr lang="en-IN" sz="1300" dirty="0"/>
                        <a:t>Data Availability</a:t>
                      </a:r>
                    </a:p>
                  </a:txBody>
                  <a:tcPr/>
                </a:tc>
                <a:extLst>
                  <a:ext uri="{0D108BD9-81ED-4DB2-BD59-A6C34878D82A}">
                    <a16:rowId xmlns:a16="http://schemas.microsoft.com/office/drawing/2014/main" val="3360194934"/>
                  </a:ext>
                </a:extLst>
              </a:tr>
              <a:tr h="737437">
                <a:tc>
                  <a:txBody>
                    <a:bodyPr/>
                    <a:lstStyle/>
                    <a:p>
                      <a:r>
                        <a:rPr lang="en-IN" sz="1300" dirty="0"/>
                        <a:t>3</a:t>
                      </a:r>
                    </a:p>
                  </a:txBody>
                  <a:tcPr/>
                </a:tc>
                <a:tc>
                  <a:txBody>
                    <a:bodyPr/>
                    <a:lstStyle/>
                    <a:p>
                      <a:endParaRPr lang="en-IN" sz="1300" dirty="0"/>
                    </a:p>
                    <a:p>
                      <a:r>
                        <a:rPr lang="en-IN" sz="1300" dirty="0"/>
                        <a:t>The current state-of-art of our approach does not tackle pure Hinglish ( usage of Hindi text like </a:t>
                      </a:r>
                      <a:r>
                        <a:rPr lang="hi-IN" sz="1300" dirty="0"/>
                        <a:t>आइए</a:t>
                      </a:r>
                      <a:r>
                        <a:rPr lang="en-IN" sz="1300" dirty="0"/>
                        <a:t> with English ), our scope is limited to code mixed text like </a:t>
                      </a:r>
                      <a:r>
                        <a:rPr lang="en-IN" sz="1300" dirty="0" err="1"/>
                        <a:t>Aaiye</a:t>
                      </a:r>
                      <a:endParaRPr lang="en-IN" sz="1300" dirty="0"/>
                    </a:p>
                  </a:txBody>
                  <a:tcPr/>
                </a:tc>
                <a:tc>
                  <a:txBody>
                    <a:bodyPr/>
                    <a:lstStyle/>
                    <a:p>
                      <a:r>
                        <a:rPr lang="en-IN" sz="1300" dirty="0"/>
                        <a:t>Scope</a:t>
                      </a:r>
                    </a:p>
                  </a:txBody>
                  <a:tcPr/>
                </a:tc>
                <a:extLst>
                  <a:ext uri="{0D108BD9-81ED-4DB2-BD59-A6C34878D82A}">
                    <a16:rowId xmlns:a16="http://schemas.microsoft.com/office/drawing/2014/main" val="963849409"/>
                  </a:ext>
                </a:extLst>
              </a:tr>
              <a:tr h="948133">
                <a:tc>
                  <a:txBody>
                    <a:bodyPr/>
                    <a:lstStyle/>
                    <a:p>
                      <a:r>
                        <a:rPr lang="en-IN" sz="1300" dirty="0"/>
                        <a:t>4</a:t>
                      </a:r>
                    </a:p>
                  </a:txBody>
                  <a:tcPr/>
                </a:tc>
                <a:tc>
                  <a:txBody>
                    <a:bodyPr/>
                    <a:lstStyle/>
                    <a:p>
                      <a:endParaRPr lang="en-IN" sz="1300" dirty="0"/>
                    </a:p>
                    <a:p>
                      <a:r>
                        <a:rPr lang="en-IN" sz="1300" dirty="0"/>
                        <a:t>The generation of character level embeddings via LSTM takes into account context in </a:t>
                      </a:r>
                      <a:r>
                        <a:rPr lang="en-IN" sz="1300" dirty="0" err="1"/>
                        <a:t>uni</a:t>
                      </a:r>
                      <a:r>
                        <a:rPr lang="en-IN" sz="1300" dirty="0"/>
                        <a:t>-direction, though these embeddings are fed to a Bidirectional network. The generation of character embeddings should also be extended to account for Bidirectional context</a:t>
                      </a:r>
                    </a:p>
                  </a:txBody>
                  <a:tcPr/>
                </a:tc>
                <a:tc>
                  <a:txBody>
                    <a:bodyPr/>
                    <a:lstStyle/>
                    <a:p>
                      <a:r>
                        <a:rPr lang="en-IN" sz="1300" dirty="0"/>
                        <a:t>Implementation</a:t>
                      </a:r>
                    </a:p>
                  </a:txBody>
                  <a:tcPr/>
                </a:tc>
                <a:extLst>
                  <a:ext uri="{0D108BD9-81ED-4DB2-BD59-A6C34878D82A}">
                    <a16:rowId xmlns:a16="http://schemas.microsoft.com/office/drawing/2014/main" val="3918356835"/>
                  </a:ext>
                </a:extLst>
              </a:tr>
              <a:tr h="1158829">
                <a:tc>
                  <a:txBody>
                    <a:bodyPr/>
                    <a:lstStyle/>
                    <a:p>
                      <a:r>
                        <a:rPr lang="en-IN" sz="1300" dirty="0"/>
                        <a:t>5</a:t>
                      </a:r>
                    </a:p>
                  </a:txBody>
                  <a:tcPr/>
                </a:tc>
                <a:tc>
                  <a:txBody>
                    <a:bodyPr/>
                    <a:lstStyle/>
                    <a:p>
                      <a:r>
                        <a:rPr lang="en-IN" sz="1300" dirty="0"/>
                        <a:t>The other models trained on the existing literature’s feature and word embeddings generated by word2vec or </a:t>
                      </a:r>
                      <a:r>
                        <a:rPr lang="en-IN" sz="1300" dirty="0" err="1"/>
                        <a:t>GloVe</a:t>
                      </a:r>
                      <a:r>
                        <a:rPr lang="en-IN" sz="1300" dirty="0"/>
                        <a:t> would fail in case of occurrence of Out of Vocabulary Words in an unseen instance supplied for prediction. Though this is taken care by introducing character level embeddings fed to the Bidirectional LSTM model which would generalize better than the previous approaches</a:t>
                      </a:r>
                    </a:p>
                    <a:p>
                      <a:endParaRPr lang="en-IN" sz="1300" dirty="0"/>
                    </a:p>
                  </a:txBody>
                  <a:tcPr/>
                </a:tc>
                <a:tc>
                  <a:txBody>
                    <a:bodyPr/>
                    <a:lstStyle/>
                    <a:p>
                      <a:r>
                        <a:rPr lang="en-IN" sz="1300" dirty="0"/>
                        <a:t>Design</a:t>
                      </a:r>
                    </a:p>
                  </a:txBody>
                  <a:tcPr/>
                </a:tc>
                <a:extLst>
                  <a:ext uri="{0D108BD9-81ED-4DB2-BD59-A6C34878D82A}">
                    <a16:rowId xmlns:a16="http://schemas.microsoft.com/office/drawing/2014/main" val="2337303036"/>
                  </a:ext>
                </a:extLst>
              </a:tr>
            </a:tbl>
          </a:graphicData>
        </a:graphic>
      </p:graphicFrame>
    </p:spTree>
    <p:extLst>
      <p:ext uri="{BB962C8B-B14F-4D97-AF65-F5344CB8AC3E}">
        <p14:creationId xmlns:p14="http://schemas.microsoft.com/office/powerpoint/2010/main" val="133113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Going forward plan (if any)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13</a:t>
            </a:fld>
            <a:endParaRPr lang="en-IN"/>
          </a:p>
        </p:txBody>
      </p:sp>
      <p:graphicFrame>
        <p:nvGraphicFramePr>
          <p:cNvPr id="6" name="Table 5">
            <a:extLst>
              <a:ext uri="{FF2B5EF4-FFF2-40B4-BE49-F238E27FC236}">
                <a16:creationId xmlns:a16="http://schemas.microsoft.com/office/drawing/2014/main" id="{6D1255F8-372C-4CA4-B900-5FBCB2188269}"/>
              </a:ext>
            </a:extLst>
          </p:cNvPr>
          <p:cNvGraphicFramePr>
            <a:graphicFrameLocks noGrp="1"/>
          </p:cNvGraphicFramePr>
          <p:nvPr>
            <p:extLst>
              <p:ext uri="{D42A27DB-BD31-4B8C-83A1-F6EECF244321}">
                <p14:modId xmlns:p14="http://schemas.microsoft.com/office/powerpoint/2010/main" val="2545519157"/>
              </p:ext>
            </p:extLst>
          </p:nvPr>
        </p:nvGraphicFramePr>
        <p:xfrm>
          <a:off x="778932" y="1792224"/>
          <a:ext cx="10388940" cy="4480560"/>
        </p:xfrm>
        <a:graphic>
          <a:graphicData uri="http://schemas.openxmlformats.org/drawingml/2006/table">
            <a:tbl>
              <a:tblPr firstRow="1" bandRow="1">
                <a:tableStyleId>{5C22544A-7EE6-4342-B048-85BDC9FD1C3A}</a:tableStyleId>
              </a:tblPr>
              <a:tblGrid>
                <a:gridCol w="1147322">
                  <a:extLst>
                    <a:ext uri="{9D8B030D-6E8A-4147-A177-3AD203B41FA5}">
                      <a16:colId xmlns:a16="http://schemas.microsoft.com/office/drawing/2014/main" val="422904916"/>
                    </a:ext>
                  </a:extLst>
                </a:gridCol>
                <a:gridCol w="5778638">
                  <a:extLst>
                    <a:ext uri="{9D8B030D-6E8A-4147-A177-3AD203B41FA5}">
                      <a16:colId xmlns:a16="http://schemas.microsoft.com/office/drawing/2014/main" val="1012375402"/>
                    </a:ext>
                  </a:extLst>
                </a:gridCol>
                <a:gridCol w="3462980">
                  <a:extLst>
                    <a:ext uri="{9D8B030D-6E8A-4147-A177-3AD203B41FA5}">
                      <a16:colId xmlns:a16="http://schemas.microsoft.com/office/drawing/2014/main" val="2218280404"/>
                    </a:ext>
                  </a:extLst>
                </a:gridCol>
              </a:tblGrid>
              <a:tr h="0">
                <a:tc>
                  <a:txBody>
                    <a:bodyPr/>
                    <a:lstStyle/>
                    <a:p>
                      <a:r>
                        <a:rPr lang="en-IN" dirty="0"/>
                        <a:t>Serial No </a:t>
                      </a:r>
                    </a:p>
                  </a:txBody>
                  <a:tcPr/>
                </a:tc>
                <a:tc>
                  <a:txBody>
                    <a:bodyPr/>
                    <a:lstStyle/>
                    <a:p>
                      <a:r>
                        <a:rPr lang="en-IN" dirty="0"/>
                        <a:t>What you plan to do ? </a:t>
                      </a:r>
                    </a:p>
                  </a:txBody>
                  <a:tcPr/>
                </a:tc>
                <a:tc>
                  <a:txBody>
                    <a:bodyPr/>
                    <a:lstStyle/>
                    <a:p>
                      <a:r>
                        <a:rPr lang="en-IN" dirty="0"/>
                        <a:t>When you plan to do ? Indicate month/year</a:t>
                      </a:r>
                    </a:p>
                  </a:txBody>
                  <a:tcPr/>
                </a:tc>
                <a:extLst>
                  <a:ext uri="{0D108BD9-81ED-4DB2-BD59-A6C34878D82A}">
                    <a16:rowId xmlns:a16="http://schemas.microsoft.com/office/drawing/2014/main" val="1845769924"/>
                  </a:ext>
                </a:extLst>
              </a:tr>
              <a:tr h="370840">
                <a:tc>
                  <a:txBody>
                    <a:bodyPr/>
                    <a:lstStyle/>
                    <a:p>
                      <a:r>
                        <a:rPr lang="en-IN" dirty="0"/>
                        <a:t>1</a:t>
                      </a:r>
                    </a:p>
                  </a:txBody>
                  <a:tcPr/>
                </a:tc>
                <a:tc>
                  <a:txBody>
                    <a:bodyPr/>
                    <a:lstStyle/>
                    <a:p>
                      <a:r>
                        <a:rPr lang="en-IN" dirty="0"/>
                        <a:t>Attempt to create and open source a single large corpora tagged with commonly used entities to facilitate more research in this domain</a:t>
                      </a:r>
                    </a:p>
                  </a:txBody>
                  <a:tcPr/>
                </a:tc>
                <a:tc>
                  <a:txBody>
                    <a:bodyPr/>
                    <a:lstStyle/>
                    <a:p>
                      <a:r>
                        <a:rPr lang="en-IN" dirty="0"/>
                        <a:t>June-July 2019</a:t>
                      </a:r>
                    </a:p>
                  </a:txBody>
                  <a:tcPr/>
                </a:tc>
                <a:extLst>
                  <a:ext uri="{0D108BD9-81ED-4DB2-BD59-A6C34878D82A}">
                    <a16:rowId xmlns:a16="http://schemas.microsoft.com/office/drawing/2014/main" val="2359576782"/>
                  </a:ext>
                </a:extLst>
              </a:tr>
              <a:tr h="370840">
                <a:tc>
                  <a:txBody>
                    <a:bodyPr/>
                    <a:lstStyle/>
                    <a:p>
                      <a:r>
                        <a:rPr lang="en-IN" dirty="0"/>
                        <a:t>2</a:t>
                      </a:r>
                    </a:p>
                  </a:txBody>
                  <a:tcPr/>
                </a:tc>
                <a:tc>
                  <a:txBody>
                    <a:bodyPr/>
                    <a:lstStyle/>
                    <a:p>
                      <a:r>
                        <a:rPr lang="en-IN" dirty="0"/>
                        <a:t>Introduce novel pre-processing techniques (text normalization techniques such as stemming or spell correctors) specific to the code mixed social media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June-July 2019</a:t>
                      </a:r>
                    </a:p>
                    <a:p>
                      <a:endParaRPr lang="en-IN" dirty="0"/>
                    </a:p>
                  </a:txBody>
                  <a:tcPr/>
                </a:tc>
                <a:extLst>
                  <a:ext uri="{0D108BD9-81ED-4DB2-BD59-A6C34878D82A}">
                    <a16:rowId xmlns:a16="http://schemas.microsoft.com/office/drawing/2014/main" val="3143159742"/>
                  </a:ext>
                </a:extLst>
              </a:tr>
              <a:tr h="370840">
                <a:tc>
                  <a:txBody>
                    <a:bodyPr/>
                    <a:lstStyle/>
                    <a:p>
                      <a:r>
                        <a:rPr lang="en-IN" dirty="0"/>
                        <a:t>3</a:t>
                      </a:r>
                    </a:p>
                  </a:txBody>
                  <a:tcPr/>
                </a:tc>
                <a:tc>
                  <a:txBody>
                    <a:bodyPr/>
                    <a:lstStyle/>
                    <a:p>
                      <a:r>
                        <a:rPr lang="en-IN" dirty="0"/>
                        <a:t>Extend the generation of char-level embeddings to account for bidirectional context.</a:t>
                      </a:r>
                    </a:p>
                    <a:p>
                      <a:r>
                        <a:rPr lang="en-IN" dirty="0"/>
                        <a:t>We also propose exploration and experimentation with integrated models such as adding a CRF ( Conditional Random Field) layer with the deep learning network) or use a Convolutional Neural Network to learn salient features from the supplied input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June-July 2019</a:t>
                      </a:r>
                    </a:p>
                    <a:p>
                      <a:endParaRPr lang="en-IN" dirty="0"/>
                    </a:p>
                  </a:txBody>
                  <a:tcPr/>
                </a:tc>
                <a:extLst>
                  <a:ext uri="{0D108BD9-81ED-4DB2-BD59-A6C34878D82A}">
                    <a16:rowId xmlns:a16="http://schemas.microsoft.com/office/drawing/2014/main" val="2216991435"/>
                  </a:ext>
                </a:extLst>
              </a:tr>
            </a:tbl>
          </a:graphicData>
        </a:graphic>
      </p:graphicFrame>
    </p:spTree>
    <p:extLst>
      <p:ext uri="{BB962C8B-B14F-4D97-AF65-F5344CB8AC3E}">
        <p14:creationId xmlns:p14="http://schemas.microsoft.com/office/powerpoint/2010/main" val="381531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387297"/>
            <a:ext cx="9720072" cy="1499616"/>
          </a:xfrm>
        </p:spPr>
        <p:txBody>
          <a:bodyPr>
            <a:normAutofit/>
          </a:bodyPr>
          <a:lstStyle/>
          <a:p>
            <a:r>
              <a:rPr lang="en-US" sz="4400" dirty="0"/>
              <a:t>About the project</a:t>
            </a:r>
            <a:endParaRPr lang="en-IN" sz="4400" dirty="0"/>
          </a:p>
        </p:txBody>
      </p:sp>
      <p:sp>
        <p:nvSpPr>
          <p:cNvPr id="3" name="Content Placeholder 2"/>
          <p:cNvSpPr>
            <a:spLocks noGrp="1"/>
          </p:cNvSpPr>
          <p:nvPr>
            <p:ph idx="1"/>
          </p:nvPr>
        </p:nvSpPr>
        <p:spPr>
          <a:xfrm>
            <a:off x="1024318" y="1744462"/>
            <a:ext cx="9720073" cy="4726241"/>
          </a:xfrm>
        </p:spPr>
        <p:txBody>
          <a:bodyPr>
            <a:noAutofit/>
          </a:bodyPr>
          <a:lstStyle/>
          <a:p>
            <a:pPr>
              <a:buFont typeface="Wingdings" panose="05000000000000000000" pitchFamily="2" charset="2"/>
              <a:buChar char="v"/>
            </a:pPr>
            <a:r>
              <a:rPr lang="en-US" sz="1800" dirty="0"/>
              <a:t>This Project is aimed at achieving Named Entity Recognition in Hindi + English code mixed raw text data obtained from online social media like Twitter</a:t>
            </a:r>
          </a:p>
          <a:p>
            <a:pPr>
              <a:buFont typeface="Wingdings" panose="05000000000000000000" pitchFamily="2" charset="2"/>
              <a:buChar char="v"/>
            </a:pPr>
            <a:r>
              <a:rPr lang="en-US" sz="1800" dirty="0"/>
              <a:t>The named entities incorporated in our experiments include standard CONLL Tags (Person, Organization and Location ), following the IOB format</a:t>
            </a:r>
          </a:p>
          <a:p>
            <a:pPr>
              <a:buFont typeface="Wingdings" panose="05000000000000000000" pitchFamily="2" charset="2"/>
              <a:buChar char="v"/>
            </a:pPr>
            <a:r>
              <a:rPr lang="en-US" sz="1800" dirty="0"/>
              <a:t>There has significant research conducted on NER on resource rich languages, with minimal effort towards code mixed text, which is very popular at regional level in online social media</a:t>
            </a:r>
          </a:p>
          <a:p>
            <a:pPr>
              <a:buFont typeface="Wingdings" panose="05000000000000000000" pitchFamily="2" charset="2"/>
              <a:buChar char="v"/>
            </a:pPr>
            <a:r>
              <a:rPr lang="en-US" sz="1800" dirty="0"/>
              <a:t>NER in code mixed text is a fairly challenging task owing to the unstructured nature of tweets and lack of consistency due to frequent usage of misspellings as acronyms and </a:t>
            </a:r>
            <a:r>
              <a:rPr lang="en-US" sz="1800" dirty="0" err="1"/>
              <a:t>urls</a:t>
            </a:r>
            <a:r>
              <a:rPr lang="en-US" sz="1800" dirty="0"/>
              <a:t>, etc. which might convey negligible or no meaning</a:t>
            </a:r>
          </a:p>
          <a:p>
            <a:pPr>
              <a:buFont typeface="Wingdings" panose="05000000000000000000" pitchFamily="2" charset="2"/>
              <a:buChar char="v"/>
            </a:pPr>
            <a:r>
              <a:rPr lang="en-US" sz="1800" dirty="0"/>
              <a:t>Since there are hardly a handful of </a:t>
            </a:r>
            <a:r>
              <a:rPr lang="en-US" sz="1800"/>
              <a:t>research works </a:t>
            </a:r>
            <a:r>
              <a:rPr lang="en-US" sz="1800" dirty="0"/>
              <a:t>in related domain, the task is challenging as we have to model a solution which should be reasonably precise compared to human standard annotators, using only the very minimum data available for this purpose</a:t>
            </a:r>
          </a:p>
          <a:p>
            <a:pPr>
              <a:buFont typeface="Wingdings" panose="05000000000000000000" pitchFamily="2" charset="2"/>
              <a:buChar char="v"/>
            </a:pPr>
            <a:r>
              <a:rPr lang="en-US" sz="1800" dirty="0"/>
              <a:t>We model this research problem by a deep learning solution through extensive experimentation with various embeddings and state-of-the-art deep learning techniques</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IN" sz="17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410C-879A-40C1-8E05-49CF13E8569F}"/>
              </a:ext>
            </a:extLst>
          </p:cNvPr>
          <p:cNvSpPr>
            <a:spLocks noGrp="1"/>
          </p:cNvSpPr>
          <p:nvPr>
            <p:ph type="title"/>
          </p:nvPr>
        </p:nvSpPr>
        <p:spPr/>
        <p:txBody>
          <a:bodyPr/>
          <a:lstStyle/>
          <a:p>
            <a:r>
              <a:rPr lang="en-IN" dirty="0"/>
              <a:t>Uniqueness and analysis </a:t>
            </a:r>
          </a:p>
        </p:txBody>
      </p:sp>
      <p:sp>
        <p:nvSpPr>
          <p:cNvPr id="3" name="Content Placeholder 2">
            <a:extLst>
              <a:ext uri="{FF2B5EF4-FFF2-40B4-BE49-F238E27FC236}">
                <a16:creationId xmlns:a16="http://schemas.microsoft.com/office/drawing/2014/main" id="{3F532EFB-0B5C-4180-80AC-DF5569498098}"/>
              </a:ext>
            </a:extLst>
          </p:cNvPr>
          <p:cNvSpPr>
            <a:spLocks noGrp="1"/>
          </p:cNvSpPr>
          <p:nvPr>
            <p:ph idx="1"/>
          </p:nvPr>
        </p:nvSpPr>
        <p:spPr>
          <a:xfrm>
            <a:off x="1235963" y="1717830"/>
            <a:ext cx="9720073" cy="4023360"/>
          </a:xfrm>
        </p:spPr>
        <p:txBody>
          <a:bodyPr/>
          <a:lstStyle/>
          <a:p>
            <a:r>
              <a:rPr lang="en-US" sz="2400" dirty="0"/>
              <a:t>   </a:t>
            </a:r>
          </a:p>
          <a:p>
            <a:endParaRPr lang="en-IN" dirty="0"/>
          </a:p>
        </p:txBody>
      </p:sp>
      <p:sp>
        <p:nvSpPr>
          <p:cNvPr id="4" name="Footer Placeholder 3">
            <a:extLst>
              <a:ext uri="{FF2B5EF4-FFF2-40B4-BE49-F238E27FC236}">
                <a16:creationId xmlns:a16="http://schemas.microsoft.com/office/drawing/2014/main" id="{D81A918E-D71A-4144-95AB-DA7DCBDC9849}"/>
              </a:ext>
            </a:extLst>
          </p:cNvPr>
          <p:cNvSpPr>
            <a:spLocks noGrp="1"/>
          </p:cNvSpPr>
          <p:nvPr>
            <p:ph type="ftr" sz="quarter" idx="11"/>
          </p:nvPr>
        </p:nvSpPr>
        <p:spPr/>
        <p:txBody>
          <a:bodyPr/>
          <a:lstStyle/>
          <a:p>
            <a:r>
              <a:rPr lang="en-US"/>
              <a:t>UE16CS333 course project (2019 CSE 6th Semester)</a:t>
            </a:r>
            <a:endParaRPr lang="en-IN"/>
          </a:p>
        </p:txBody>
      </p:sp>
      <p:sp>
        <p:nvSpPr>
          <p:cNvPr id="5" name="Slide Number Placeholder 4">
            <a:extLst>
              <a:ext uri="{FF2B5EF4-FFF2-40B4-BE49-F238E27FC236}">
                <a16:creationId xmlns:a16="http://schemas.microsoft.com/office/drawing/2014/main" id="{FFC09119-F5A4-47CB-9F33-F258F94ACFE0}"/>
              </a:ext>
            </a:extLst>
          </p:cNvPr>
          <p:cNvSpPr>
            <a:spLocks noGrp="1"/>
          </p:cNvSpPr>
          <p:nvPr>
            <p:ph type="sldNum" sz="quarter" idx="12"/>
          </p:nvPr>
        </p:nvSpPr>
        <p:spPr/>
        <p:txBody>
          <a:bodyPr/>
          <a:lstStyle/>
          <a:p>
            <a:fld id="{DE1490ED-1C2D-44ED-A77E-21F50DC09B14}" type="slidenum">
              <a:rPr lang="en-IN" smtClean="0"/>
              <a:t>3</a:t>
            </a:fld>
            <a:endParaRPr lang="en-IN"/>
          </a:p>
        </p:txBody>
      </p:sp>
      <p:sp>
        <p:nvSpPr>
          <p:cNvPr id="6" name="TextBox 5">
            <a:extLst>
              <a:ext uri="{FF2B5EF4-FFF2-40B4-BE49-F238E27FC236}">
                <a16:creationId xmlns:a16="http://schemas.microsoft.com/office/drawing/2014/main" id="{892ADDF7-AF19-471B-B7FF-80CBA9F3292F}"/>
              </a:ext>
            </a:extLst>
          </p:cNvPr>
          <p:cNvSpPr txBox="1"/>
          <p:nvPr/>
        </p:nvSpPr>
        <p:spPr>
          <a:xfrm>
            <a:off x="1024128" y="1974574"/>
            <a:ext cx="9931908" cy="3416320"/>
          </a:xfrm>
          <a:prstGeom prst="rect">
            <a:avLst/>
          </a:prstGeom>
          <a:noFill/>
        </p:spPr>
        <p:txBody>
          <a:bodyPr wrap="square" rtlCol="0">
            <a:spAutoFit/>
          </a:bodyPr>
          <a:lstStyle/>
          <a:p>
            <a:pPr>
              <a:buFont typeface="Wingdings" panose="05000000000000000000" pitchFamily="2" charset="2"/>
              <a:buChar char="v"/>
            </a:pPr>
            <a:r>
              <a:rPr lang="en-US" dirty="0"/>
              <a:t>We hypothesize that context in which an entity occurs in text has more significance and might result in improvement over the very few existing state-of-the-art approaches which employed word level or lexical features with minimal or no context and semantics taken into account </a:t>
            </a:r>
          </a:p>
          <a:p>
            <a:endParaRPr lang="en-US" dirty="0"/>
          </a:p>
          <a:p>
            <a:pPr>
              <a:buFont typeface="Wingdings" panose="05000000000000000000" pitchFamily="2" charset="2"/>
              <a:buChar char="v"/>
            </a:pPr>
            <a:r>
              <a:rPr lang="en-US" dirty="0"/>
              <a:t>We performed experimentation with different embeddings to preserve semantic information by taking local or global context into account and propose feeding of these semantic vector representations to machine learning models. We also attempt an ensemble model of ML techniques to fit our purpose.</a:t>
            </a:r>
          </a:p>
          <a:p>
            <a:endParaRPr lang="en-US" dirty="0"/>
          </a:p>
          <a:p>
            <a:pPr>
              <a:buFont typeface="Wingdings" panose="05000000000000000000" pitchFamily="2" charset="2"/>
              <a:buChar char="v"/>
            </a:pPr>
            <a:r>
              <a:rPr lang="en-US" dirty="0"/>
              <a:t>Inspired by state-of-art researches in related domains, we model this problem as a deep learning NER solution and propose a novel character level bidirectional recurrent neural network to tackle context and long term dependencies of entities, in an attempt to improve upon the minimal research existing</a:t>
            </a:r>
          </a:p>
          <a:p>
            <a:endParaRPr lang="en-IN" dirty="0"/>
          </a:p>
        </p:txBody>
      </p:sp>
    </p:spTree>
    <p:extLst>
      <p:ext uri="{BB962C8B-B14F-4D97-AF65-F5344CB8AC3E}">
        <p14:creationId xmlns:p14="http://schemas.microsoft.com/office/powerpoint/2010/main" val="29236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t>
            </a:r>
            <a:endParaRPr lang="en-IN" dirty="0"/>
          </a:p>
        </p:txBody>
      </p:sp>
      <p:sp>
        <p:nvSpPr>
          <p:cNvPr id="3" name="Content Placeholder 2"/>
          <p:cNvSpPr>
            <a:spLocks noGrp="1"/>
          </p:cNvSpPr>
          <p:nvPr>
            <p:ph idx="1"/>
          </p:nvPr>
        </p:nvSpPr>
        <p:spPr>
          <a:xfrm>
            <a:off x="891606" y="1656080"/>
            <a:ext cx="9720073" cy="4023360"/>
          </a:xfrm>
        </p:spPr>
        <p:txBody>
          <a:bodyPr>
            <a:normAutofit lnSpcReduction="10000"/>
          </a:bodyPr>
          <a:lstStyle/>
          <a:p>
            <a:pPr marL="457200" indent="-457200">
              <a:buFont typeface="+mj-lt"/>
              <a:buAutoNum type="arabicPeriod"/>
            </a:pPr>
            <a:r>
              <a:rPr lang="en-US" dirty="0"/>
              <a:t>Dataset source :  The dataset was obtained upon request from Vinay et al. [1], who made their major contribution towards this task by creating a manually tagged dataset of Hindi-English Code mixed text scraped from Twitter </a:t>
            </a:r>
          </a:p>
          <a:p>
            <a:pPr marL="457200" indent="-457200">
              <a:buFont typeface="+mj-lt"/>
              <a:buAutoNum type="arabicPeriod"/>
            </a:pPr>
            <a:r>
              <a:rPr lang="en-IN" dirty="0"/>
              <a:t>Annotation of the Dataset for NE tags in the tweets was carried out by two human annotators having linguistic background and proficiency in both Hindi and English, as appointed by the authors and the Inter-Annotator agreement was computed</a:t>
            </a:r>
          </a:p>
          <a:p>
            <a:pPr marL="457200" indent="-457200">
              <a:buFont typeface="+mj-lt"/>
              <a:buAutoNum type="arabicPeriod"/>
            </a:pPr>
            <a:r>
              <a:rPr lang="en-IN" dirty="0"/>
              <a:t>Using the twitter API we retrieved 1,10,231 tweets. After manually filtering as described in Section 3, we are left with 3,638 code-mixed tweets.  Containing 68506 tokens.</a:t>
            </a:r>
          </a:p>
          <a:p>
            <a:pPr marL="457200" indent="-457200">
              <a:buFont typeface="+mj-lt"/>
              <a:buAutoNum type="arabicPeriod"/>
            </a:pPr>
            <a:r>
              <a:rPr lang="en-IN" dirty="0"/>
              <a:t>The data statistics of useful tagged tokens</a:t>
            </a:r>
          </a:p>
          <a:p>
            <a:pPr marL="0" indent="0">
              <a:buNone/>
            </a:pPr>
            <a:r>
              <a:rPr lang="en-IN" dirty="0"/>
              <a:t>       is provided alongside</a:t>
            </a:r>
          </a:p>
          <a:p>
            <a:pPr marL="457200" indent="-457200">
              <a:buFont typeface="+mj-lt"/>
              <a:buAutoNum type="arabicPeriod"/>
            </a:pP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pic>
        <p:nvPicPr>
          <p:cNvPr id="7" name="Picture 6">
            <a:extLst>
              <a:ext uri="{FF2B5EF4-FFF2-40B4-BE49-F238E27FC236}">
                <a16:creationId xmlns:a16="http://schemas.microsoft.com/office/drawing/2014/main" id="{E796FEFD-ED37-437E-A56C-7BA68530F3EA}"/>
              </a:ext>
            </a:extLst>
          </p:cNvPr>
          <p:cNvPicPr>
            <a:picLocks noChangeAspect="1"/>
          </p:cNvPicPr>
          <p:nvPr/>
        </p:nvPicPr>
        <p:blipFill>
          <a:blip r:embed="rId2"/>
          <a:stretch>
            <a:fillRect/>
          </a:stretch>
        </p:blipFill>
        <p:spPr>
          <a:xfrm>
            <a:off x="6718852" y="4206533"/>
            <a:ext cx="3390135" cy="2231482"/>
          </a:xfrm>
          <a:prstGeom prst="rect">
            <a:avLst/>
          </a:prstGeom>
        </p:spPr>
      </p:pic>
      <p:sp>
        <p:nvSpPr>
          <p:cNvPr id="8" name="TextBox 7">
            <a:extLst>
              <a:ext uri="{FF2B5EF4-FFF2-40B4-BE49-F238E27FC236}">
                <a16:creationId xmlns:a16="http://schemas.microsoft.com/office/drawing/2014/main" id="{C4C1AED4-CC68-47B2-B508-FDF281C7A68E}"/>
              </a:ext>
            </a:extLst>
          </p:cNvPr>
          <p:cNvSpPr txBox="1"/>
          <p:nvPr/>
        </p:nvSpPr>
        <p:spPr>
          <a:xfrm>
            <a:off x="145597" y="5901315"/>
            <a:ext cx="5486400" cy="769441"/>
          </a:xfrm>
          <a:prstGeom prst="rect">
            <a:avLst/>
          </a:prstGeom>
          <a:noFill/>
        </p:spPr>
        <p:txBody>
          <a:bodyPr wrap="square" rtlCol="0">
            <a:spAutoFit/>
          </a:bodyPr>
          <a:lstStyle/>
          <a:p>
            <a:r>
              <a:rPr lang="en-IN" sz="1100" dirty="0"/>
              <a:t>Reference Paper :</a:t>
            </a:r>
          </a:p>
          <a:p>
            <a:r>
              <a:rPr lang="en-IN" sz="1100" dirty="0"/>
              <a:t>[1] Singh, V., Vijay, D., Akhtar, S. S., &amp; Shrivastava, M. (2018, July). Named entity recognition for </a:t>
            </a:r>
            <a:r>
              <a:rPr lang="en-IN" sz="1100" dirty="0" err="1"/>
              <a:t>hindi-english</a:t>
            </a:r>
            <a:r>
              <a:rPr lang="en-IN" sz="1100" dirty="0"/>
              <a:t> code-mixed social media text. In </a:t>
            </a:r>
            <a:r>
              <a:rPr lang="en-IN" sz="1100" i="1" dirty="0"/>
              <a:t>Proceedings of the Seventh Named Entities Workshop</a:t>
            </a:r>
            <a:r>
              <a:rPr lang="en-IN" sz="1100" dirty="0"/>
              <a:t> (pp. 27-35).</a:t>
            </a:r>
          </a:p>
        </p:txBody>
      </p:sp>
    </p:spTree>
    <p:extLst>
      <p:ext uri="{BB962C8B-B14F-4D97-AF65-F5344CB8AC3E}">
        <p14:creationId xmlns:p14="http://schemas.microsoft.com/office/powerpoint/2010/main" val="141569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112976"/>
            <a:ext cx="9720072" cy="1499616"/>
          </a:xfrm>
        </p:spPr>
        <p:txBody>
          <a:bodyPr/>
          <a:lstStyle/>
          <a:p>
            <a:r>
              <a:rPr lang="en-US" dirty="0"/>
              <a:t>PRE-PROCESSING STEPS :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5</a:t>
            </a:fld>
            <a:endParaRPr lang="en-IN"/>
          </a:p>
        </p:txBody>
      </p:sp>
      <p:graphicFrame>
        <p:nvGraphicFramePr>
          <p:cNvPr id="6" name="Table 5">
            <a:extLst>
              <a:ext uri="{FF2B5EF4-FFF2-40B4-BE49-F238E27FC236}">
                <a16:creationId xmlns:a16="http://schemas.microsoft.com/office/drawing/2014/main" id="{A0F541A0-3307-4EB3-9B56-DDDC0BDEE42E}"/>
              </a:ext>
            </a:extLst>
          </p:cNvPr>
          <p:cNvGraphicFramePr>
            <a:graphicFrameLocks noGrp="1"/>
          </p:cNvGraphicFramePr>
          <p:nvPr>
            <p:extLst>
              <p:ext uri="{D42A27DB-BD31-4B8C-83A1-F6EECF244321}">
                <p14:modId xmlns:p14="http://schemas.microsoft.com/office/powerpoint/2010/main" val="1190340104"/>
              </p:ext>
            </p:extLst>
          </p:nvPr>
        </p:nvGraphicFramePr>
        <p:xfrm>
          <a:off x="381000" y="1350064"/>
          <a:ext cx="11393750" cy="5120640"/>
        </p:xfrm>
        <a:graphic>
          <a:graphicData uri="http://schemas.openxmlformats.org/drawingml/2006/table">
            <a:tbl>
              <a:tblPr firstRow="1" bandRow="1">
                <a:tableStyleId>{5C22544A-7EE6-4342-B048-85BDC9FD1C3A}</a:tableStyleId>
              </a:tblPr>
              <a:tblGrid>
                <a:gridCol w="1044313">
                  <a:extLst>
                    <a:ext uri="{9D8B030D-6E8A-4147-A177-3AD203B41FA5}">
                      <a16:colId xmlns:a16="http://schemas.microsoft.com/office/drawing/2014/main" val="1214051997"/>
                    </a:ext>
                  </a:extLst>
                </a:gridCol>
                <a:gridCol w="10349437">
                  <a:extLst>
                    <a:ext uri="{9D8B030D-6E8A-4147-A177-3AD203B41FA5}">
                      <a16:colId xmlns:a16="http://schemas.microsoft.com/office/drawing/2014/main" val="4136536994"/>
                    </a:ext>
                  </a:extLst>
                </a:gridCol>
              </a:tblGrid>
              <a:tr h="370840">
                <a:tc>
                  <a:txBody>
                    <a:bodyPr/>
                    <a:lstStyle/>
                    <a:p>
                      <a:r>
                        <a:rPr lang="en-IN" dirty="0"/>
                        <a:t>Serial No </a:t>
                      </a:r>
                    </a:p>
                  </a:txBody>
                  <a:tcPr/>
                </a:tc>
                <a:tc>
                  <a:txBody>
                    <a:bodyPr/>
                    <a:lstStyle/>
                    <a:p>
                      <a:r>
                        <a:rPr lang="en-IN" dirty="0"/>
                        <a:t>Briefly mention the pre processing done </a:t>
                      </a:r>
                    </a:p>
                  </a:txBody>
                  <a:tcPr/>
                </a:tc>
                <a:extLst>
                  <a:ext uri="{0D108BD9-81ED-4DB2-BD59-A6C34878D82A}">
                    <a16:rowId xmlns:a16="http://schemas.microsoft.com/office/drawing/2014/main" val="3953110577"/>
                  </a:ext>
                </a:extLst>
              </a:tr>
              <a:tr h="370840">
                <a:tc>
                  <a:txBody>
                    <a:bodyPr/>
                    <a:lstStyle/>
                    <a:p>
                      <a:r>
                        <a:rPr lang="en-IN" dirty="0"/>
                        <a:t>1.</a:t>
                      </a:r>
                    </a:p>
                  </a:txBody>
                  <a:tcPr/>
                </a:tc>
                <a:tc>
                  <a:txBody>
                    <a:bodyPr/>
                    <a:lstStyle/>
                    <a:p>
                      <a:r>
                        <a:rPr lang="en-IN" dirty="0"/>
                        <a:t>Removal of noisy tweets which convey no information (</a:t>
                      </a:r>
                      <a:r>
                        <a:rPr lang="en-IN" dirty="0" err="1"/>
                        <a:t>Eg</a:t>
                      </a:r>
                      <a:r>
                        <a:rPr lang="en-IN" dirty="0"/>
                        <a:t> : only contain </a:t>
                      </a:r>
                      <a:r>
                        <a:rPr lang="en-IN" dirty="0" err="1"/>
                        <a:t>urls</a:t>
                      </a:r>
                      <a:r>
                        <a:rPr lang="en-IN" dirty="0"/>
                        <a:t>, etc.) and tweets which are not in code mixed Hindi- English  </a:t>
                      </a:r>
                    </a:p>
                  </a:txBody>
                  <a:tcPr/>
                </a:tc>
                <a:extLst>
                  <a:ext uri="{0D108BD9-81ED-4DB2-BD59-A6C34878D82A}">
                    <a16:rowId xmlns:a16="http://schemas.microsoft.com/office/drawing/2014/main" val="54816308"/>
                  </a:ext>
                </a:extLst>
              </a:tr>
              <a:tr h="370840">
                <a:tc>
                  <a:txBody>
                    <a:bodyPr/>
                    <a:lstStyle/>
                    <a:p>
                      <a:r>
                        <a:rPr lang="en-IN" dirty="0"/>
                        <a:t>2.</a:t>
                      </a:r>
                    </a:p>
                  </a:txBody>
                  <a:tcPr/>
                </a:tc>
                <a:tc>
                  <a:txBody>
                    <a:bodyPr/>
                    <a:lstStyle/>
                    <a:p>
                      <a:r>
                        <a:rPr lang="en-IN" dirty="0"/>
                        <a:t>Normalization of text to lower case. Though Punctuations and special characters are usually removed commonly at pre-processing stage in various NLP problems,  we preserve them as they might convey significant meaning as Tweets frequently employ numbers or special characters to represent words. For instance, before can be typed as b4, idiot may be represented as !</a:t>
                      </a:r>
                      <a:r>
                        <a:rPr lang="en-IN" dirty="0" err="1"/>
                        <a:t>diot</a:t>
                      </a:r>
                      <a:r>
                        <a:rPr lang="en-IN" dirty="0"/>
                        <a:t>, etc.</a:t>
                      </a:r>
                    </a:p>
                  </a:txBody>
                  <a:tcPr/>
                </a:tc>
                <a:extLst>
                  <a:ext uri="{0D108BD9-81ED-4DB2-BD59-A6C34878D82A}">
                    <a16:rowId xmlns:a16="http://schemas.microsoft.com/office/drawing/2014/main" val="1678920019"/>
                  </a:ext>
                </a:extLst>
              </a:tr>
              <a:tr h="370840">
                <a:tc>
                  <a:txBody>
                    <a:bodyPr/>
                    <a:lstStyle/>
                    <a:p>
                      <a:r>
                        <a:rPr lang="en-IN" dirty="0"/>
                        <a:t>3.</a:t>
                      </a:r>
                    </a:p>
                  </a:txBody>
                  <a:tcPr/>
                </a:tc>
                <a:tc>
                  <a:txBody>
                    <a:bodyPr/>
                    <a:lstStyle/>
                    <a:p>
                      <a:r>
                        <a:rPr lang="en-IN" dirty="0"/>
                        <a:t>Tokenization of text by observing occurrences of continuous tokens in our corpus. For example : ‘</a:t>
                      </a:r>
                      <a:r>
                        <a:rPr lang="pt-BR" dirty="0"/>
                        <a:t>Modi.ji.Ke.Liye’ is splitted into : [‘Modi’, ‘ji’, ‘Ke’, ‘Liye’]</a:t>
                      </a:r>
                      <a:endParaRPr lang="en-IN" dirty="0"/>
                    </a:p>
                  </a:txBody>
                  <a:tcPr/>
                </a:tc>
                <a:extLst>
                  <a:ext uri="{0D108BD9-81ED-4DB2-BD59-A6C34878D82A}">
                    <a16:rowId xmlns:a16="http://schemas.microsoft.com/office/drawing/2014/main" val="1995535789"/>
                  </a:ext>
                </a:extLst>
              </a:tr>
              <a:tr h="741680">
                <a:tc>
                  <a:txBody>
                    <a:bodyPr/>
                    <a:lstStyle/>
                    <a:p>
                      <a:r>
                        <a:rPr lang="en-IN" dirty="0"/>
                        <a:t>4.</a:t>
                      </a:r>
                    </a:p>
                  </a:txBody>
                  <a:tcPr/>
                </a:tc>
                <a:tc>
                  <a:txBody>
                    <a:bodyPr/>
                    <a:lstStyle/>
                    <a:p>
                      <a:r>
                        <a:rPr lang="en-IN" dirty="0"/>
                        <a:t>Stop word removal using a dictionary of Hindi-English stop words specific to our domain, to smooth out and normalize our tag distribution to inhibit the frequent occurrence of function words which carry little or no meaning, but occur frequently in our corpus and contribute to the ‘OTHERS’ tag, making its presence dominant.</a:t>
                      </a:r>
                    </a:p>
                    <a:p>
                      <a:endParaRPr lang="en-IN" dirty="0"/>
                    </a:p>
                    <a:p>
                      <a:r>
                        <a:rPr lang="en-IN" dirty="0"/>
                        <a:t>NOTE : This step is done for experiments with the word level and lexical features and not performed when training models like word2vec as they might contribute to the grammatical arrangement of words in sentences and hence might contribute to the contextual semantics of entities.  </a:t>
                      </a:r>
                    </a:p>
                  </a:txBody>
                  <a:tcPr/>
                </a:tc>
                <a:extLst>
                  <a:ext uri="{0D108BD9-81ED-4DB2-BD59-A6C34878D82A}">
                    <a16:rowId xmlns:a16="http://schemas.microsoft.com/office/drawing/2014/main" val="4221065474"/>
                  </a:ext>
                </a:extLst>
              </a:tr>
            </a:tbl>
          </a:graphicData>
        </a:graphic>
      </p:graphicFrame>
    </p:spTree>
    <p:extLst>
      <p:ext uri="{BB962C8B-B14F-4D97-AF65-F5344CB8AC3E}">
        <p14:creationId xmlns:p14="http://schemas.microsoft.com/office/powerpoint/2010/main" val="161765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29" y="112976"/>
            <a:ext cx="9720072" cy="1499616"/>
          </a:xfrm>
        </p:spPr>
        <p:txBody>
          <a:bodyPr>
            <a:normAutofit/>
          </a:bodyPr>
          <a:lstStyle/>
          <a:p>
            <a:r>
              <a:rPr lang="en-US" sz="4000" dirty="0"/>
              <a:t>Quantity of work - High level block diagram  of our implementation </a:t>
            </a:r>
            <a:endParaRPr lang="en-IN" sz="4000" dirty="0"/>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6</a:t>
            </a:fld>
            <a:endParaRPr lang="en-IN"/>
          </a:p>
        </p:txBody>
      </p:sp>
      <p:pic>
        <p:nvPicPr>
          <p:cNvPr id="4" name="Picture 3">
            <a:extLst>
              <a:ext uri="{FF2B5EF4-FFF2-40B4-BE49-F238E27FC236}">
                <a16:creationId xmlns:a16="http://schemas.microsoft.com/office/drawing/2014/main" id="{60A606DB-A3D3-4239-80A7-042EACFD340F}"/>
              </a:ext>
            </a:extLst>
          </p:cNvPr>
          <p:cNvPicPr>
            <a:picLocks noChangeAspect="1"/>
          </p:cNvPicPr>
          <p:nvPr/>
        </p:nvPicPr>
        <p:blipFill>
          <a:blip r:embed="rId2"/>
          <a:stretch>
            <a:fillRect/>
          </a:stretch>
        </p:blipFill>
        <p:spPr>
          <a:xfrm>
            <a:off x="1447811" y="1736862"/>
            <a:ext cx="9542796" cy="4080841"/>
          </a:xfrm>
          <a:prstGeom prst="rect">
            <a:avLst/>
          </a:prstGeom>
        </p:spPr>
      </p:pic>
    </p:spTree>
    <p:extLst>
      <p:ext uri="{BB962C8B-B14F-4D97-AF65-F5344CB8AC3E}">
        <p14:creationId xmlns:p14="http://schemas.microsoft.com/office/powerpoint/2010/main" val="219500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29" y="112976"/>
            <a:ext cx="9720072" cy="1499616"/>
          </a:xfrm>
        </p:spPr>
        <p:txBody>
          <a:bodyPr>
            <a:normAutofit/>
          </a:bodyPr>
          <a:lstStyle/>
          <a:p>
            <a:r>
              <a:rPr lang="en-US" sz="4000" dirty="0"/>
              <a:t>Quantity of work - High level block diagram  of our implementation </a:t>
            </a:r>
            <a:endParaRPr lang="en-IN" sz="4000" dirty="0"/>
          </a:p>
        </p:txBody>
      </p:sp>
      <p:pic>
        <p:nvPicPr>
          <p:cNvPr id="7" name="Content Placeholder 6">
            <a:extLst>
              <a:ext uri="{FF2B5EF4-FFF2-40B4-BE49-F238E27FC236}">
                <a16:creationId xmlns:a16="http://schemas.microsoft.com/office/drawing/2014/main" id="{E4623826-A288-41C8-ACF7-8851577F6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966" y="1265250"/>
            <a:ext cx="9432425" cy="5592750"/>
          </a:xfrm>
        </p:spPr>
      </p:pic>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7</a:t>
            </a:fld>
            <a:endParaRPr lang="en-IN"/>
          </a:p>
        </p:txBody>
      </p:sp>
    </p:spTree>
    <p:extLst>
      <p:ext uri="{BB962C8B-B14F-4D97-AF65-F5344CB8AC3E}">
        <p14:creationId xmlns:p14="http://schemas.microsoft.com/office/powerpoint/2010/main" val="18014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82" y="-369096"/>
            <a:ext cx="9961551" cy="1499616"/>
          </a:xfrm>
        </p:spPr>
        <p:txBody>
          <a:bodyPr>
            <a:normAutofit/>
          </a:bodyPr>
          <a:lstStyle/>
          <a:p>
            <a:r>
              <a:rPr lang="en-US" sz="4000" dirty="0"/>
              <a:t>Quantity of work – the main code modules </a:t>
            </a:r>
            <a:endParaRPr lang="en-IN" sz="40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8</a:t>
            </a:fld>
            <a:endParaRPr lang="en-IN"/>
          </a:p>
        </p:txBody>
      </p:sp>
      <p:graphicFrame>
        <p:nvGraphicFramePr>
          <p:cNvPr id="9" name="Content Placeholder 3">
            <a:extLst>
              <a:ext uri="{FF2B5EF4-FFF2-40B4-BE49-F238E27FC236}">
                <a16:creationId xmlns:a16="http://schemas.microsoft.com/office/drawing/2014/main" id="{3F8028D3-BD9F-4D0A-99C2-8E5B07E7F2A5}"/>
              </a:ext>
            </a:extLst>
          </p:cNvPr>
          <p:cNvGraphicFramePr>
            <a:graphicFrameLocks noGrp="1"/>
          </p:cNvGraphicFramePr>
          <p:nvPr>
            <p:ph idx="1"/>
            <p:extLst>
              <p:ext uri="{D42A27DB-BD31-4B8C-83A1-F6EECF244321}">
                <p14:modId xmlns:p14="http://schemas.microsoft.com/office/powerpoint/2010/main" val="3617108945"/>
              </p:ext>
            </p:extLst>
          </p:nvPr>
        </p:nvGraphicFramePr>
        <p:xfrm>
          <a:off x="405413" y="572824"/>
          <a:ext cx="11381173" cy="6172200"/>
        </p:xfrm>
        <a:graphic>
          <a:graphicData uri="http://schemas.openxmlformats.org/drawingml/2006/table">
            <a:tbl>
              <a:tblPr firstRow="1" bandRow="1">
                <a:tableStyleId>{5C22544A-7EE6-4342-B048-85BDC9FD1C3A}</a:tableStyleId>
              </a:tblPr>
              <a:tblGrid>
                <a:gridCol w="1138422">
                  <a:extLst>
                    <a:ext uri="{9D8B030D-6E8A-4147-A177-3AD203B41FA5}">
                      <a16:colId xmlns:a16="http://schemas.microsoft.com/office/drawing/2014/main" val="20000"/>
                    </a:ext>
                  </a:extLst>
                </a:gridCol>
                <a:gridCol w="5001269">
                  <a:extLst>
                    <a:ext uri="{9D8B030D-6E8A-4147-A177-3AD203B41FA5}">
                      <a16:colId xmlns:a16="http://schemas.microsoft.com/office/drawing/2014/main" val="20001"/>
                    </a:ext>
                  </a:extLst>
                </a:gridCol>
                <a:gridCol w="1407517">
                  <a:extLst>
                    <a:ext uri="{9D8B030D-6E8A-4147-A177-3AD203B41FA5}">
                      <a16:colId xmlns:a16="http://schemas.microsoft.com/office/drawing/2014/main" val="20002"/>
                    </a:ext>
                  </a:extLst>
                </a:gridCol>
                <a:gridCol w="3833965">
                  <a:extLst>
                    <a:ext uri="{9D8B030D-6E8A-4147-A177-3AD203B41FA5}">
                      <a16:colId xmlns:a16="http://schemas.microsoft.com/office/drawing/2014/main" val="20003"/>
                    </a:ext>
                  </a:extLst>
                </a:gridCol>
              </a:tblGrid>
              <a:tr h="0">
                <a:tc>
                  <a:txBody>
                    <a:bodyPr/>
                    <a:lstStyle/>
                    <a:p>
                      <a:r>
                        <a:rPr lang="en-US" sz="1500" dirty="0"/>
                        <a:t>Serial no </a:t>
                      </a:r>
                      <a:endParaRPr lang="en-IN" sz="1500" dirty="0"/>
                    </a:p>
                  </a:txBody>
                  <a:tcPr/>
                </a:tc>
                <a:tc>
                  <a:txBody>
                    <a:bodyPr/>
                    <a:lstStyle/>
                    <a:p>
                      <a:r>
                        <a:rPr lang="en-US" sz="1500" dirty="0"/>
                        <a:t>Code module  description</a:t>
                      </a:r>
                      <a:endParaRPr lang="en-IN" sz="1500" dirty="0"/>
                    </a:p>
                  </a:txBody>
                  <a:tcPr/>
                </a:tc>
                <a:tc>
                  <a:txBody>
                    <a:bodyPr/>
                    <a:lstStyle/>
                    <a:p>
                      <a:r>
                        <a:rPr lang="en-US" sz="1500" dirty="0"/>
                        <a:t>Status (% ) </a:t>
                      </a:r>
                      <a:endParaRPr lang="en-IN" sz="1500" dirty="0"/>
                    </a:p>
                  </a:txBody>
                  <a:tcPr/>
                </a:tc>
                <a:tc>
                  <a:txBody>
                    <a:bodyPr/>
                    <a:lstStyle/>
                    <a:p>
                      <a:r>
                        <a:rPr lang="en-US" sz="1500" dirty="0"/>
                        <a:t>What it does ? </a:t>
                      </a:r>
                      <a:endParaRPr lang="en-IN" sz="1500" dirty="0"/>
                    </a:p>
                  </a:txBody>
                  <a:tcPr/>
                </a:tc>
                <a:extLst>
                  <a:ext uri="{0D108BD9-81ED-4DB2-BD59-A6C34878D82A}">
                    <a16:rowId xmlns:a16="http://schemas.microsoft.com/office/drawing/2014/main" val="10000"/>
                  </a:ext>
                </a:extLst>
              </a:tr>
              <a:tr h="370840">
                <a:tc>
                  <a:txBody>
                    <a:bodyPr/>
                    <a:lstStyle/>
                    <a:p>
                      <a:r>
                        <a:rPr lang="en-IN" sz="1500" dirty="0"/>
                        <a:t>1.</a:t>
                      </a:r>
                    </a:p>
                  </a:txBody>
                  <a:tcPr/>
                </a:tc>
                <a:tc>
                  <a:txBody>
                    <a:bodyPr/>
                    <a:lstStyle/>
                    <a:p>
                      <a:r>
                        <a:rPr lang="en-IN" sz="1500" dirty="0"/>
                        <a:t>Pre-Processing module (not employed for neural embedding generation and char level RNN)</a:t>
                      </a:r>
                    </a:p>
                  </a:txBody>
                  <a:tcPr/>
                </a:tc>
                <a:tc>
                  <a:txBody>
                    <a:bodyPr/>
                    <a:lstStyle/>
                    <a:p>
                      <a:r>
                        <a:rPr lang="en-IN" sz="1500" dirty="0"/>
                        <a:t>80%</a:t>
                      </a:r>
                    </a:p>
                  </a:txBody>
                  <a:tcPr/>
                </a:tc>
                <a:tc>
                  <a:txBody>
                    <a:bodyPr/>
                    <a:lstStyle/>
                    <a:p>
                      <a:r>
                        <a:rPr lang="en-IN" sz="1500" dirty="0"/>
                        <a:t>Normalizes code mixed tweets, using domain specific pre-processing techniques</a:t>
                      </a:r>
                    </a:p>
                  </a:txBody>
                  <a:tcPr/>
                </a:tc>
                <a:extLst>
                  <a:ext uri="{0D108BD9-81ED-4DB2-BD59-A6C34878D82A}">
                    <a16:rowId xmlns:a16="http://schemas.microsoft.com/office/drawing/2014/main" val="10001"/>
                  </a:ext>
                </a:extLst>
              </a:tr>
              <a:tr h="370840">
                <a:tc>
                  <a:txBody>
                    <a:bodyPr/>
                    <a:lstStyle/>
                    <a:p>
                      <a:r>
                        <a:rPr lang="en-IN" sz="1500" dirty="0"/>
                        <a:t>2.</a:t>
                      </a:r>
                    </a:p>
                  </a:txBody>
                  <a:tcPr/>
                </a:tc>
                <a:tc>
                  <a:txBody>
                    <a:bodyPr/>
                    <a:lstStyle/>
                    <a:p>
                      <a:r>
                        <a:rPr lang="en-IN" sz="1500" dirty="0"/>
                        <a:t>Feature Extraction module (manually engineered  word level and lexical features)</a:t>
                      </a:r>
                    </a:p>
                  </a:txBody>
                  <a:tcPr/>
                </a:tc>
                <a:tc>
                  <a:txBody>
                    <a:bodyPr/>
                    <a:lstStyle/>
                    <a:p>
                      <a:r>
                        <a:rPr lang="en-IN" sz="1500" dirty="0"/>
                        <a:t>100%</a:t>
                      </a:r>
                    </a:p>
                  </a:txBody>
                  <a:tcPr/>
                </a:tc>
                <a:tc>
                  <a:txBody>
                    <a:bodyPr/>
                    <a:lstStyle/>
                    <a:p>
                      <a:r>
                        <a:rPr lang="en-IN" sz="1500" dirty="0"/>
                        <a:t>Extracts minimal contextual features like char n grams or word n grams, lexical Boolean features such as presence of capitalization. #tags, numbers, etc</a:t>
                      </a:r>
                    </a:p>
                  </a:txBody>
                  <a:tcPr/>
                </a:tc>
                <a:extLst>
                  <a:ext uri="{0D108BD9-81ED-4DB2-BD59-A6C34878D82A}">
                    <a16:rowId xmlns:a16="http://schemas.microsoft.com/office/drawing/2014/main" val="10002"/>
                  </a:ext>
                </a:extLst>
              </a:tr>
              <a:tr h="370840">
                <a:tc>
                  <a:txBody>
                    <a:bodyPr/>
                    <a:lstStyle/>
                    <a:p>
                      <a:r>
                        <a:rPr lang="en-IN" sz="1500" dirty="0"/>
                        <a:t>3.</a:t>
                      </a:r>
                    </a:p>
                  </a:txBody>
                  <a:tcPr/>
                </a:tc>
                <a:tc>
                  <a:txBody>
                    <a:bodyPr/>
                    <a:lstStyle/>
                    <a:p>
                      <a:r>
                        <a:rPr lang="en-IN" sz="1500" dirty="0"/>
                        <a:t>Neural embedding Feature Extraction module (word2vec)</a:t>
                      </a:r>
                    </a:p>
                  </a:txBody>
                  <a:tcPr/>
                </a:tc>
                <a:tc>
                  <a:txBody>
                    <a:bodyPr/>
                    <a:lstStyle/>
                    <a:p>
                      <a:r>
                        <a:rPr lang="en-IN" sz="1500" dirty="0"/>
                        <a:t>100%</a:t>
                      </a:r>
                    </a:p>
                  </a:txBody>
                  <a:tcPr/>
                </a:tc>
                <a:tc>
                  <a:txBody>
                    <a:bodyPr/>
                    <a:lstStyle/>
                    <a:p>
                      <a:r>
                        <a:rPr lang="en-IN" sz="1500" dirty="0"/>
                        <a:t>Generates word embeddings by training word2vec on our corpus to account for local context</a:t>
                      </a:r>
                    </a:p>
                  </a:txBody>
                  <a:tcPr/>
                </a:tc>
                <a:extLst>
                  <a:ext uri="{0D108BD9-81ED-4DB2-BD59-A6C34878D82A}">
                    <a16:rowId xmlns:a16="http://schemas.microsoft.com/office/drawing/2014/main" val="10003"/>
                  </a:ext>
                </a:extLst>
              </a:tr>
              <a:tr h="370840">
                <a:tc>
                  <a:txBody>
                    <a:bodyPr/>
                    <a:lstStyle/>
                    <a:p>
                      <a:r>
                        <a:rPr lang="en-IN" sz="1500" dirty="0"/>
                        <a:t>4.</a:t>
                      </a:r>
                    </a:p>
                  </a:txBody>
                  <a:tcPr/>
                </a:tc>
                <a:tc>
                  <a:txBody>
                    <a:bodyPr/>
                    <a:lstStyle/>
                    <a:p>
                      <a:r>
                        <a:rPr lang="en-IN" sz="1500" dirty="0"/>
                        <a:t>Global Vector Generating module for word representation (Glove)</a:t>
                      </a:r>
                    </a:p>
                  </a:txBody>
                  <a:tcPr/>
                </a:tc>
                <a:tc>
                  <a:txBody>
                    <a:bodyPr/>
                    <a:lstStyle/>
                    <a:p>
                      <a:r>
                        <a:rPr lang="en-IN" sz="1500" dirty="0"/>
                        <a:t>100%</a:t>
                      </a:r>
                    </a:p>
                  </a:txBody>
                  <a:tcPr/>
                </a:tc>
                <a:tc>
                  <a:txBody>
                    <a:bodyPr/>
                    <a:lstStyle/>
                    <a:p>
                      <a:r>
                        <a:rPr lang="en-IN" sz="1500" dirty="0"/>
                        <a:t>Generates Glove embeddings to account for global context</a:t>
                      </a:r>
                    </a:p>
                  </a:txBody>
                  <a:tcPr/>
                </a:tc>
                <a:extLst>
                  <a:ext uri="{0D108BD9-81ED-4DB2-BD59-A6C34878D82A}">
                    <a16:rowId xmlns:a16="http://schemas.microsoft.com/office/drawing/2014/main" val="10004"/>
                  </a:ext>
                </a:extLst>
              </a:tr>
              <a:tr h="370840">
                <a:tc>
                  <a:txBody>
                    <a:bodyPr/>
                    <a:lstStyle/>
                    <a:p>
                      <a:r>
                        <a:rPr lang="en-IN" sz="1500" dirty="0"/>
                        <a:t>5.</a:t>
                      </a:r>
                    </a:p>
                  </a:txBody>
                  <a:tcPr/>
                </a:tc>
                <a:tc>
                  <a:txBody>
                    <a:bodyPr/>
                    <a:lstStyle/>
                    <a:p>
                      <a:r>
                        <a:rPr lang="en-IN" sz="1500" dirty="0"/>
                        <a:t>Basic Machine Learning module</a:t>
                      </a:r>
                    </a:p>
                  </a:txBody>
                  <a:tcPr/>
                </a:tc>
                <a:tc>
                  <a:txBody>
                    <a:bodyPr/>
                    <a:lstStyle/>
                    <a:p>
                      <a:r>
                        <a:rPr lang="en-IN" sz="1500" dirty="0"/>
                        <a:t>100%</a:t>
                      </a:r>
                    </a:p>
                  </a:txBody>
                  <a:tcPr/>
                </a:tc>
                <a:tc>
                  <a:txBody>
                    <a:bodyPr/>
                    <a:lstStyle/>
                    <a:p>
                      <a:r>
                        <a:rPr lang="en-IN" sz="1500" dirty="0"/>
                        <a:t>Performs Training and Inference of </a:t>
                      </a:r>
                      <a:r>
                        <a:rPr lang="en-IN" sz="1500"/>
                        <a:t>basic models </a:t>
                      </a:r>
                      <a:r>
                        <a:rPr lang="en-IN" sz="1500" dirty="0"/>
                        <a:t>such as decision tree, random forest, naïve </a:t>
                      </a:r>
                      <a:r>
                        <a:rPr lang="en-IN" sz="1500" dirty="0" err="1"/>
                        <a:t>bayes</a:t>
                      </a:r>
                      <a:endParaRPr lang="en-IN" sz="1500" dirty="0"/>
                    </a:p>
                  </a:txBody>
                  <a:tcPr/>
                </a:tc>
                <a:extLst>
                  <a:ext uri="{0D108BD9-81ED-4DB2-BD59-A6C34878D82A}">
                    <a16:rowId xmlns:a16="http://schemas.microsoft.com/office/drawing/2014/main" val="10005"/>
                  </a:ext>
                </a:extLst>
              </a:tr>
              <a:tr h="370840">
                <a:tc>
                  <a:txBody>
                    <a:bodyPr/>
                    <a:lstStyle/>
                    <a:p>
                      <a:r>
                        <a:rPr lang="en-IN" sz="1500" dirty="0"/>
                        <a:t>6.</a:t>
                      </a:r>
                    </a:p>
                  </a:txBody>
                  <a:tcPr/>
                </a:tc>
                <a:tc>
                  <a:txBody>
                    <a:bodyPr/>
                    <a:lstStyle/>
                    <a:p>
                      <a:r>
                        <a:rPr lang="en-IN" sz="1500" dirty="0"/>
                        <a:t>Ensemble learning module to combine basic ML techniques</a:t>
                      </a:r>
                    </a:p>
                  </a:txBody>
                  <a:tcPr/>
                </a:tc>
                <a:tc>
                  <a:txBody>
                    <a:bodyPr/>
                    <a:lstStyle/>
                    <a:p>
                      <a:r>
                        <a:rPr lang="en-IN" sz="1500" dirty="0"/>
                        <a:t>100%</a:t>
                      </a:r>
                    </a:p>
                  </a:txBody>
                  <a:tcPr/>
                </a:tc>
                <a:tc>
                  <a:txBody>
                    <a:bodyPr/>
                    <a:lstStyle/>
                    <a:p>
                      <a:r>
                        <a:rPr lang="en-IN" sz="1500" dirty="0"/>
                        <a:t>Trains an ensemble of above models by Voting Technique</a:t>
                      </a:r>
                    </a:p>
                  </a:txBody>
                  <a:tcPr/>
                </a:tc>
                <a:extLst>
                  <a:ext uri="{0D108BD9-81ED-4DB2-BD59-A6C34878D82A}">
                    <a16:rowId xmlns:a16="http://schemas.microsoft.com/office/drawing/2014/main" val="10006"/>
                  </a:ext>
                </a:extLst>
              </a:tr>
              <a:tr h="370840">
                <a:tc>
                  <a:txBody>
                    <a:bodyPr/>
                    <a:lstStyle/>
                    <a:p>
                      <a:r>
                        <a:rPr lang="en-IN" sz="1500" dirty="0"/>
                        <a:t>7.</a:t>
                      </a:r>
                    </a:p>
                  </a:txBody>
                  <a:tcPr/>
                </a:tc>
                <a:tc>
                  <a:txBody>
                    <a:bodyPr/>
                    <a:lstStyle/>
                    <a:p>
                      <a:r>
                        <a:rPr lang="en-IN" sz="1500" dirty="0"/>
                        <a:t>Deep learning via word level LSTMs module</a:t>
                      </a:r>
                    </a:p>
                  </a:txBody>
                  <a:tcPr/>
                </a:tc>
                <a:tc>
                  <a:txBody>
                    <a:bodyPr/>
                    <a:lstStyle/>
                    <a:p>
                      <a:r>
                        <a:rPr lang="en-IN" sz="1500" dirty="0"/>
                        <a:t>100%</a:t>
                      </a:r>
                    </a:p>
                  </a:txBody>
                  <a:tcPr/>
                </a:tc>
                <a:tc>
                  <a:txBody>
                    <a:bodyPr/>
                    <a:lstStyle/>
                    <a:p>
                      <a:r>
                        <a:rPr lang="en-IN" sz="1500" dirty="0"/>
                        <a:t>Trains an LSTM network to account for word level long term dependencies</a:t>
                      </a:r>
                    </a:p>
                  </a:txBody>
                  <a:tcPr/>
                </a:tc>
                <a:extLst>
                  <a:ext uri="{0D108BD9-81ED-4DB2-BD59-A6C34878D82A}">
                    <a16:rowId xmlns:a16="http://schemas.microsoft.com/office/drawing/2014/main" val="10007"/>
                  </a:ext>
                </a:extLst>
              </a:tr>
              <a:tr h="370840">
                <a:tc>
                  <a:txBody>
                    <a:bodyPr/>
                    <a:lstStyle/>
                    <a:p>
                      <a:r>
                        <a:rPr lang="en-IN" sz="1500" dirty="0"/>
                        <a:t>8.</a:t>
                      </a:r>
                    </a:p>
                  </a:txBody>
                  <a:tcPr/>
                </a:tc>
                <a:tc>
                  <a:txBody>
                    <a:bodyPr/>
                    <a:lstStyle/>
                    <a:p>
                      <a:r>
                        <a:rPr lang="en-IN" sz="1500" dirty="0"/>
                        <a:t>Deep learning via Character Level Bidirectional LSTMs</a:t>
                      </a:r>
                    </a:p>
                  </a:txBody>
                  <a:tcPr/>
                </a:tc>
                <a:tc>
                  <a:txBody>
                    <a:bodyPr/>
                    <a:lstStyle/>
                    <a:p>
                      <a:r>
                        <a:rPr lang="en-IN" sz="15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t>Trains the proposed model to account for character level dependencies</a:t>
                      </a:r>
                    </a:p>
                  </a:txBody>
                  <a:tcPr/>
                </a:tc>
                <a:extLst>
                  <a:ext uri="{0D108BD9-81ED-4DB2-BD59-A6C34878D82A}">
                    <a16:rowId xmlns:a16="http://schemas.microsoft.com/office/drawing/2014/main" val="10008"/>
                  </a:ext>
                </a:extLst>
              </a:tr>
              <a:tr h="370840">
                <a:tc>
                  <a:txBody>
                    <a:bodyPr/>
                    <a:lstStyle/>
                    <a:p>
                      <a:r>
                        <a:rPr lang="en-IN" sz="1500" dirty="0"/>
                        <a:t>9.</a:t>
                      </a:r>
                    </a:p>
                  </a:txBody>
                  <a:tcPr/>
                </a:tc>
                <a:tc>
                  <a:txBody>
                    <a:bodyPr/>
                    <a:lstStyle/>
                    <a:p>
                      <a:r>
                        <a:rPr lang="en-IN" sz="1500" dirty="0"/>
                        <a:t>Model Evaluation module </a:t>
                      </a:r>
                    </a:p>
                  </a:txBody>
                  <a:tcPr/>
                </a:tc>
                <a:tc>
                  <a:txBody>
                    <a:bodyPr/>
                    <a:lstStyle/>
                    <a:p>
                      <a:r>
                        <a:rPr lang="en-IN" sz="1500" dirty="0"/>
                        <a:t>100%</a:t>
                      </a:r>
                    </a:p>
                  </a:txBody>
                  <a:tcPr/>
                </a:tc>
                <a:tc>
                  <a:txBody>
                    <a:bodyPr/>
                    <a:lstStyle/>
                    <a:p>
                      <a:r>
                        <a:rPr lang="en-IN" sz="1500" dirty="0"/>
                        <a:t>Evaluate a model using metrics like precision, recall and F-Score</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1166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59" y="-194217"/>
            <a:ext cx="11115507" cy="1499616"/>
          </a:xfrm>
        </p:spPr>
        <p:txBody>
          <a:bodyPr>
            <a:normAutofit/>
          </a:bodyPr>
          <a:lstStyle/>
          <a:p>
            <a:r>
              <a:rPr lang="en-US" sz="3200" dirty="0"/>
              <a:t>Quality of work – CODE MODULES working well </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2780641"/>
              </p:ext>
            </p:extLst>
          </p:nvPr>
        </p:nvGraphicFramePr>
        <p:xfrm>
          <a:off x="381000" y="796344"/>
          <a:ext cx="11404610" cy="5948680"/>
        </p:xfrm>
        <a:graphic>
          <a:graphicData uri="http://schemas.openxmlformats.org/drawingml/2006/table">
            <a:tbl>
              <a:tblPr firstRow="1" bandRow="1">
                <a:tableStyleId>{5C22544A-7EE6-4342-B048-85BDC9FD1C3A}</a:tableStyleId>
              </a:tblPr>
              <a:tblGrid>
                <a:gridCol w="1140767">
                  <a:extLst>
                    <a:ext uri="{9D8B030D-6E8A-4147-A177-3AD203B41FA5}">
                      <a16:colId xmlns:a16="http://schemas.microsoft.com/office/drawing/2014/main" val="20000"/>
                    </a:ext>
                  </a:extLst>
                </a:gridCol>
                <a:gridCol w="3712842">
                  <a:extLst>
                    <a:ext uri="{9D8B030D-6E8A-4147-A177-3AD203B41FA5}">
                      <a16:colId xmlns:a16="http://schemas.microsoft.com/office/drawing/2014/main" val="20001"/>
                    </a:ext>
                  </a:extLst>
                </a:gridCol>
                <a:gridCol w="1722782">
                  <a:extLst>
                    <a:ext uri="{9D8B030D-6E8A-4147-A177-3AD203B41FA5}">
                      <a16:colId xmlns:a16="http://schemas.microsoft.com/office/drawing/2014/main" val="20002"/>
                    </a:ext>
                  </a:extLst>
                </a:gridCol>
                <a:gridCol w="4828219">
                  <a:extLst>
                    <a:ext uri="{9D8B030D-6E8A-4147-A177-3AD203B41FA5}">
                      <a16:colId xmlns:a16="http://schemas.microsoft.com/office/drawing/2014/main" val="20003"/>
                    </a:ext>
                  </a:extLst>
                </a:gridCol>
              </a:tblGrid>
              <a:tr h="370840">
                <a:tc>
                  <a:txBody>
                    <a:bodyPr/>
                    <a:lstStyle/>
                    <a:p>
                      <a:r>
                        <a:rPr lang="en-US" sz="1300" dirty="0"/>
                        <a:t>Serial no </a:t>
                      </a:r>
                      <a:endParaRPr lang="en-IN" sz="1300" dirty="0"/>
                    </a:p>
                  </a:txBody>
                  <a:tcPr/>
                </a:tc>
                <a:tc>
                  <a:txBody>
                    <a:bodyPr/>
                    <a:lstStyle/>
                    <a:p>
                      <a:r>
                        <a:rPr lang="en-US" sz="1300" dirty="0"/>
                        <a:t>Code Module from previous slide </a:t>
                      </a:r>
                      <a:endParaRPr lang="en-IN" sz="1300" dirty="0"/>
                    </a:p>
                  </a:txBody>
                  <a:tcPr/>
                </a:tc>
                <a:tc>
                  <a:txBody>
                    <a:bodyPr/>
                    <a:lstStyle/>
                    <a:p>
                      <a:r>
                        <a:rPr lang="en-US" sz="1300" dirty="0"/>
                        <a:t>Status (% complete) </a:t>
                      </a:r>
                      <a:endParaRPr lang="en-IN" sz="1300" dirty="0"/>
                    </a:p>
                  </a:txBody>
                  <a:tcPr/>
                </a:tc>
                <a:tc>
                  <a:txBody>
                    <a:bodyPr/>
                    <a:lstStyle/>
                    <a:p>
                      <a:r>
                        <a:rPr lang="en-US" sz="1300" dirty="0"/>
                        <a:t>Comments if there are minor issues</a:t>
                      </a:r>
                      <a:endParaRPr lang="en-IN" sz="1300" dirty="0"/>
                    </a:p>
                  </a:txBody>
                  <a:tcPr/>
                </a:tc>
                <a:extLst>
                  <a:ext uri="{0D108BD9-81ED-4DB2-BD59-A6C34878D82A}">
                    <a16:rowId xmlns:a16="http://schemas.microsoft.com/office/drawing/2014/main" val="10000"/>
                  </a:ext>
                </a:extLst>
              </a:tr>
              <a:tr h="370840">
                <a:tc>
                  <a:txBody>
                    <a:bodyPr/>
                    <a:lstStyle/>
                    <a:p>
                      <a:r>
                        <a:rPr lang="en-IN" sz="1300" dirty="0"/>
                        <a:t>1.</a:t>
                      </a:r>
                    </a:p>
                  </a:txBody>
                  <a:tcPr/>
                </a:tc>
                <a:tc>
                  <a:txBody>
                    <a:bodyPr/>
                    <a:lstStyle/>
                    <a:p>
                      <a:r>
                        <a:rPr lang="en-IN" sz="1300" dirty="0"/>
                        <a:t>Pre-Processing module</a:t>
                      </a:r>
                    </a:p>
                  </a:txBody>
                  <a:tcPr/>
                </a:tc>
                <a:tc>
                  <a:txBody>
                    <a:bodyPr/>
                    <a:lstStyle/>
                    <a:p>
                      <a:r>
                        <a:rPr lang="en-IN" sz="1300" dirty="0"/>
                        <a:t>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Pre-processing steps mentioned Successfully Deployed. Could improve upon by adding language specific rules for stemming and normalization, though this step is optional as deep learning techniques don’t need this</a:t>
                      </a:r>
                    </a:p>
                  </a:txBody>
                  <a:tcPr/>
                </a:tc>
                <a:extLst>
                  <a:ext uri="{0D108BD9-81ED-4DB2-BD59-A6C34878D82A}">
                    <a16:rowId xmlns:a16="http://schemas.microsoft.com/office/drawing/2014/main" val="10001"/>
                  </a:ext>
                </a:extLst>
              </a:tr>
              <a:tr h="370840">
                <a:tc>
                  <a:txBody>
                    <a:bodyPr/>
                    <a:lstStyle/>
                    <a:p>
                      <a:r>
                        <a:rPr lang="en-IN" sz="1300" dirty="0"/>
                        <a:t>2.</a:t>
                      </a:r>
                    </a:p>
                  </a:txBody>
                  <a:tcPr/>
                </a:tc>
                <a:tc>
                  <a:txBody>
                    <a:bodyPr/>
                    <a:lstStyle/>
                    <a:p>
                      <a:r>
                        <a:rPr lang="en-IN" sz="1300" dirty="0"/>
                        <a:t>Feature Extraction module (manually engineered  word level and lexical features)</a:t>
                      </a:r>
                    </a:p>
                  </a:txBody>
                  <a:tcPr/>
                </a:tc>
                <a:tc>
                  <a:txBody>
                    <a:bodyPr/>
                    <a:lstStyle/>
                    <a:p>
                      <a:r>
                        <a:rPr lang="en-IN" sz="1300" dirty="0"/>
                        <a:t>100%</a:t>
                      </a:r>
                    </a:p>
                  </a:txBody>
                  <a:tcPr/>
                </a:tc>
                <a:tc>
                  <a:txBody>
                    <a:bodyPr/>
                    <a:lstStyle/>
                    <a:p>
                      <a:r>
                        <a:rPr lang="en-IN" sz="1300" dirty="0"/>
                        <a:t>Successfully Deployed</a:t>
                      </a:r>
                    </a:p>
                  </a:txBody>
                  <a:tcPr/>
                </a:tc>
                <a:extLst>
                  <a:ext uri="{0D108BD9-81ED-4DB2-BD59-A6C34878D82A}">
                    <a16:rowId xmlns:a16="http://schemas.microsoft.com/office/drawing/2014/main" val="10002"/>
                  </a:ext>
                </a:extLst>
              </a:tr>
              <a:tr h="370840">
                <a:tc>
                  <a:txBody>
                    <a:bodyPr/>
                    <a:lstStyle/>
                    <a:p>
                      <a:r>
                        <a:rPr lang="en-IN" sz="1300" dirty="0"/>
                        <a:t>3.</a:t>
                      </a:r>
                    </a:p>
                  </a:txBody>
                  <a:tcPr/>
                </a:tc>
                <a:tc>
                  <a:txBody>
                    <a:bodyPr/>
                    <a:lstStyle/>
                    <a:p>
                      <a:r>
                        <a:rPr lang="en-IN" sz="1300" dirty="0"/>
                        <a:t>Neural embedding Feature Extraction module (word2vec)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a:t>
                      </a:r>
                    </a:p>
                    <a:p>
                      <a:endParaRPr lang="en-IN" sz="1300" dirty="0"/>
                    </a:p>
                  </a:txBody>
                  <a:tcPr/>
                </a:tc>
                <a:extLst>
                  <a:ext uri="{0D108BD9-81ED-4DB2-BD59-A6C34878D82A}">
                    <a16:rowId xmlns:a16="http://schemas.microsoft.com/office/drawing/2014/main" val="10003"/>
                  </a:ext>
                </a:extLst>
              </a:tr>
              <a:tr h="370840">
                <a:tc>
                  <a:txBody>
                    <a:bodyPr/>
                    <a:lstStyle/>
                    <a:p>
                      <a:r>
                        <a:rPr lang="en-IN" sz="1300" dirty="0"/>
                        <a:t>4.</a:t>
                      </a:r>
                    </a:p>
                  </a:txBody>
                  <a:tcPr/>
                </a:tc>
                <a:tc>
                  <a:txBody>
                    <a:bodyPr/>
                    <a:lstStyle/>
                    <a:p>
                      <a:r>
                        <a:rPr lang="en-IN" sz="1300" dirty="0"/>
                        <a:t>Global Vector Generating module for word representation (Glove)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a:t>
                      </a:r>
                    </a:p>
                    <a:p>
                      <a:endParaRPr lang="en-IN" sz="1300" dirty="0"/>
                    </a:p>
                  </a:txBody>
                  <a:tcPr/>
                </a:tc>
                <a:extLst>
                  <a:ext uri="{0D108BD9-81ED-4DB2-BD59-A6C34878D82A}">
                    <a16:rowId xmlns:a16="http://schemas.microsoft.com/office/drawing/2014/main" val="10004"/>
                  </a:ext>
                </a:extLst>
              </a:tr>
              <a:tr h="370840">
                <a:tc>
                  <a:txBody>
                    <a:bodyPr/>
                    <a:lstStyle/>
                    <a:p>
                      <a:r>
                        <a:rPr lang="en-IN" sz="1300" dirty="0"/>
                        <a:t>5.</a:t>
                      </a:r>
                    </a:p>
                  </a:txBody>
                  <a:tcPr/>
                </a:tc>
                <a:tc>
                  <a:txBody>
                    <a:bodyPr/>
                    <a:lstStyle/>
                    <a:p>
                      <a:r>
                        <a:rPr lang="en-IN" sz="1300" dirty="0"/>
                        <a:t>Basic Machine Learning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a:t>
                      </a:r>
                    </a:p>
                    <a:p>
                      <a:endParaRPr lang="en-IN" sz="1300" dirty="0"/>
                    </a:p>
                  </a:txBody>
                  <a:tcPr/>
                </a:tc>
                <a:extLst>
                  <a:ext uri="{0D108BD9-81ED-4DB2-BD59-A6C34878D82A}">
                    <a16:rowId xmlns:a16="http://schemas.microsoft.com/office/drawing/2014/main" val="10005"/>
                  </a:ext>
                </a:extLst>
              </a:tr>
              <a:tr h="370840">
                <a:tc>
                  <a:txBody>
                    <a:bodyPr/>
                    <a:lstStyle/>
                    <a:p>
                      <a:r>
                        <a:rPr lang="en-IN" sz="1300" dirty="0"/>
                        <a:t>6.</a:t>
                      </a:r>
                    </a:p>
                  </a:txBody>
                  <a:tcPr/>
                </a:tc>
                <a:tc>
                  <a:txBody>
                    <a:bodyPr/>
                    <a:lstStyle/>
                    <a:p>
                      <a:r>
                        <a:rPr lang="en-IN" sz="1300" dirty="0"/>
                        <a:t>Ensemble learning module to combine basic ML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does not cause drastic improvement as all models, though being reasonably </a:t>
                      </a:r>
                      <a:r>
                        <a:rPr lang="en-IN" sz="1300"/>
                        <a:t>accurate seem </a:t>
                      </a:r>
                      <a:r>
                        <a:rPr lang="en-IN" sz="1300" dirty="0"/>
                        <a:t>to make error predictions in the same instance space</a:t>
                      </a:r>
                    </a:p>
                  </a:txBody>
                  <a:tcPr/>
                </a:tc>
                <a:extLst>
                  <a:ext uri="{0D108BD9-81ED-4DB2-BD59-A6C34878D82A}">
                    <a16:rowId xmlns:a16="http://schemas.microsoft.com/office/drawing/2014/main" val="10006"/>
                  </a:ext>
                </a:extLst>
              </a:tr>
              <a:tr h="370840">
                <a:tc>
                  <a:txBody>
                    <a:bodyPr/>
                    <a:lstStyle/>
                    <a:p>
                      <a:r>
                        <a:rPr lang="en-IN" sz="1300" dirty="0"/>
                        <a:t>7.</a:t>
                      </a:r>
                    </a:p>
                  </a:txBody>
                  <a:tcPr/>
                </a:tc>
                <a:tc>
                  <a:txBody>
                    <a:bodyPr/>
                    <a:lstStyle/>
                    <a:p>
                      <a:r>
                        <a:rPr lang="en-IN" sz="1300" dirty="0"/>
                        <a:t>Deep learning via word level LSTMs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results in improvement over basic ML models as it considers word level long term dependencies, but context is </a:t>
                      </a:r>
                      <a:r>
                        <a:rPr lang="en-IN" sz="1300" dirty="0" err="1"/>
                        <a:t>uni</a:t>
                      </a:r>
                      <a:r>
                        <a:rPr lang="en-IN" sz="1300" dirty="0"/>
                        <a:t>-directional only, could be improved upon</a:t>
                      </a:r>
                    </a:p>
                  </a:txBody>
                  <a:tcPr/>
                </a:tc>
                <a:extLst>
                  <a:ext uri="{0D108BD9-81ED-4DB2-BD59-A6C34878D82A}">
                    <a16:rowId xmlns:a16="http://schemas.microsoft.com/office/drawing/2014/main" val="10007"/>
                  </a:ext>
                </a:extLst>
              </a:tr>
              <a:tr h="370840">
                <a:tc>
                  <a:txBody>
                    <a:bodyPr/>
                    <a:lstStyle/>
                    <a:p>
                      <a:r>
                        <a:rPr lang="en-IN" sz="1300" dirty="0"/>
                        <a:t>8.</a:t>
                      </a:r>
                    </a:p>
                  </a:txBody>
                  <a:tcPr/>
                </a:tc>
                <a:tc>
                  <a:txBody>
                    <a:bodyPr/>
                    <a:lstStyle/>
                    <a:p>
                      <a:r>
                        <a:rPr lang="en-IN" sz="1300" dirty="0"/>
                        <a:t>Deep learning via Character Level Bidirectional LSTMs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survey in related literatures in other domains indicates that code mixed data usually have char level dependencies and the previous models tested above are independent of this factor to a large extent. This model gives better results over other models</a:t>
                      </a:r>
                    </a:p>
                  </a:txBody>
                  <a:tcPr/>
                </a:tc>
                <a:extLst>
                  <a:ext uri="{0D108BD9-81ED-4DB2-BD59-A6C34878D82A}">
                    <a16:rowId xmlns:a16="http://schemas.microsoft.com/office/drawing/2014/main" val="10008"/>
                  </a:ext>
                </a:extLst>
              </a:tr>
              <a:tr h="370840">
                <a:tc>
                  <a:txBody>
                    <a:bodyPr/>
                    <a:lstStyle/>
                    <a:p>
                      <a:r>
                        <a:rPr lang="en-IN" sz="1300" dirty="0"/>
                        <a:t>9.</a:t>
                      </a:r>
                    </a:p>
                  </a:txBody>
                  <a:tcPr/>
                </a:tc>
                <a:tc>
                  <a:txBody>
                    <a:bodyPr/>
                    <a:lstStyle/>
                    <a:p>
                      <a:r>
                        <a:rPr lang="en-IN" sz="1300" dirty="0"/>
                        <a:t>Model Evaluation module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precision, recall and F-score being used, commonly employed in NER</a:t>
                      </a:r>
                    </a:p>
                  </a:txBody>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spTree>
    <p:extLst>
      <p:ext uri="{BB962C8B-B14F-4D97-AF65-F5344CB8AC3E}">
        <p14:creationId xmlns:p14="http://schemas.microsoft.com/office/powerpoint/2010/main" val="33546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311</TotalTime>
  <Words>2177</Words>
  <Application>Microsoft Office PowerPoint</Application>
  <PresentationFormat>Widescreen</PresentationFormat>
  <Paragraphs>226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Tw Cen MT</vt:lpstr>
      <vt:lpstr>Tw Cen MT Condensed</vt:lpstr>
      <vt:lpstr>Wingdings</vt:lpstr>
      <vt:lpstr>Wingdings 3</vt:lpstr>
      <vt:lpstr>Integral</vt:lpstr>
      <vt:lpstr>Named Entity Recognition IN               Hindi+ English CODE Mixed Raw Text    </vt:lpstr>
      <vt:lpstr>About the project</vt:lpstr>
      <vt:lpstr>Uniqueness and analysis </vt:lpstr>
      <vt:lpstr>Dataset source </vt:lpstr>
      <vt:lpstr>PRE-PROCESSING STEPS : </vt:lpstr>
      <vt:lpstr>Quantity of work - High level block diagram  of our implementation </vt:lpstr>
      <vt:lpstr>Quantity of work - High level block diagram  of our implementation </vt:lpstr>
      <vt:lpstr>Quantity of work – the main code modules </vt:lpstr>
      <vt:lpstr>Quality of work – CODE MODULES working well </vt:lpstr>
      <vt:lpstr>Our top three learning in this project  </vt:lpstr>
      <vt:lpstr>RESULTS </vt:lpstr>
      <vt:lpstr>Top Challenges unresolved so far </vt:lpstr>
      <vt:lpstr>Our Going forward plan (if 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ABHISHEK NARAYANAN</cp:lastModifiedBy>
  <cp:revision>85</cp:revision>
  <dcterms:created xsi:type="dcterms:W3CDTF">2018-04-13T03:13:56Z</dcterms:created>
  <dcterms:modified xsi:type="dcterms:W3CDTF">2019-04-27T15:44:45Z</dcterms:modified>
</cp:coreProperties>
</file>