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8" r:id="rId3"/>
    <p:sldId id="258" r:id="rId4"/>
    <p:sldId id="269" r:id="rId5"/>
    <p:sldId id="257" r:id="rId6"/>
    <p:sldId id="266" r:id="rId7"/>
    <p:sldId id="267" r:id="rId8"/>
    <p:sldId id="260" r:id="rId9"/>
    <p:sldId id="264" r:id="rId10"/>
    <p:sldId id="270" r:id="rId11"/>
    <p:sldId id="265" r:id="rId12"/>
  </p:sldIdLst>
  <p:sldSz cx="18288000" cy="10287000"/>
  <p:notesSz cx="6858000" cy="9144000"/>
  <p:embeddedFontLst>
    <p:embeddedFont>
      <p:font typeface="Candara Light" panose="020E0502030303020204" pitchFamily="34" charset="0"/>
      <p:regular r:id="rId13"/>
      <p:italic r:id="rId14"/>
    </p:embeddedFont>
    <p:embeddedFont>
      <p:font typeface="Cascadia Code Light" panose="020B0609020000020004" pitchFamily="49" charset="0"/>
      <p:regular r:id="rId15"/>
      <p:italic r:id="rId16"/>
    </p:embeddedFont>
    <p:embeddedFont>
      <p:font typeface="Chunk Five" panose="020B0604020202020204" charset="0"/>
      <p:regular r:id="rId17"/>
    </p:embeddedFont>
    <p:embeddedFont>
      <p:font typeface="Lato" panose="020F0502020204030203" pitchFamily="3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5" d="100"/>
          <a:sy n="45" d="100"/>
        </p:scale>
        <p:origin x="620"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2.svg"/><Relationship Id="rId7" Type="http://schemas.openxmlformats.org/officeDocument/2006/relationships/image" Target="../media/image1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6F9"/>
        </a:solidFill>
        <a:effectLst/>
      </p:bgPr>
    </p:bg>
    <p:spTree>
      <p:nvGrpSpPr>
        <p:cNvPr id="1" name=""/>
        <p:cNvGrpSpPr/>
        <p:nvPr/>
      </p:nvGrpSpPr>
      <p:grpSpPr>
        <a:xfrm>
          <a:off x="0" y="0"/>
          <a:ext cx="0" cy="0"/>
          <a:chOff x="0" y="0"/>
          <a:chExt cx="0" cy="0"/>
        </a:xfrm>
      </p:grpSpPr>
      <p:grpSp>
        <p:nvGrpSpPr>
          <p:cNvPr id="2" name="Group 2"/>
          <p:cNvGrpSpPr/>
          <p:nvPr/>
        </p:nvGrpSpPr>
        <p:grpSpPr>
          <a:xfrm>
            <a:off x="0" y="10060645"/>
            <a:ext cx="4847971" cy="226355"/>
            <a:chOff x="0" y="0"/>
            <a:chExt cx="1276832" cy="59616"/>
          </a:xfrm>
        </p:grpSpPr>
        <p:sp>
          <p:nvSpPr>
            <p:cNvPr id="3" name="Freeform 3"/>
            <p:cNvSpPr/>
            <p:nvPr/>
          </p:nvSpPr>
          <p:spPr>
            <a:xfrm>
              <a:off x="0" y="0"/>
              <a:ext cx="1276832" cy="59616"/>
            </a:xfrm>
            <a:custGeom>
              <a:avLst/>
              <a:gdLst/>
              <a:ahLst/>
              <a:cxnLst/>
              <a:rect l="l" t="t" r="r" b="b"/>
              <a:pathLst>
                <a:path w="1276832" h="59616">
                  <a:moveTo>
                    <a:pt x="0" y="0"/>
                  </a:moveTo>
                  <a:lnTo>
                    <a:pt x="1276832" y="0"/>
                  </a:lnTo>
                  <a:lnTo>
                    <a:pt x="1276832" y="59616"/>
                  </a:lnTo>
                  <a:lnTo>
                    <a:pt x="0" y="59616"/>
                  </a:lnTo>
                  <a:close/>
                </a:path>
              </a:pathLst>
            </a:custGeom>
            <a:solidFill>
              <a:srgbClr val="000000"/>
            </a:solidFill>
          </p:spPr>
        </p:sp>
        <p:sp>
          <p:nvSpPr>
            <p:cNvPr id="4" name="TextBox 4"/>
            <p:cNvSpPr txBox="1"/>
            <p:nvPr/>
          </p:nvSpPr>
          <p:spPr>
            <a:xfrm>
              <a:off x="0" y="-38100"/>
              <a:ext cx="1276832" cy="97716"/>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847971" y="10239375"/>
            <a:ext cx="13440029" cy="47625"/>
            <a:chOff x="0" y="0"/>
            <a:chExt cx="3539761" cy="12543"/>
          </a:xfrm>
        </p:grpSpPr>
        <p:sp>
          <p:nvSpPr>
            <p:cNvPr id="6" name="Freeform 6"/>
            <p:cNvSpPr/>
            <p:nvPr/>
          </p:nvSpPr>
          <p:spPr>
            <a:xfrm>
              <a:off x="0" y="0"/>
              <a:ext cx="3539761" cy="12543"/>
            </a:xfrm>
            <a:custGeom>
              <a:avLst/>
              <a:gdLst/>
              <a:ahLst/>
              <a:cxnLst/>
              <a:rect l="l" t="t" r="r" b="b"/>
              <a:pathLst>
                <a:path w="3539761" h="12543">
                  <a:moveTo>
                    <a:pt x="0" y="0"/>
                  </a:moveTo>
                  <a:lnTo>
                    <a:pt x="3539761" y="0"/>
                  </a:lnTo>
                  <a:lnTo>
                    <a:pt x="3539761" y="12543"/>
                  </a:lnTo>
                  <a:lnTo>
                    <a:pt x="0" y="12543"/>
                  </a:lnTo>
                  <a:close/>
                </a:path>
              </a:pathLst>
            </a:custGeom>
            <a:solidFill>
              <a:srgbClr val="7E8489"/>
            </a:solidFill>
          </p:spPr>
        </p:sp>
        <p:sp>
          <p:nvSpPr>
            <p:cNvPr id="7" name="TextBox 7"/>
            <p:cNvSpPr txBox="1"/>
            <p:nvPr/>
          </p:nvSpPr>
          <p:spPr>
            <a:xfrm>
              <a:off x="0" y="-38100"/>
              <a:ext cx="3539761" cy="50643"/>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6775026" y="9391481"/>
            <a:ext cx="968548" cy="513331"/>
          </a:xfrm>
          <a:custGeom>
            <a:avLst/>
            <a:gdLst/>
            <a:ahLst/>
            <a:cxnLst/>
            <a:rect l="l" t="t" r="r" b="b"/>
            <a:pathLst>
              <a:path w="968548" h="513331">
                <a:moveTo>
                  <a:pt x="0" y="0"/>
                </a:moveTo>
                <a:lnTo>
                  <a:pt x="968548" y="0"/>
                </a:lnTo>
                <a:lnTo>
                  <a:pt x="968548" y="513330"/>
                </a:lnTo>
                <a:lnTo>
                  <a:pt x="0" y="5133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9669780" y="0"/>
            <a:ext cx="8618220" cy="7858228"/>
          </a:xfrm>
          <a:custGeom>
            <a:avLst/>
            <a:gdLst/>
            <a:ahLst/>
            <a:cxnLst/>
            <a:rect l="l" t="t" r="r" b="b"/>
            <a:pathLst>
              <a:path w="11384280" h="11384280">
                <a:moveTo>
                  <a:pt x="0" y="0"/>
                </a:moveTo>
                <a:lnTo>
                  <a:pt x="11384280" y="0"/>
                </a:lnTo>
                <a:lnTo>
                  <a:pt x="11384280" y="11384280"/>
                </a:lnTo>
                <a:lnTo>
                  <a:pt x="0" y="11384280"/>
                </a:lnTo>
                <a:lnTo>
                  <a:pt x="0" y="0"/>
                </a:lnTo>
                <a:close/>
              </a:path>
            </a:pathLst>
          </a:custGeom>
          <a:blipFill>
            <a:blip r:embed="rId4">
              <a:alphaModFix amt="5000"/>
              <a:extLst>
                <a:ext uri="{96DAC541-7B7A-43D3-8B79-37D633B846F1}">
                  <asvg:svgBlip xmlns:asvg="http://schemas.microsoft.com/office/drawing/2016/SVG/main" r:embed="rId5"/>
                </a:ext>
              </a:extLst>
            </a:blip>
            <a:stretch>
              <a:fillRect/>
            </a:stretch>
          </a:blipFill>
        </p:spPr>
      </p:sp>
      <p:sp>
        <p:nvSpPr>
          <p:cNvPr id="10" name="Freeform 10"/>
          <p:cNvSpPr/>
          <p:nvPr/>
        </p:nvSpPr>
        <p:spPr>
          <a:xfrm>
            <a:off x="8256057" y="2325326"/>
            <a:ext cx="9003243" cy="5532902"/>
          </a:xfrm>
          <a:custGeom>
            <a:avLst/>
            <a:gdLst/>
            <a:ahLst/>
            <a:cxnLst/>
            <a:rect l="l" t="t" r="r" b="b"/>
            <a:pathLst>
              <a:path w="9003243" h="5532902">
                <a:moveTo>
                  <a:pt x="0" y="0"/>
                </a:moveTo>
                <a:lnTo>
                  <a:pt x="9003243" y="0"/>
                </a:lnTo>
                <a:lnTo>
                  <a:pt x="9003243" y="5532902"/>
                </a:lnTo>
                <a:lnTo>
                  <a:pt x="0" y="55329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1217652" y="2920077"/>
            <a:ext cx="6792234" cy="1714500"/>
          </a:xfrm>
          <a:prstGeom prst="rect">
            <a:avLst/>
          </a:prstGeom>
        </p:spPr>
        <p:txBody>
          <a:bodyPr lIns="0" tIns="0" rIns="0" bIns="0" rtlCol="0" anchor="t">
            <a:spAutoFit/>
          </a:bodyPr>
          <a:lstStyle/>
          <a:p>
            <a:pPr algn="ctr">
              <a:lnSpc>
                <a:spcPts val="12599"/>
              </a:lnSpc>
            </a:pPr>
            <a:r>
              <a:rPr lang="en-US" sz="9000">
                <a:solidFill>
                  <a:srgbClr val="000000"/>
                </a:solidFill>
                <a:latin typeface="Chunk Five"/>
                <a:ea typeface="Chunk Five"/>
                <a:cs typeface="Chunk Five"/>
                <a:sym typeface="Chunk Five"/>
              </a:rPr>
              <a:t>Real Estate</a:t>
            </a:r>
          </a:p>
        </p:txBody>
      </p:sp>
      <p:sp>
        <p:nvSpPr>
          <p:cNvPr id="12" name="TextBox 12"/>
          <p:cNvSpPr txBox="1"/>
          <p:nvPr/>
        </p:nvSpPr>
        <p:spPr>
          <a:xfrm>
            <a:off x="1476175" y="4567902"/>
            <a:ext cx="2985122" cy="1024511"/>
          </a:xfrm>
          <a:prstGeom prst="rect">
            <a:avLst/>
          </a:prstGeom>
        </p:spPr>
        <p:txBody>
          <a:bodyPr wrap="square" lIns="0" tIns="0" rIns="0" bIns="0" rtlCol="0" anchor="t">
            <a:spAutoFit/>
          </a:bodyPr>
          <a:lstStyle/>
          <a:p>
            <a:pPr algn="l">
              <a:lnSpc>
                <a:spcPts val="4200"/>
              </a:lnSpc>
            </a:pPr>
            <a:r>
              <a:rPr lang="en-US" sz="3000" dirty="0">
                <a:solidFill>
                  <a:srgbClr val="000000"/>
                </a:solidFill>
                <a:latin typeface="Lato"/>
                <a:ea typeface="Lato"/>
                <a:cs typeface="Lato"/>
                <a:sym typeface="Lato"/>
              </a:rPr>
              <a:t>Price Prediction</a:t>
            </a:r>
          </a:p>
          <a:p>
            <a:pPr algn="l">
              <a:lnSpc>
                <a:spcPts val="4200"/>
              </a:lnSpc>
            </a:pPr>
            <a:r>
              <a:rPr lang="en-US" sz="3000" dirty="0">
                <a:solidFill>
                  <a:srgbClr val="000000"/>
                </a:solidFill>
                <a:latin typeface="Lato"/>
                <a:ea typeface="Lato"/>
                <a:cs typeface="Lato"/>
                <a:sym typeface="Lato"/>
              </a:rPr>
              <a:t>Using ML</a:t>
            </a:r>
          </a:p>
        </p:txBody>
      </p:sp>
      <p:sp>
        <p:nvSpPr>
          <p:cNvPr id="13" name="TextBox 13"/>
          <p:cNvSpPr txBox="1"/>
          <p:nvPr/>
        </p:nvSpPr>
        <p:spPr>
          <a:xfrm>
            <a:off x="1476175" y="7508978"/>
            <a:ext cx="5027210" cy="323935"/>
          </a:xfrm>
          <a:prstGeom prst="rect">
            <a:avLst/>
          </a:prstGeom>
        </p:spPr>
        <p:txBody>
          <a:bodyPr lIns="0" tIns="0" rIns="0" bIns="0" rtlCol="0" anchor="t">
            <a:spAutoFit/>
          </a:bodyPr>
          <a:lstStyle/>
          <a:p>
            <a:pPr algn="l">
              <a:lnSpc>
                <a:spcPts val="2800"/>
              </a:lnSpc>
            </a:pPr>
            <a:r>
              <a:rPr lang="en-US" sz="2000" dirty="0">
                <a:solidFill>
                  <a:srgbClr val="000000"/>
                </a:solidFill>
                <a:latin typeface="Lato"/>
                <a:ea typeface="Lato"/>
                <a:cs typeface="Lato"/>
                <a:sym typeface="Lato"/>
              </a:rPr>
              <a:t>Presented by Abhishek Negi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6F9"/>
        </a:solidFill>
        <a:effectLst/>
      </p:bgPr>
    </p:bg>
    <p:spTree>
      <p:nvGrpSpPr>
        <p:cNvPr id="1" name=""/>
        <p:cNvGrpSpPr/>
        <p:nvPr/>
      </p:nvGrpSpPr>
      <p:grpSpPr>
        <a:xfrm>
          <a:off x="0" y="0"/>
          <a:ext cx="0" cy="0"/>
          <a:chOff x="0" y="0"/>
          <a:chExt cx="0" cy="0"/>
        </a:xfrm>
      </p:grpSpPr>
      <p:grpSp>
        <p:nvGrpSpPr>
          <p:cNvPr id="2" name="Group 2"/>
          <p:cNvGrpSpPr/>
          <p:nvPr/>
        </p:nvGrpSpPr>
        <p:grpSpPr>
          <a:xfrm>
            <a:off x="0" y="10060645"/>
            <a:ext cx="4847971" cy="226355"/>
            <a:chOff x="0" y="0"/>
            <a:chExt cx="1276832" cy="59616"/>
          </a:xfrm>
        </p:grpSpPr>
        <p:sp>
          <p:nvSpPr>
            <p:cNvPr id="3" name="Freeform 3"/>
            <p:cNvSpPr/>
            <p:nvPr/>
          </p:nvSpPr>
          <p:spPr>
            <a:xfrm>
              <a:off x="0" y="0"/>
              <a:ext cx="1276832" cy="59616"/>
            </a:xfrm>
            <a:custGeom>
              <a:avLst/>
              <a:gdLst/>
              <a:ahLst/>
              <a:cxnLst/>
              <a:rect l="l" t="t" r="r" b="b"/>
              <a:pathLst>
                <a:path w="1276832" h="59616">
                  <a:moveTo>
                    <a:pt x="0" y="0"/>
                  </a:moveTo>
                  <a:lnTo>
                    <a:pt x="1276832" y="0"/>
                  </a:lnTo>
                  <a:lnTo>
                    <a:pt x="1276832" y="59616"/>
                  </a:lnTo>
                  <a:lnTo>
                    <a:pt x="0" y="59616"/>
                  </a:lnTo>
                  <a:close/>
                </a:path>
              </a:pathLst>
            </a:custGeom>
            <a:solidFill>
              <a:srgbClr val="000000"/>
            </a:solidFill>
          </p:spPr>
        </p:sp>
        <p:sp>
          <p:nvSpPr>
            <p:cNvPr id="4" name="TextBox 4"/>
            <p:cNvSpPr txBox="1"/>
            <p:nvPr/>
          </p:nvSpPr>
          <p:spPr>
            <a:xfrm>
              <a:off x="0" y="-38100"/>
              <a:ext cx="1276832" cy="97716"/>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847971" y="10239375"/>
            <a:ext cx="13440029" cy="47625"/>
            <a:chOff x="0" y="0"/>
            <a:chExt cx="3539761" cy="12543"/>
          </a:xfrm>
        </p:grpSpPr>
        <p:sp>
          <p:nvSpPr>
            <p:cNvPr id="6" name="Freeform 6"/>
            <p:cNvSpPr/>
            <p:nvPr/>
          </p:nvSpPr>
          <p:spPr>
            <a:xfrm>
              <a:off x="0" y="0"/>
              <a:ext cx="3539761" cy="12543"/>
            </a:xfrm>
            <a:custGeom>
              <a:avLst/>
              <a:gdLst/>
              <a:ahLst/>
              <a:cxnLst/>
              <a:rect l="l" t="t" r="r" b="b"/>
              <a:pathLst>
                <a:path w="3539761" h="12543">
                  <a:moveTo>
                    <a:pt x="0" y="0"/>
                  </a:moveTo>
                  <a:lnTo>
                    <a:pt x="3539761" y="0"/>
                  </a:lnTo>
                  <a:lnTo>
                    <a:pt x="3539761" y="12543"/>
                  </a:lnTo>
                  <a:lnTo>
                    <a:pt x="0" y="12543"/>
                  </a:lnTo>
                  <a:close/>
                </a:path>
              </a:pathLst>
            </a:custGeom>
            <a:solidFill>
              <a:srgbClr val="7E8489"/>
            </a:solidFill>
          </p:spPr>
        </p:sp>
        <p:sp>
          <p:nvSpPr>
            <p:cNvPr id="7" name="TextBox 7"/>
            <p:cNvSpPr txBox="1"/>
            <p:nvPr/>
          </p:nvSpPr>
          <p:spPr>
            <a:xfrm>
              <a:off x="0" y="-38100"/>
              <a:ext cx="3539761" cy="50643"/>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6775026" y="9391481"/>
            <a:ext cx="968548" cy="513331"/>
          </a:xfrm>
          <a:custGeom>
            <a:avLst/>
            <a:gdLst/>
            <a:ahLst/>
            <a:cxnLst/>
            <a:rect l="l" t="t" r="r" b="b"/>
            <a:pathLst>
              <a:path w="968548" h="513331">
                <a:moveTo>
                  <a:pt x="0" y="0"/>
                </a:moveTo>
                <a:lnTo>
                  <a:pt x="968548" y="0"/>
                </a:lnTo>
                <a:lnTo>
                  <a:pt x="968548" y="513330"/>
                </a:lnTo>
                <a:lnTo>
                  <a:pt x="0" y="5133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2301394" y="-1313427"/>
            <a:ext cx="5661660" cy="5661660"/>
          </a:xfrm>
          <a:custGeom>
            <a:avLst/>
            <a:gdLst/>
            <a:ahLst/>
            <a:cxnLst/>
            <a:rect l="l" t="t" r="r" b="b"/>
            <a:pathLst>
              <a:path w="5661660" h="5661660">
                <a:moveTo>
                  <a:pt x="0" y="0"/>
                </a:moveTo>
                <a:lnTo>
                  <a:pt x="5661660" y="0"/>
                </a:lnTo>
                <a:lnTo>
                  <a:pt x="5661660" y="5661660"/>
                </a:lnTo>
                <a:lnTo>
                  <a:pt x="0" y="5661660"/>
                </a:lnTo>
                <a:lnTo>
                  <a:pt x="0" y="0"/>
                </a:lnTo>
                <a:close/>
              </a:path>
            </a:pathLst>
          </a:custGeom>
          <a:blipFill>
            <a:blip r:embed="rId4">
              <a:alphaModFix amt="5000"/>
              <a:extLst>
                <a:ext uri="{96DAC541-7B7A-43D3-8B79-37D633B846F1}">
                  <asvg:svgBlip xmlns:asvg="http://schemas.microsoft.com/office/drawing/2016/SVG/main" r:embed="rId5"/>
                </a:ext>
              </a:extLst>
            </a:blip>
            <a:stretch>
              <a:fillRect/>
            </a:stretch>
          </a:blipFill>
        </p:spPr>
      </p:sp>
      <p:sp>
        <p:nvSpPr>
          <p:cNvPr id="11" name="TextBox 11"/>
          <p:cNvSpPr txBox="1"/>
          <p:nvPr/>
        </p:nvSpPr>
        <p:spPr>
          <a:xfrm>
            <a:off x="762000" y="283122"/>
            <a:ext cx="15087600" cy="1211807"/>
          </a:xfrm>
          <a:prstGeom prst="rect">
            <a:avLst/>
          </a:prstGeom>
        </p:spPr>
        <p:txBody>
          <a:bodyPr wrap="square" lIns="0" tIns="0" rIns="0" bIns="0" rtlCol="0" anchor="t">
            <a:spAutoFit/>
          </a:bodyPr>
          <a:lstStyle/>
          <a:p>
            <a:pPr algn="ctr">
              <a:lnSpc>
                <a:spcPts val="9799"/>
              </a:lnSpc>
            </a:pPr>
            <a:r>
              <a:rPr lang="en-US" sz="6999" u="sng" dirty="0">
                <a:solidFill>
                  <a:srgbClr val="000000"/>
                </a:solidFill>
                <a:latin typeface="Chunk Five"/>
                <a:ea typeface="Chunk Five"/>
                <a:cs typeface="Chunk Five"/>
                <a:sym typeface="Chunk Five"/>
              </a:rPr>
              <a:t>Attributes and Data Used</a:t>
            </a:r>
          </a:p>
        </p:txBody>
      </p:sp>
      <p:pic>
        <p:nvPicPr>
          <p:cNvPr id="19" name="Picture 18">
            <a:extLst>
              <a:ext uri="{FF2B5EF4-FFF2-40B4-BE49-F238E27FC236}">
                <a16:creationId xmlns:a16="http://schemas.microsoft.com/office/drawing/2014/main" id="{6F10A0A2-BAAA-1048-A81C-8F199D5A6A06}"/>
              </a:ext>
            </a:extLst>
          </p:cNvPr>
          <p:cNvPicPr>
            <a:picLocks noChangeAspect="1"/>
          </p:cNvPicPr>
          <p:nvPr/>
        </p:nvPicPr>
        <p:blipFill rotWithShape="1">
          <a:blip r:embed="rId6">
            <a:extLst>
              <a:ext uri="{28A0092B-C50C-407E-A947-70E740481C1C}">
                <a14:useLocalDpi xmlns:a14="http://schemas.microsoft.com/office/drawing/2010/main" val="0"/>
              </a:ext>
            </a:extLst>
          </a:blip>
          <a:srcRect l="26509" t="38554" r="29166" b="19195"/>
          <a:stretch/>
        </p:blipFill>
        <p:spPr>
          <a:xfrm>
            <a:off x="4419600" y="1684829"/>
            <a:ext cx="8106030" cy="4346410"/>
          </a:xfrm>
          <a:prstGeom prst="rect">
            <a:avLst/>
          </a:prstGeom>
        </p:spPr>
      </p:pic>
      <p:pic>
        <p:nvPicPr>
          <p:cNvPr id="21" name="Picture 20">
            <a:extLst>
              <a:ext uri="{FF2B5EF4-FFF2-40B4-BE49-F238E27FC236}">
                <a16:creationId xmlns:a16="http://schemas.microsoft.com/office/drawing/2014/main" id="{A323DD25-4941-F788-DF2F-63778AFB647A}"/>
              </a:ext>
            </a:extLst>
          </p:cNvPr>
          <p:cNvPicPr>
            <a:picLocks noChangeAspect="1"/>
          </p:cNvPicPr>
          <p:nvPr/>
        </p:nvPicPr>
        <p:blipFill rotWithShape="1">
          <a:blip r:embed="rId7">
            <a:extLst>
              <a:ext uri="{28A0092B-C50C-407E-A947-70E740481C1C}">
                <a14:useLocalDpi xmlns:a14="http://schemas.microsoft.com/office/drawing/2010/main" val="0"/>
              </a:ext>
            </a:extLst>
          </a:blip>
          <a:srcRect t="32963" r="22917" b="35962"/>
          <a:stretch/>
        </p:blipFill>
        <p:spPr>
          <a:xfrm>
            <a:off x="1905000" y="6375293"/>
            <a:ext cx="14097000" cy="3196637"/>
          </a:xfrm>
          <a:prstGeom prst="rect">
            <a:avLst/>
          </a:prstGeom>
        </p:spPr>
      </p:pic>
    </p:spTree>
    <p:extLst>
      <p:ext uri="{BB962C8B-B14F-4D97-AF65-F5344CB8AC3E}">
        <p14:creationId xmlns:p14="http://schemas.microsoft.com/office/powerpoint/2010/main" val="2456758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6F9"/>
        </a:solidFill>
        <a:effectLst/>
      </p:bgPr>
    </p:bg>
    <p:spTree>
      <p:nvGrpSpPr>
        <p:cNvPr id="1" name=""/>
        <p:cNvGrpSpPr/>
        <p:nvPr/>
      </p:nvGrpSpPr>
      <p:grpSpPr>
        <a:xfrm>
          <a:off x="0" y="0"/>
          <a:ext cx="0" cy="0"/>
          <a:chOff x="0" y="0"/>
          <a:chExt cx="0" cy="0"/>
        </a:xfrm>
      </p:grpSpPr>
      <p:grpSp>
        <p:nvGrpSpPr>
          <p:cNvPr id="2" name="Group 2"/>
          <p:cNvGrpSpPr/>
          <p:nvPr/>
        </p:nvGrpSpPr>
        <p:grpSpPr>
          <a:xfrm>
            <a:off x="0" y="10060645"/>
            <a:ext cx="4847971" cy="226355"/>
            <a:chOff x="0" y="0"/>
            <a:chExt cx="1276832" cy="59616"/>
          </a:xfrm>
        </p:grpSpPr>
        <p:sp>
          <p:nvSpPr>
            <p:cNvPr id="3" name="Freeform 3"/>
            <p:cNvSpPr/>
            <p:nvPr/>
          </p:nvSpPr>
          <p:spPr>
            <a:xfrm>
              <a:off x="0" y="0"/>
              <a:ext cx="1276832" cy="59616"/>
            </a:xfrm>
            <a:custGeom>
              <a:avLst/>
              <a:gdLst/>
              <a:ahLst/>
              <a:cxnLst/>
              <a:rect l="l" t="t" r="r" b="b"/>
              <a:pathLst>
                <a:path w="1276832" h="59616">
                  <a:moveTo>
                    <a:pt x="0" y="0"/>
                  </a:moveTo>
                  <a:lnTo>
                    <a:pt x="1276832" y="0"/>
                  </a:lnTo>
                  <a:lnTo>
                    <a:pt x="1276832" y="59616"/>
                  </a:lnTo>
                  <a:lnTo>
                    <a:pt x="0" y="59616"/>
                  </a:lnTo>
                  <a:close/>
                </a:path>
              </a:pathLst>
            </a:custGeom>
            <a:solidFill>
              <a:srgbClr val="000000"/>
            </a:solidFill>
          </p:spPr>
        </p:sp>
        <p:sp>
          <p:nvSpPr>
            <p:cNvPr id="4" name="TextBox 4"/>
            <p:cNvSpPr txBox="1"/>
            <p:nvPr/>
          </p:nvSpPr>
          <p:spPr>
            <a:xfrm>
              <a:off x="0" y="-38100"/>
              <a:ext cx="1276832" cy="97716"/>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847971" y="10239375"/>
            <a:ext cx="13440029" cy="47625"/>
            <a:chOff x="0" y="0"/>
            <a:chExt cx="3539761" cy="12543"/>
          </a:xfrm>
        </p:grpSpPr>
        <p:sp>
          <p:nvSpPr>
            <p:cNvPr id="6" name="Freeform 6"/>
            <p:cNvSpPr/>
            <p:nvPr/>
          </p:nvSpPr>
          <p:spPr>
            <a:xfrm>
              <a:off x="0" y="0"/>
              <a:ext cx="3539761" cy="12543"/>
            </a:xfrm>
            <a:custGeom>
              <a:avLst/>
              <a:gdLst/>
              <a:ahLst/>
              <a:cxnLst/>
              <a:rect l="l" t="t" r="r" b="b"/>
              <a:pathLst>
                <a:path w="3539761" h="12543">
                  <a:moveTo>
                    <a:pt x="0" y="0"/>
                  </a:moveTo>
                  <a:lnTo>
                    <a:pt x="3539761" y="0"/>
                  </a:lnTo>
                  <a:lnTo>
                    <a:pt x="3539761" y="12543"/>
                  </a:lnTo>
                  <a:lnTo>
                    <a:pt x="0" y="12543"/>
                  </a:lnTo>
                  <a:close/>
                </a:path>
              </a:pathLst>
            </a:custGeom>
            <a:solidFill>
              <a:srgbClr val="7E8489"/>
            </a:solidFill>
          </p:spPr>
        </p:sp>
        <p:sp>
          <p:nvSpPr>
            <p:cNvPr id="7" name="TextBox 7"/>
            <p:cNvSpPr txBox="1"/>
            <p:nvPr/>
          </p:nvSpPr>
          <p:spPr>
            <a:xfrm>
              <a:off x="0" y="-38100"/>
              <a:ext cx="3539761" cy="50643"/>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6775026" y="9391481"/>
            <a:ext cx="968548" cy="513331"/>
          </a:xfrm>
          <a:custGeom>
            <a:avLst/>
            <a:gdLst/>
            <a:ahLst/>
            <a:cxnLst/>
            <a:rect l="l" t="t" r="r" b="b"/>
            <a:pathLst>
              <a:path w="968548" h="513331">
                <a:moveTo>
                  <a:pt x="0" y="0"/>
                </a:moveTo>
                <a:lnTo>
                  <a:pt x="968548" y="0"/>
                </a:lnTo>
                <a:lnTo>
                  <a:pt x="968548" y="513330"/>
                </a:lnTo>
                <a:lnTo>
                  <a:pt x="0" y="5133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477876" y="-1157605"/>
            <a:ext cx="5661660" cy="5661660"/>
          </a:xfrm>
          <a:custGeom>
            <a:avLst/>
            <a:gdLst/>
            <a:ahLst/>
            <a:cxnLst/>
            <a:rect l="l" t="t" r="r" b="b"/>
            <a:pathLst>
              <a:path w="5661660" h="5661660">
                <a:moveTo>
                  <a:pt x="0" y="0"/>
                </a:moveTo>
                <a:lnTo>
                  <a:pt x="5661660" y="0"/>
                </a:lnTo>
                <a:lnTo>
                  <a:pt x="5661660" y="5661660"/>
                </a:lnTo>
                <a:lnTo>
                  <a:pt x="0" y="5661660"/>
                </a:lnTo>
                <a:lnTo>
                  <a:pt x="0" y="0"/>
                </a:lnTo>
                <a:close/>
              </a:path>
            </a:pathLst>
          </a:custGeom>
          <a:blipFill>
            <a:blip r:embed="rId4">
              <a:alphaModFix amt="5000"/>
              <a:extLst>
                <a:ext uri="{96DAC541-7B7A-43D3-8B79-37D633B846F1}">
                  <asvg:svgBlip xmlns:asvg="http://schemas.microsoft.com/office/drawing/2016/SVG/main" r:embed="rId5"/>
                </a:ext>
              </a:extLst>
            </a:blip>
            <a:stretch>
              <a:fillRect/>
            </a:stretch>
          </a:blipFill>
        </p:spPr>
      </p:sp>
      <p:sp>
        <p:nvSpPr>
          <p:cNvPr id="10" name="Freeform 10"/>
          <p:cNvSpPr/>
          <p:nvPr/>
        </p:nvSpPr>
        <p:spPr>
          <a:xfrm>
            <a:off x="7086600" y="5715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4953000" y="5023092"/>
            <a:ext cx="8768958" cy="3970318"/>
          </a:xfrm>
          <a:prstGeom prst="rect">
            <a:avLst/>
          </a:prstGeom>
        </p:spPr>
        <p:txBody>
          <a:bodyPr wrap="square" lIns="0" tIns="0" rIns="0" bIns="0" rtlCol="0" anchor="t">
            <a:spAutoFit/>
          </a:bodyPr>
          <a:lstStyle/>
          <a:p>
            <a:pPr algn="ctr">
              <a:lnSpc>
                <a:spcPts val="12599"/>
              </a:lnSpc>
            </a:pPr>
            <a:r>
              <a:rPr lang="en-US" sz="9000" dirty="0">
                <a:solidFill>
                  <a:srgbClr val="000000"/>
                </a:solidFill>
                <a:latin typeface="Chunk Five"/>
                <a:ea typeface="Chunk Five"/>
                <a:cs typeface="Chunk Five"/>
                <a:sym typeface="Chunk Five"/>
              </a:rPr>
              <a:t>Thank You</a:t>
            </a:r>
          </a:p>
          <a:p>
            <a:pPr algn="ctr">
              <a:lnSpc>
                <a:spcPts val="12599"/>
              </a:lnSpc>
            </a:pPr>
            <a:r>
              <a:rPr lang="en-US" sz="4000" dirty="0">
                <a:solidFill>
                  <a:srgbClr val="000000"/>
                </a:solidFill>
                <a:latin typeface="Candara Light" panose="020E0502030303020204" pitchFamily="34" charset="0"/>
                <a:ea typeface="Chunk Five"/>
                <a:cs typeface="Chunk Five"/>
                <a:sym typeface="Chunk Five"/>
              </a:rPr>
              <a:t>Signing off</a:t>
            </a:r>
          </a:p>
          <a:p>
            <a:pPr algn="ctr"/>
            <a:r>
              <a:rPr lang="en-US" sz="4000" dirty="0">
                <a:solidFill>
                  <a:srgbClr val="000000"/>
                </a:solidFill>
                <a:latin typeface="Candara Light" panose="020E0502030303020204" pitchFamily="34" charset="0"/>
                <a:ea typeface="Chunk Five"/>
                <a:cs typeface="Chunk Five"/>
                <a:sym typeface="Chunk Five"/>
              </a:rPr>
              <a:t>                           -Abhishek Negi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6F9"/>
        </a:solidFill>
        <a:effectLst/>
      </p:bgPr>
    </p:bg>
    <p:spTree>
      <p:nvGrpSpPr>
        <p:cNvPr id="1" name=""/>
        <p:cNvGrpSpPr/>
        <p:nvPr/>
      </p:nvGrpSpPr>
      <p:grpSpPr>
        <a:xfrm>
          <a:off x="0" y="0"/>
          <a:ext cx="0" cy="0"/>
          <a:chOff x="0" y="0"/>
          <a:chExt cx="0" cy="0"/>
        </a:xfrm>
      </p:grpSpPr>
      <p:grpSp>
        <p:nvGrpSpPr>
          <p:cNvPr id="2" name="Group 2"/>
          <p:cNvGrpSpPr/>
          <p:nvPr/>
        </p:nvGrpSpPr>
        <p:grpSpPr>
          <a:xfrm>
            <a:off x="0" y="10060645"/>
            <a:ext cx="4847971" cy="226355"/>
            <a:chOff x="0" y="0"/>
            <a:chExt cx="1276832" cy="59616"/>
          </a:xfrm>
        </p:grpSpPr>
        <p:sp>
          <p:nvSpPr>
            <p:cNvPr id="3" name="Freeform 3"/>
            <p:cNvSpPr/>
            <p:nvPr/>
          </p:nvSpPr>
          <p:spPr>
            <a:xfrm>
              <a:off x="0" y="0"/>
              <a:ext cx="1276832" cy="59616"/>
            </a:xfrm>
            <a:custGeom>
              <a:avLst/>
              <a:gdLst/>
              <a:ahLst/>
              <a:cxnLst/>
              <a:rect l="l" t="t" r="r" b="b"/>
              <a:pathLst>
                <a:path w="1276832" h="59616">
                  <a:moveTo>
                    <a:pt x="0" y="0"/>
                  </a:moveTo>
                  <a:lnTo>
                    <a:pt x="1276832" y="0"/>
                  </a:lnTo>
                  <a:lnTo>
                    <a:pt x="1276832" y="59616"/>
                  </a:lnTo>
                  <a:lnTo>
                    <a:pt x="0" y="59616"/>
                  </a:lnTo>
                  <a:close/>
                </a:path>
              </a:pathLst>
            </a:custGeom>
            <a:solidFill>
              <a:srgbClr val="000000"/>
            </a:solidFill>
          </p:spPr>
        </p:sp>
        <p:sp>
          <p:nvSpPr>
            <p:cNvPr id="4" name="TextBox 4"/>
            <p:cNvSpPr txBox="1"/>
            <p:nvPr/>
          </p:nvSpPr>
          <p:spPr>
            <a:xfrm>
              <a:off x="0" y="-38100"/>
              <a:ext cx="1276832" cy="97716"/>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847971" y="10239375"/>
            <a:ext cx="13440029" cy="47625"/>
            <a:chOff x="0" y="0"/>
            <a:chExt cx="3539761" cy="12543"/>
          </a:xfrm>
        </p:grpSpPr>
        <p:sp>
          <p:nvSpPr>
            <p:cNvPr id="6" name="Freeform 6"/>
            <p:cNvSpPr/>
            <p:nvPr/>
          </p:nvSpPr>
          <p:spPr>
            <a:xfrm>
              <a:off x="0" y="0"/>
              <a:ext cx="3539761" cy="12543"/>
            </a:xfrm>
            <a:custGeom>
              <a:avLst/>
              <a:gdLst/>
              <a:ahLst/>
              <a:cxnLst/>
              <a:rect l="l" t="t" r="r" b="b"/>
              <a:pathLst>
                <a:path w="3539761" h="12543">
                  <a:moveTo>
                    <a:pt x="0" y="0"/>
                  </a:moveTo>
                  <a:lnTo>
                    <a:pt x="3539761" y="0"/>
                  </a:lnTo>
                  <a:lnTo>
                    <a:pt x="3539761" y="12543"/>
                  </a:lnTo>
                  <a:lnTo>
                    <a:pt x="0" y="12543"/>
                  </a:lnTo>
                  <a:close/>
                </a:path>
              </a:pathLst>
            </a:custGeom>
            <a:solidFill>
              <a:srgbClr val="7E8489"/>
            </a:solidFill>
          </p:spPr>
        </p:sp>
        <p:sp>
          <p:nvSpPr>
            <p:cNvPr id="7" name="TextBox 7"/>
            <p:cNvSpPr txBox="1"/>
            <p:nvPr/>
          </p:nvSpPr>
          <p:spPr>
            <a:xfrm>
              <a:off x="0" y="-38100"/>
              <a:ext cx="3539761" cy="50643"/>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6775026" y="9391481"/>
            <a:ext cx="968548" cy="513331"/>
          </a:xfrm>
          <a:custGeom>
            <a:avLst/>
            <a:gdLst/>
            <a:ahLst/>
            <a:cxnLst/>
            <a:rect l="l" t="t" r="r" b="b"/>
            <a:pathLst>
              <a:path w="968548" h="513331">
                <a:moveTo>
                  <a:pt x="0" y="0"/>
                </a:moveTo>
                <a:lnTo>
                  <a:pt x="968548" y="0"/>
                </a:lnTo>
                <a:lnTo>
                  <a:pt x="968548" y="513330"/>
                </a:lnTo>
                <a:lnTo>
                  <a:pt x="0" y="5133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0" y="0"/>
            <a:ext cx="4762961" cy="4762961"/>
          </a:xfrm>
          <a:custGeom>
            <a:avLst/>
            <a:gdLst/>
            <a:ahLst/>
            <a:cxnLst/>
            <a:rect l="l" t="t" r="r" b="b"/>
            <a:pathLst>
              <a:path w="4762961" h="4762961">
                <a:moveTo>
                  <a:pt x="0" y="0"/>
                </a:moveTo>
                <a:lnTo>
                  <a:pt x="4762961" y="0"/>
                </a:lnTo>
                <a:lnTo>
                  <a:pt x="4762961" y="4762961"/>
                </a:lnTo>
                <a:lnTo>
                  <a:pt x="0" y="4762961"/>
                </a:lnTo>
                <a:lnTo>
                  <a:pt x="0" y="0"/>
                </a:lnTo>
                <a:close/>
              </a:path>
            </a:pathLst>
          </a:custGeom>
          <a:blipFill>
            <a:blip r:embed="rId4">
              <a:alphaModFix amt="5000"/>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691370" y="741782"/>
            <a:ext cx="9906000" cy="1211807"/>
          </a:xfrm>
          <a:prstGeom prst="rect">
            <a:avLst/>
          </a:prstGeom>
        </p:spPr>
        <p:txBody>
          <a:bodyPr wrap="square" lIns="0" tIns="0" rIns="0" bIns="0" rtlCol="0" anchor="t">
            <a:spAutoFit/>
          </a:bodyPr>
          <a:lstStyle/>
          <a:p>
            <a:pPr algn="l">
              <a:lnSpc>
                <a:spcPts val="9799"/>
              </a:lnSpc>
            </a:pPr>
            <a:r>
              <a:rPr lang="en-US" sz="6999" dirty="0">
                <a:solidFill>
                  <a:srgbClr val="000000"/>
                </a:solidFill>
                <a:latin typeface="Chunk Five"/>
                <a:ea typeface="Chunk Five"/>
                <a:cs typeface="Chunk Five"/>
                <a:sym typeface="Chunk Five"/>
              </a:rPr>
              <a:t>Problem Teardown</a:t>
            </a:r>
          </a:p>
        </p:txBody>
      </p:sp>
      <p:sp>
        <p:nvSpPr>
          <p:cNvPr id="13" name="TextBox 13"/>
          <p:cNvSpPr txBox="1"/>
          <p:nvPr/>
        </p:nvSpPr>
        <p:spPr>
          <a:xfrm>
            <a:off x="771929" y="2644917"/>
            <a:ext cx="15011400" cy="4694555"/>
          </a:xfrm>
          <a:prstGeom prst="rect">
            <a:avLst/>
          </a:prstGeom>
        </p:spPr>
        <p:txBody>
          <a:bodyPr wrap="square" lIns="0" tIns="0" rIns="0" bIns="0" rtlCol="0" anchor="t">
            <a:spAutoFit/>
          </a:bodyPr>
          <a:lstStyle/>
          <a:p>
            <a:pPr marL="457200" indent="-457200" algn="l">
              <a:lnSpc>
                <a:spcPts val="3749"/>
              </a:lnSpc>
              <a:buFont typeface="+mj-lt"/>
              <a:buAutoNum type="arabicPeriod"/>
            </a:pPr>
            <a:r>
              <a:rPr lang="en-US" sz="2499" dirty="0">
                <a:solidFill>
                  <a:srgbClr val="7E8489"/>
                </a:solidFill>
                <a:latin typeface="Lato"/>
                <a:ea typeface="Lato"/>
                <a:cs typeface="Lato"/>
                <a:sym typeface="Lato"/>
              </a:rPr>
              <a:t>We are given dataset of house prices with some features like no of bathrooms, no of bedrooms, etc.</a:t>
            </a:r>
          </a:p>
          <a:p>
            <a:pPr marL="457200" indent="-457200" algn="l">
              <a:lnSpc>
                <a:spcPts val="3749"/>
              </a:lnSpc>
              <a:buFont typeface="+mj-lt"/>
              <a:buAutoNum type="arabicPeriod"/>
            </a:pPr>
            <a:endParaRPr lang="en-US" sz="2499" dirty="0">
              <a:solidFill>
                <a:srgbClr val="7E8489"/>
              </a:solidFill>
              <a:latin typeface="Lato"/>
              <a:ea typeface="Lato"/>
              <a:cs typeface="Lato"/>
              <a:sym typeface="Lato"/>
            </a:endParaRPr>
          </a:p>
          <a:p>
            <a:pPr marL="457200" indent="-457200" algn="l">
              <a:lnSpc>
                <a:spcPts val="3749"/>
              </a:lnSpc>
              <a:buFont typeface="+mj-lt"/>
              <a:buAutoNum type="arabicPeriod"/>
            </a:pPr>
            <a:r>
              <a:rPr lang="en-US" sz="2499" dirty="0">
                <a:solidFill>
                  <a:srgbClr val="7E8489"/>
                </a:solidFill>
                <a:latin typeface="Lato"/>
                <a:ea typeface="Lato"/>
                <a:cs typeface="Lato"/>
                <a:sym typeface="Lato"/>
              </a:rPr>
              <a:t>Our task is to create a model which will predict the price for any new house by looking at the given features.</a:t>
            </a:r>
          </a:p>
          <a:p>
            <a:pPr marL="457200" indent="-457200" algn="l">
              <a:lnSpc>
                <a:spcPts val="3749"/>
              </a:lnSpc>
              <a:buFont typeface="+mj-lt"/>
              <a:buAutoNum type="arabicPeriod"/>
            </a:pPr>
            <a:endParaRPr lang="en-US" sz="2499" dirty="0">
              <a:solidFill>
                <a:srgbClr val="7E8489"/>
              </a:solidFill>
              <a:latin typeface="Lato"/>
              <a:ea typeface="Lato"/>
              <a:cs typeface="Lato"/>
              <a:sym typeface="Lato"/>
            </a:endParaRPr>
          </a:p>
          <a:p>
            <a:pPr marL="457200" indent="-457200" algn="l">
              <a:lnSpc>
                <a:spcPts val="3749"/>
              </a:lnSpc>
              <a:buFont typeface="+mj-lt"/>
              <a:buAutoNum type="arabicPeriod"/>
            </a:pPr>
            <a:r>
              <a:rPr lang="en-US" sz="2499" dirty="0">
                <a:solidFill>
                  <a:srgbClr val="7E8489"/>
                </a:solidFill>
                <a:latin typeface="Lato"/>
                <a:ea typeface="Lato"/>
                <a:cs typeface="Lato"/>
                <a:sym typeface="Lato"/>
              </a:rPr>
              <a:t>While learning about Machine Learning it is best to actually work with real-world data, not just artificial datasets.</a:t>
            </a:r>
          </a:p>
          <a:p>
            <a:pPr marL="457200" indent="-457200" algn="l">
              <a:lnSpc>
                <a:spcPts val="3749"/>
              </a:lnSpc>
              <a:buFont typeface="+mj-lt"/>
              <a:buAutoNum type="arabicPeriod"/>
            </a:pPr>
            <a:endParaRPr lang="en-US" sz="2499" dirty="0">
              <a:solidFill>
                <a:srgbClr val="7E8489"/>
              </a:solidFill>
              <a:latin typeface="Lato"/>
              <a:ea typeface="Lato"/>
              <a:cs typeface="Lato"/>
              <a:sym typeface="Lato"/>
            </a:endParaRPr>
          </a:p>
          <a:p>
            <a:pPr marL="457200" indent="-457200" algn="l">
              <a:lnSpc>
                <a:spcPts val="3749"/>
              </a:lnSpc>
              <a:buFont typeface="+mj-lt"/>
              <a:buAutoNum type="arabicPeriod"/>
            </a:pPr>
            <a:r>
              <a:rPr lang="en-US" sz="2499" dirty="0">
                <a:solidFill>
                  <a:srgbClr val="7E8489"/>
                </a:solidFill>
                <a:latin typeface="Lato"/>
                <a:ea typeface="Lato"/>
                <a:cs typeface="Lato"/>
                <a:sym typeface="Lato"/>
              </a:rPr>
              <a:t>There are hundreds of open datasets to choose from. I have taken the data from UCI machine Learning repository.</a:t>
            </a:r>
          </a:p>
        </p:txBody>
      </p:sp>
      <p:sp>
        <p:nvSpPr>
          <p:cNvPr id="14" name="Freeform 14"/>
          <p:cNvSpPr/>
          <p:nvPr/>
        </p:nvSpPr>
        <p:spPr>
          <a:xfrm>
            <a:off x="15783329" y="4540568"/>
            <a:ext cx="3920490" cy="3920490"/>
          </a:xfrm>
          <a:custGeom>
            <a:avLst/>
            <a:gdLst/>
            <a:ahLst/>
            <a:cxnLst/>
            <a:rect l="l" t="t" r="r" b="b"/>
            <a:pathLst>
              <a:path w="3920490" h="3920490">
                <a:moveTo>
                  <a:pt x="0" y="0"/>
                </a:moveTo>
                <a:lnTo>
                  <a:pt x="3920490" y="0"/>
                </a:lnTo>
                <a:lnTo>
                  <a:pt x="3920490" y="3920490"/>
                </a:lnTo>
                <a:lnTo>
                  <a:pt x="0" y="3920490"/>
                </a:lnTo>
                <a:lnTo>
                  <a:pt x="0" y="0"/>
                </a:lnTo>
                <a:close/>
              </a:path>
            </a:pathLst>
          </a:custGeom>
          <a:blipFill>
            <a:blip r:embed="rId4">
              <a:alphaModFix amt="5000"/>
              <a:extLst>
                <a:ext uri="{96DAC541-7B7A-43D3-8B79-37D633B846F1}">
                  <asvg:svgBlip xmlns:asvg="http://schemas.microsoft.com/office/drawing/2016/SVG/main" r:embed="rId5"/>
                </a:ext>
              </a:extLst>
            </a:blip>
            <a:stretch>
              <a:fillRect/>
            </a:stretch>
          </a:blipFill>
        </p:spPr>
      </p:sp>
    </p:spTree>
    <p:extLst>
      <p:ext uri="{BB962C8B-B14F-4D97-AF65-F5344CB8AC3E}">
        <p14:creationId xmlns:p14="http://schemas.microsoft.com/office/powerpoint/2010/main" val="361687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6F9"/>
        </a:solidFill>
        <a:effectLst/>
      </p:bgPr>
    </p:bg>
    <p:spTree>
      <p:nvGrpSpPr>
        <p:cNvPr id="1" name=""/>
        <p:cNvGrpSpPr/>
        <p:nvPr/>
      </p:nvGrpSpPr>
      <p:grpSpPr>
        <a:xfrm>
          <a:off x="0" y="0"/>
          <a:ext cx="0" cy="0"/>
          <a:chOff x="0" y="0"/>
          <a:chExt cx="0" cy="0"/>
        </a:xfrm>
      </p:grpSpPr>
      <p:grpSp>
        <p:nvGrpSpPr>
          <p:cNvPr id="2" name="Group 2"/>
          <p:cNvGrpSpPr/>
          <p:nvPr/>
        </p:nvGrpSpPr>
        <p:grpSpPr>
          <a:xfrm>
            <a:off x="0" y="10060645"/>
            <a:ext cx="4847971" cy="226355"/>
            <a:chOff x="0" y="0"/>
            <a:chExt cx="1276832" cy="59616"/>
          </a:xfrm>
        </p:grpSpPr>
        <p:sp>
          <p:nvSpPr>
            <p:cNvPr id="3" name="Freeform 3"/>
            <p:cNvSpPr/>
            <p:nvPr/>
          </p:nvSpPr>
          <p:spPr>
            <a:xfrm>
              <a:off x="0" y="0"/>
              <a:ext cx="1276832" cy="59616"/>
            </a:xfrm>
            <a:custGeom>
              <a:avLst/>
              <a:gdLst/>
              <a:ahLst/>
              <a:cxnLst/>
              <a:rect l="l" t="t" r="r" b="b"/>
              <a:pathLst>
                <a:path w="1276832" h="59616">
                  <a:moveTo>
                    <a:pt x="0" y="0"/>
                  </a:moveTo>
                  <a:lnTo>
                    <a:pt x="1276832" y="0"/>
                  </a:lnTo>
                  <a:lnTo>
                    <a:pt x="1276832" y="59616"/>
                  </a:lnTo>
                  <a:lnTo>
                    <a:pt x="0" y="59616"/>
                  </a:lnTo>
                  <a:close/>
                </a:path>
              </a:pathLst>
            </a:custGeom>
            <a:solidFill>
              <a:srgbClr val="000000"/>
            </a:solidFill>
          </p:spPr>
        </p:sp>
        <p:sp>
          <p:nvSpPr>
            <p:cNvPr id="4" name="TextBox 4"/>
            <p:cNvSpPr txBox="1"/>
            <p:nvPr/>
          </p:nvSpPr>
          <p:spPr>
            <a:xfrm>
              <a:off x="0" y="-38100"/>
              <a:ext cx="1276832" cy="97716"/>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847971" y="10239375"/>
            <a:ext cx="13440029" cy="47625"/>
            <a:chOff x="0" y="0"/>
            <a:chExt cx="3539761" cy="12543"/>
          </a:xfrm>
        </p:grpSpPr>
        <p:sp>
          <p:nvSpPr>
            <p:cNvPr id="6" name="Freeform 6"/>
            <p:cNvSpPr/>
            <p:nvPr/>
          </p:nvSpPr>
          <p:spPr>
            <a:xfrm>
              <a:off x="0" y="0"/>
              <a:ext cx="3539761" cy="12543"/>
            </a:xfrm>
            <a:custGeom>
              <a:avLst/>
              <a:gdLst/>
              <a:ahLst/>
              <a:cxnLst/>
              <a:rect l="l" t="t" r="r" b="b"/>
              <a:pathLst>
                <a:path w="3539761" h="12543">
                  <a:moveTo>
                    <a:pt x="0" y="0"/>
                  </a:moveTo>
                  <a:lnTo>
                    <a:pt x="3539761" y="0"/>
                  </a:lnTo>
                  <a:lnTo>
                    <a:pt x="3539761" y="12543"/>
                  </a:lnTo>
                  <a:lnTo>
                    <a:pt x="0" y="12543"/>
                  </a:lnTo>
                  <a:close/>
                </a:path>
              </a:pathLst>
            </a:custGeom>
            <a:solidFill>
              <a:srgbClr val="7E8489"/>
            </a:solidFill>
          </p:spPr>
        </p:sp>
        <p:sp>
          <p:nvSpPr>
            <p:cNvPr id="7" name="TextBox 7"/>
            <p:cNvSpPr txBox="1"/>
            <p:nvPr/>
          </p:nvSpPr>
          <p:spPr>
            <a:xfrm>
              <a:off x="0" y="-38100"/>
              <a:ext cx="3539761" cy="50643"/>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6775026" y="9391481"/>
            <a:ext cx="968548" cy="513331"/>
          </a:xfrm>
          <a:custGeom>
            <a:avLst/>
            <a:gdLst/>
            <a:ahLst/>
            <a:cxnLst/>
            <a:rect l="l" t="t" r="r" b="b"/>
            <a:pathLst>
              <a:path w="968548" h="513331">
                <a:moveTo>
                  <a:pt x="0" y="0"/>
                </a:moveTo>
                <a:lnTo>
                  <a:pt x="968548" y="0"/>
                </a:lnTo>
                <a:lnTo>
                  <a:pt x="968548" y="513330"/>
                </a:lnTo>
                <a:lnTo>
                  <a:pt x="0" y="5133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4103050" y="0"/>
            <a:ext cx="4184950" cy="4184950"/>
          </a:xfrm>
          <a:custGeom>
            <a:avLst/>
            <a:gdLst/>
            <a:ahLst/>
            <a:cxnLst/>
            <a:rect l="l" t="t" r="r" b="b"/>
            <a:pathLst>
              <a:path w="4184950" h="4184950">
                <a:moveTo>
                  <a:pt x="0" y="0"/>
                </a:moveTo>
                <a:lnTo>
                  <a:pt x="4184950" y="0"/>
                </a:lnTo>
                <a:lnTo>
                  <a:pt x="4184950" y="4184950"/>
                </a:lnTo>
                <a:lnTo>
                  <a:pt x="0" y="4184950"/>
                </a:lnTo>
                <a:lnTo>
                  <a:pt x="0" y="0"/>
                </a:lnTo>
                <a:close/>
              </a:path>
            </a:pathLst>
          </a:custGeom>
          <a:blipFill>
            <a:blip r:embed="rId4">
              <a:alphaModFix amt="5000"/>
              <a:extLst>
                <a:ext uri="{96DAC541-7B7A-43D3-8B79-37D633B846F1}">
                  <asvg:svgBlip xmlns:asvg="http://schemas.microsoft.com/office/drawing/2016/SVG/main" r:embed="rId5"/>
                </a:ext>
              </a:extLst>
            </a:blip>
            <a:stretch>
              <a:fillRect/>
            </a:stretch>
          </a:blipFill>
        </p:spPr>
      </p:sp>
      <p:sp>
        <p:nvSpPr>
          <p:cNvPr id="10" name="Freeform 10"/>
          <p:cNvSpPr/>
          <p:nvPr/>
        </p:nvSpPr>
        <p:spPr>
          <a:xfrm>
            <a:off x="13784580" y="890830"/>
            <a:ext cx="3249284" cy="2475364"/>
          </a:xfrm>
          <a:custGeom>
            <a:avLst/>
            <a:gdLst/>
            <a:ahLst/>
            <a:cxnLst/>
            <a:rect l="l" t="t" r="r" b="b"/>
            <a:pathLst>
              <a:path w="3249284" h="2475364">
                <a:moveTo>
                  <a:pt x="0" y="0"/>
                </a:moveTo>
                <a:lnTo>
                  <a:pt x="3249284" y="0"/>
                </a:lnTo>
                <a:lnTo>
                  <a:pt x="3249284" y="2475363"/>
                </a:lnTo>
                <a:lnTo>
                  <a:pt x="0" y="247536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1028700" y="762000"/>
            <a:ext cx="6002402" cy="1211807"/>
          </a:xfrm>
          <a:prstGeom prst="rect">
            <a:avLst/>
          </a:prstGeom>
        </p:spPr>
        <p:txBody>
          <a:bodyPr lIns="0" tIns="0" rIns="0" bIns="0" rtlCol="0" anchor="t">
            <a:spAutoFit/>
          </a:bodyPr>
          <a:lstStyle/>
          <a:p>
            <a:pPr algn="l">
              <a:lnSpc>
                <a:spcPts val="9799"/>
              </a:lnSpc>
            </a:pPr>
            <a:r>
              <a:rPr lang="en-US" sz="6999" dirty="0">
                <a:solidFill>
                  <a:srgbClr val="000000"/>
                </a:solidFill>
                <a:latin typeface="Chunk Five"/>
                <a:ea typeface="Chunk Five"/>
                <a:cs typeface="Chunk Five"/>
                <a:sym typeface="Chunk Five"/>
              </a:rPr>
              <a:t>Introduction..</a:t>
            </a:r>
          </a:p>
        </p:txBody>
      </p:sp>
      <p:sp>
        <p:nvSpPr>
          <p:cNvPr id="12" name="TextBox 12"/>
          <p:cNvSpPr txBox="1"/>
          <p:nvPr/>
        </p:nvSpPr>
        <p:spPr>
          <a:xfrm>
            <a:off x="1028700" y="2737543"/>
            <a:ext cx="2346096" cy="3085706"/>
          </a:xfrm>
          <a:prstGeom prst="rect">
            <a:avLst/>
          </a:prstGeom>
        </p:spPr>
        <p:txBody>
          <a:bodyPr lIns="0" tIns="0" rIns="0" bIns="0" rtlCol="0" anchor="t">
            <a:spAutoFit/>
          </a:bodyPr>
          <a:lstStyle/>
          <a:p>
            <a:pPr algn="l">
              <a:lnSpc>
                <a:spcPts val="22706"/>
              </a:lnSpc>
            </a:pPr>
            <a:r>
              <a:rPr lang="en-US" sz="16218" dirty="0">
                <a:solidFill>
                  <a:srgbClr val="E6E6E7"/>
                </a:solidFill>
                <a:latin typeface="Chunk Five"/>
                <a:ea typeface="Chunk Five"/>
                <a:cs typeface="Chunk Five"/>
                <a:sym typeface="Chunk Five"/>
              </a:rPr>
              <a:t>01</a:t>
            </a:r>
          </a:p>
        </p:txBody>
      </p:sp>
      <p:sp>
        <p:nvSpPr>
          <p:cNvPr id="13" name="TextBox 13"/>
          <p:cNvSpPr txBox="1"/>
          <p:nvPr/>
        </p:nvSpPr>
        <p:spPr>
          <a:xfrm>
            <a:off x="1028700" y="4442125"/>
            <a:ext cx="7566660" cy="424155"/>
          </a:xfrm>
          <a:prstGeom prst="rect">
            <a:avLst/>
          </a:prstGeom>
        </p:spPr>
        <p:txBody>
          <a:bodyPr lIns="0" tIns="0" rIns="0" bIns="0" rtlCol="0" anchor="t">
            <a:spAutoFit/>
          </a:bodyPr>
          <a:lstStyle/>
          <a:p>
            <a:pPr algn="l">
              <a:lnSpc>
                <a:spcPts val="3749"/>
              </a:lnSpc>
            </a:pPr>
            <a:r>
              <a:rPr lang="en-IN" sz="2499" dirty="0">
                <a:solidFill>
                  <a:srgbClr val="7E8489"/>
                </a:solidFill>
                <a:latin typeface="Lato"/>
                <a:ea typeface="Lato"/>
                <a:cs typeface="Lato"/>
                <a:sym typeface="Lato"/>
              </a:rPr>
              <a:t>Finding and Buying a house in a stressful thing.</a:t>
            </a:r>
            <a:endParaRPr lang="en-US" sz="2499" dirty="0">
              <a:solidFill>
                <a:srgbClr val="7E8489"/>
              </a:solidFill>
              <a:latin typeface="Lato"/>
              <a:ea typeface="Lato"/>
              <a:cs typeface="Lato"/>
              <a:sym typeface="Lato"/>
            </a:endParaRPr>
          </a:p>
        </p:txBody>
      </p:sp>
      <p:sp>
        <p:nvSpPr>
          <p:cNvPr id="14" name="TextBox 14"/>
          <p:cNvSpPr txBox="1"/>
          <p:nvPr/>
        </p:nvSpPr>
        <p:spPr>
          <a:xfrm>
            <a:off x="9692640" y="2737543"/>
            <a:ext cx="2933816" cy="3085706"/>
          </a:xfrm>
          <a:prstGeom prst="rect">
            <a:avLst/>
          </a:prstGeom>
        </p:spPr>
        <p:txBody>
          <a:bodyPr lIns="0" tIns="0" rIns="0" bIns="0" rtlCol="0" anchor="t">
            <a:spAutoFit/>
          </a:bodyPr>
          <a:lstStyle/>
          <a:p>
            <a:pPr algn="l">
              <a:lnSpc>
                <a:spcPts val="22706"/>
              </a:lnSpc>
            </a:pPr>
            <a:r>
              <a:rPr lang="en-US" sz="16218" dirty="0">
                <a:solidFill>
                  <a:srgbClr val="E6E6E7"/>
                </a:solidFill>
                <a:latin typeface="Chunk Five"/>
                <a:ea typeface="Chunk Five"/>
                <a:cs typeface="Chunk Five"/>
                <a:sym typeface="Chunk Five"/>
              </a:rPr>
              <a:t>02</a:t>
            </a:r>
          </a:p>
        </p:txBody>
      </p:sp>
      <p:sp>
        <p:nvSpPr>
          <p:cNvPr id="15" name="TextBox 15"/>
          <p:cNvSpPr txBox="1"/>
          <p:nvPr/>
        </p:nvSpPr>
        <p:spPr>
          <a:xfrm>
            <a:off x="9692640" y="4442125"/>
            <a:ext cx="6690360" cy="898644"/>
          </a:xfrm>
          <a:prstGeom prst="rect">
            <a:avLst/>
          </a:prstGeom>
        </p:spPr>
        <p:txBody>
          <a:bodyPr wrap="square" lIns="0" tIns="0" rIns="0" bIns="0" rtlCol="0" anchor="t">
            <a:spAutoFit/>
          </a:bodyPr>
          <a:lstStyle/>
          <a:p>
            <a:pPr algn="l">
              <a:lnSpc>
                <a:spcPts val="3749"/>
              </a:lnSpc>
            </a:pPr>
            <a:r>
              <a:rPr lang="en-IN" sz="2499" dirty="0">
                <a:solidFill>
                  <a:srgbClr val="7E8489"/>
                </a:solidFill>
                <a:latin typeface="Lato"/>
                <a:ea typeface="Lato"/>
                <a:cs typeface="Lato"/>
                <a:sym typeface="Lato"/>
              </a:rPr>
              <a:t>Buyers are not generally aware of factor that influence the house prices</a:t>
            </a:r>
            <a:endParaRPr lang="en-US" sz="2499" dirty="0">
              <a:solidFill>
                <a:srgbClr val="7E8489"/>
              </a:solidFill>
              <a:latin typeface="Lato"/>
              <a:ea typeface="Lato"/>
              <a:cs typeface="Lato"/>
              <a:sym typeface="Lato"/>
            </a:endParaRPr>
          </a:p>
        </p:txBody>
      </p:sp>
      <p:sp>
        <p:nvSpPr>
          <p:cNvPr id="16" name="TextBox 16"/>
          <p:cNvSpPr txBox="1"/>
          <p:nvPr/>
        </p:nvSpPr>
        <p:spPr>
          <a:xfrm>
            <a:off x="1028700" y="5631909"/>
            <a:ext cx="2787739" cy="3085706"/>
          </a:xfrm>
          <a:prstGeom prst="rect">
            <a:avLst/>
          </a:prstGeom>
        </p:spPr>
        <p:txBody>
          <a:bodyPr lIns="0" tIns="0" rIns="0" bIns="0" rtlCol="0" anchor="t">
            <a:spAutoFit/>
          </a:bodyPr>
          <a:lstStyle/>
          <a:p>
            <a:pPr algn="l">
              <a:lnSpc>
                <a:spcPts val="22706"/>
              </a:lnSpc>
            </a:pPr>
            <a:r>
              <a:rPr lang="en-US" sz="16218">
                <a:solidFill>
                  <a:srgbClr val="E6E6E7"/>
                </a:solidFill>
                <a:latin typeface="Chunk Five"/>
                <a:ea typeface="Chunk Five"/>
                <a:cs typeface="Chunk Five"/>
                <a:sym typeface="Chunk Five"/>
              </a:rPr>
              <a:t>03</a:t>
            </a:r>
          </a:p>
        </p:txBody>
      </p:sp>
      <p:sp>
        <p:nvSpPr>
          <p:cNvPr id="17" name="TextBox 17"/>
          <p:cNvSpPr txBox="1"/>
          <p:nvPr/>
        </p:nvSpPr>
        <p:spPr>
          <a:xfrm>
            <a:off x="1028700" y="7336490"/>
            <a:ext cx="7566660" cy="1373133"/>
          </a:xfrm>
          <a:prstGeom prst="rect">
            <a:avLst/>
          </a:prstGeom>
        </p:spPr>
        <p:txBody>
          <a:bodyPr lIns="0" tIns="0" rIns="0" bIns="0" rtlCol="0" anchor="t">
            <a:spAutoFit/>
          </a:bodyPr>
          <a:lstStyle/>
          <a:p>
            <a:pPr algn="l">
              <a:lnSpc>
                <a:spcPts val="3749"/>
              </a:lnSpc>
            </a:pPr>
            <a:r>
              <a:rPr lang="en-IN" sz="2499" dirty="0">
                <a:solidFill>
                  <a:srgbClr val="7E8489"/>
                </a:solidFill>
                <a:latin typeface="Lato"/>
                <a:ea typeface="Lato"/>
                <a:cs typeface="Lato"/>
                <a:sym typeface="Lato"/>
              </a:rPr>
              <a:t>Many problems are faced during buying the house such as not aware of the society, not having any finance background .</a:t>
            </a:r>
            <a:endParaRPr lang="en-US" sz="2499" dirty="0">
              <a:solidFill>
                <a:srgbClr val="7E8489"/>
              </a:solidFill>
              <a:latin typeface="Lato"/>
              <a:ea typeface="Lato"/>
              <a:cs typeface="Lato"/>
              <a:sym typeface="Lato"/>
            </a:endParaRPr>
          </a:p>
        </p:txBody>
      </p:sp>
      <p:sp>
        <p:nvSpPr>
          <p:cNvPr id="18" name="TextBox 18"/>
          <p:cNvSpPr txBox="1"/>
          <p:nvPr/>
        </p:nvSpPr>
        <p:spPr>
          <a:xfrm>
            <a:off x="9692640" y="5631909"/>
            <a:ext cx="2727664" cy="3085706"/>
          </a:xfrm>
          <a:prstGeom prst="rect">
            <a:avLst/>
          </a:prstGeom>
        </p:spPr>
        <p:txBody>
          <a:bodyPr lIns="0" tIns="0" rIns="0" bIns="0" rtlCol="0" anchor="t">
            <a:spAutoFit/>
          </a:bodyPr>
          <a:lstStyle/>
          <a:p>
            <a:pPr algn="l">
              <a:lnSpc>
                <a:spcPts val="22706"/>
              </a:lnSpc>
            </a:pPr>
            <a:r>
              <a:rPr lang="en-US" sz="16218">
                <a:solidFill>
                  <a:srgbClr val="E6E6E7"/>
                </a:solidFill>
                <a:latin typeface="Chunk Five"/>
                <a:ea typeface="Chunk Five"/>
                <a:cs typeface="Chunk Five"/>
                <a:sym typeface="Chunk Five"/>
              </a:rPr>
              <a:t>04</a:t>
            </a:r>
          </a:p>
        </p:txBody>
      </p:sp>
      <p:sp>
        <p:nvSpPr>
          <p:cNvPr id="19" name="TextBox 19"/>
          <p:cNvSpPr txBox="1"/>
          <p:nvPr/>
        </p:nvSpPr>
        <p:spPr>
          <a:xfrm>
            <a:off x="9692640" y="7336490"/>
            <a:ext cx="7566660" cy="1847622"/>
          </a:xfrm>
          <a:prstGeom prst="rect">
            <a:avLst/>
          </a:prstGeom>
        </p:spPr>
        <p:txBody>
          <a:bodyPr lIns="0" tIns="0" rIns="0" bIns="0" rtlCol="0" anchor="t">
            <a:spAutoFit/>
          </a:bodyPr>
          <a:lstStyle/>
          <a:p>
            <a:pPr algn="l">
              <a:lnSpc>
                <a:spcPts val="3749"/>
              </a:lnSpc>
            </a:pPr>
            <a:r>
              <a:rPr lang="en-IN" sz="2499" dirty="0">
                <a:solidFill>
                  <a:srgbClr val="7E8489"/>
                </a:solidFill>
                <a:latin typeface="Lato"/>
                <a:ea typeface="Lato"/>
                <a:cs typeface="Lato"/>
                <a:sym typeface="Lato"/>
              </a:rPr>
              <a:t>Real estate agents are trusted with the communication between buyers and sellers as well as laying down a legal contract for the transfer, this just create some middle man increases the cost of houses.</a:t>
            </a:r>
            <a:endParaRPr lang="en-US" sz="2499" dirty="0">
              <a:solidFill>
                <a:srgbClr val="7E8489"/>
              </a:solidFill>
              <a:latin typeface="Lato"/>
              <a:ea typeface="Lato"/>
              <a:cs typeface="Lato"/>
              <a:sym typeface="Lato"/>
            </a:endParaRPr>
          </a:p>
        </p:txBody>
      </p:sp>
      <p:sp>
        <p:nvSpPr>
          <p:cNvPr id="22" name="TextBox 11">
            <a:extLst>
              <a:ext uri="{FF2B5EF4-FFF2-40B4-BE49-F238E27FC236}">
                <a16:creationId xmlns:a16="http://schemas.microsoft.com/office/drawing/2014/main" id="{2AC90055-5C22-D69F-6BC5-D3071DE86AEB}"/>
              </a:ext>
            </a:extLst>
          </p:cNvPr>
          <p:cNvSpPr txBox="1"/>
          <p:nvPr/>
        </p:nvSpPr>
        <p:spPr>
          <a:xfrm>
            <a:off x="2315753" y="1934188"/>
            <a:ext cx="11049000" cy="1066702"/>
          </a:xfrm>
          <a:prstGeom prst="rect">
            <a:avLst/>
          </a:prstGeom>
        </p:spPr>
        <p:txBody>
          <a:bodyPr wrap="square" lIns="0" tIns="0" rIns="0" bIns="0" rtlCol="0" anchor="t">
            <a:spAutoFit/>
          </a:bodyPr>
          <a:lstStyle/>
          <a:p>
            <a:pPr algn="l">
              <a:lnSpc>
                <a:spcPts val="9799"/>
              </a:lnSpc>
            </a:pPr>
            <a:r>
              <a:rPr lang="en-US" sz="4000" dirty="0">
                <a:solidFill>
                  <a:srgbClr val="000000"/>
                </a:solidFill>
                <a:latin typeface="Cascadia Code Light" panose="020B0609020000020004" pitchFamily="49" charset="0"/>
                <a:ea typeface="Cascadia Code Light" panose="020B0609020000020004" pitchFamily="49" charset="0"/>
                <a:cs typeface="Cascadia Code Light" panose="020B0609020000020004" pitchFamily="49" charset="0"/>
                <a:sym typeface="Chunk Five"/>
              </a:rPr>
              <a:t>Problems faced during buying a house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6F9"/>
        </a:solidFill>
        <a:effectLst/>
      </p:bgPr>
    </p:bg>
    <p:spTree>
      <p:nvGrpSpPr>
        <p:cNvPr id="1" name=""/>
        <p:cNvGrpSpPr/>
        <p:nvPr/>
      </p:nvGrpSpPr>
      <p:grpSpPr>
        <a:xfrm>
          <a:off x="0" y="0"/>
          <a:ext cx="0" cy="0"/>
          <a:chOff x="0" y="0"/>
          <a:chExt cx="0" cy="0"/>
        </a:xfrm>
      </p:grpSpPr>
      <p:grpSp>
        <p:nvGrpSpPr>
          <p:cNvPr id="2" name="Group 2"/>
          <p:cNvGrpSpPr/>
          <p:nvPr/>
        </p:nvGrpSpPr>
        <p:grpSpPr>
          <a:xfrm>
            <a:off x="0" y="10060645"/>
            <a:ext cx="4847971" cy="226355"/>
            <a:chOff x="0" y="0"/>
            <a:chExt cx="1276832" cy="59616"/>
          </a:xfrm>
        </p:grpSpPr>
        <p:sp>
          <p:nvSpPr>
            <p:cNvPr id="3" name="Freeform 3"/>
            <p:cNvSpPr/>
            <p:nvPr/>
          </p:nvSpPr>
          <p:spPr>
            <a:xfrm>
              <a:off x="0" y="0"/>
              <a:ext cx="1276832" cy="59616"/>
            </a:xfrm>
            <a:custGeom>
              <a:avLst/>
              <a:gdLst/>
              <a:ahLst/>
              <a:cxnLst/>
              <a:rect l="l" t="t" r="r" b="b"/>
              <a:pathLst>
                <a:path w="1276832" h="59616">
                  <a:moveTo>
                    <a:pt x="0" y="0"/>
                  </a:moveTo>
                  <a:lnTo>
                    <a:pt x="1276832" y="0"/>
                  </a:lnTo>
                  <a:lnTo>
                    <a:pt x="1276832" y="59616"/>
                  </a:lnTo>
                  <a:lnTo>
                    <a:pt x="0" y="59616"/>
                  </a:lnTo>
                  <a:close/>
                </a:path>
              </a:pathLst>
            </a:custGeom>
            <a:solidFill>
              <a:srgbClr val="000000"/>
            </a:solidFill>
          </p:spPr>
        </p:sp>
        <p:sp>
          <p:nvSpPr>
            <p:cNvPr id="4" name="TextBox 4"/>
            <p:cNvSpPr txBox="1"/>
            <p:nvPr/>
          </p:nvSpPr>
          <p:spPr>
            <a:xfrm>
              <a:off x="0" y="-38100"/>
              <a:ext cx="1276832" cy="97716"/>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847971" y="10239375"/>
            <a:ext cx="13440029" cy="47625"/>
            <a:chOff x="0" y="0"/>
            <a:chExt cx="3539761" cy="12543"/>
          </a:xfrm>
        </p:grpSpPr>
        <p:sp>
          <p:nvSpPr>
            <p:cNvPr id="6" name="Freeform 6"/>
            <p:cNvSpPr/>
            <p:nvPr/>
          </p:nvSpPr>
          <p:spPr>
            <a:xfrm>
              <a:off x="0" y="0"/>
              <a:ext cx="3539761" cy="12543"/>
            </a:xfrm>
            <a:custGeom>
              <a:avLst/>
              <a:gdLst/>
              <a:ahLst/>
              <a:cxnLst/>
              <a:rect l="l" t="t" r="r" b="b"/>
              <a:pathLst>
                <a:path w="3539761" h="12543">
                  <a:moveTo>
                    <a:pt x="0" y="0"/>
                  </a:moveTo>
                  <a:lnTo>
                    <a:pt x="3539761" y="0"/>
                  </a:lnTo>
                  <a:lnTo>
                    <a:pt x="3539761" y="12543"/>
                  </a:lnTo>
                  <a:lnTo>
                    <a:pt x="0" y="12543"/>
                  </a:lnTo>
                  <a:close/>
                </a:path>
              </a:pathLst>
            </a:custGeom>
            <a:solidFill>
              <a:srgbClr val="7E8489"/>
            </a:solidFill>
          </p:spPr>
        </p:sp>
        <p:sp>
          <p:nvSpPr>
            <p:cNvPr id="7" name="TextBox 7"/>
            <p:cNvSpPr txBox="1"/>
            <p:nvPr/>
          </p:nvSpPr>
          <p:spPr>
            <a:xfrm>
              <a:off x="0" y="-38100"/>
              <a:ext cx="3539761" cy="50643"/>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6775026" y="9391481"/>
            <a:ext cx="968548" cy="513331"/>
          </a:xfrm>
          <a:custGeom>
            <a:avLst/>
            <a:gdLst/>
            <a:ahLst/>
            <a:cxnLst/>
            <a:rect l="l" t="t" r="r" b="b"/>
            <a:pathLst>
              <a:path w="968548" h="513331">
                <a:moveTo>
                  <a:pt x="0" y="0"/>
                </a:moveTo>
                <a:lnTo>
                  <a:pt x="968548" y="0"/>
                </a:lnTo>
                <a:lnTo>
                  <a:pt x="968548" y="513330"/>
                </a:lnTo>
                <a:lnTo>
                  <a:pt x="0" y="5133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4103050" y="0"/>
            <a:ext cx="4184950" cy="4184950"/>
          </a:xfrm>
          <a:custGeom>
            <a:avLst/>
            <a:gdLst/>
            <a:ahLst/>
            <a:cxnLst/>
            <a:rect l="l" t="t" r="r" b="b"/>
            <a:pathLst>
              <a:path w="4184950" h="4184950">
                <a:moveTo>
                  <a:pt x="0" y="0"/>
                </a:moveTo>
                <a:lnTo>
                  <a:pt x="4184950" y="0"/>
                </a:lnTo>
                <a:lnTo>
                  <a:pt x="4184950" y="4184950"/>
                </a:lnTo>
                <a:lnTo>
                  <a:pt x="0" y="4184950"/>
                </a:lnTo>
                <a:lnTo>
                  <a:pt x="0" y="0"/>
                </a:lnTo>
                <a:close/>
              </a:path>
            </a:pathLst>
          </a:custGeom>
          <a:blipFill>
            <a:blip r:embed="rId4">
              <a:alphaModFix amt="5000"/>
              <a:extLst>
                <a:ext uri="{96DAC541-7B7A-43D3-8B79-37D633B846F1}">
                  <asvg:svgBlip xmlns:asvg="http://schemas.microsoft.com/office/drawing/2016/SVG/main" r:embed="rId5"/>
                </a:ext>
              </a:extLst>
            </a:blip>
            <a:stretch>
              <a:fillRect/>
            </a:stretch>
          </a:blipFill>
        </p:spPr>
      </p:sp>
      <p:sp>
        <p:nvSpPr>
          <p:cNvPr id="10" name="Freeform 10"/>
          <p:cNvSpPr/>
          <p:nvPr/>
        </p:nvSpPr>
        <p:spPr>
          <a:xfrm>
            <a:off x="13784580" y="890830"/>
            <a:ext cx="3249284" cy="2475364"/>
          </a:xfrm>
          <a:custGeom>
            <a:avLst/>
            <a:gdLst/>
            <a:ahLst/>
            <a:cxnLst/>
            <a:rect l="l" t="t" r="r" b="b"/>
            <a:pathLst>
              <a:path w="3249284" h="2475364">
                <a:moveTo>
                  <a:pt x="0" y="0"/>
                </a:moveTo>
                <a:lnTo>
                  <a:pt x="3249284" y="0"/>
                </a:lnTo>
                <a:lnTo>
                  <a:pt x="3249284" y="2475363"/>
                </a:lnTo>
                <a:lnTo>
                  <a:pt x="0" y="247536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1028700" y="762000"/>
            <a:ext cx="12755880" cy="2468561"/>
          </a:xfrm>
          <a:prstGeom prst="rect">
            <a:avLst/>
          </a:prstGeom>
        </p:spPr>
        <p:txBody>
          <a:bodyPr wrap="square" lIns="0" tIns="0" rIns="0" bIns="0" rtlCol="0" anchor="t">
            <a:spAutoFit/>
          </a:bodyPr>
          <a:lstStyle/>
          <a:p>
            <a:pPr algn="l">
              <a:lnSpc>
                <a:spcPts val="9799"/>
              </a:lnSpc>
            </a:pPr>
            <a:r>
              <a:rPr lang="en-US" sz="6999" dirty="0">
                <a:solidFill>
                  <a:srgbClr val="000000"/>
                </a:solidFill>
                <a:latin typeface="Chunk Five"/>
                <a:ea typeface="Chunk Five"/>
                <a:cs typeface="Chunk Five"/>
                <a:sym typeface="Chunk Five"/>
              </a:rPr>
              <a:t>Finding The Type of Model To Build</a:t>
            </a:r>
          </a:p>
        </p:txBody>
      </p:sp>
      <p:sp>
        <p:nvSpPr>
          <p:cNvPr id="12" name="TextBox 12"/>
          <p:cNvSpPr txBox="1"/>
          <p:nvPr/>
        </p:nvSpPr>
        <p:spPr>
          <a:xfrm>
            <a:off x="1028700" y="2737543"/>
            <a:ext cx="2346096" cy="3085706"/>
          </a:xfrm>
          <a:prstGeom prst="rect">
            <a:avLst/>
          </a:prstGeom>
        </p:spPr>
        <p:txBody>
          <a:bodyPr lIns="0" tIns="0" rIns="0" bIns="0" rtlCol="0" anchor="t">
            <a:spAutoFit/>
          </a:bodyPr>
          <a:lstStyle/>
          <a:p>
            <a:pPr algn="l">
              <a:lnSpc>
                <a:spcPts val="22706"/>
              </a:lnSpc>
            </a:pPr>
            <a:r>
              <a:rPr lang="en-US" sz="16218" dirty="0">
                <a:solidFill>
                  <a:srgbClr val="E6E6E7"/>
                </a:solidFill>
                <a:latin typeface="Chunk Five"/>
                <a:ea typeface="Chunk Five"/>
                <a:cs typeface="Chunk Five"/>
                <a:sym typeface="Chunk Five"/>
              </a:rPr>
              <a:t>01</a:t>
            </a:r>
          </a:p>
        </p:txBody>
      </p:sp>
      <p:sp>
        <p:nvSpPr>
          <p:cNvPr id="13" name="TextBox 13"/>
          <p:cNvSpPr txBox="1"/>
          <p:nvPr/>
        </p:nvSpPr>
        <p:spPr>
          <a:xfrm>
            <a:off x="1028700" y="4442125"/>
            <a:ext cx="7566660" cy="424155"/>
          </a:xfrm>
          <a:prstGeom prst="rect">
            <a:avLst/>
          </a:prstGeom>
        </p:spPr>
        <p:txBody>
          <a:bodyPr lIns="0" tIns="0" rIns="0" bIns="0" rtlCol="0" anchor="t">
            <a:spAutoFit/>
          </a:bodyPr>
          <a:lstStyle/>
          <a:p>
            <a:pPr algn="l">
              <a:lnSpc>
                <a:spcPts val="3749"/>
              </a:lnSpc>
            </a:pPr>
            <a:r>
              <a:rPr lang="en-IN" sz="2499" dirty="0">
                <a:solidFill>
                  <a:srgbClr val="7E8489"/>
                </a:solidFill>
                <a:latin typeface="Lato"/>
                <a:ea typeface="Lato"/>
                <a:cs typeface="Lato"/>
                <a:sym typeface="Lato"/>
              </a:rPr>
              <a:t>Supervised, Unsupervised or Reinforcement Learning.</a:t>
            </a:r>
            <a:endParaRPr lang="en-US" sz="2499" dirty="0">
              <a:solidFill>
                <a:srgbClr val="7E8489"/>
              </a:solidFill>
              <a:latin typeface="Lato"/>
              <a:ea typeface="Lato"/>
              <a:cs typeface="Lato"/>
              <a:sym typeface="Lato"/>
            </a:endParaRPr>
          </a:p>
        </p:txBody>
      </p:sp>
      <p:sp>
        <p:nvSpPr>
          <p:cNvPr id="14" name="TextBox 14"/>
          <p:cNvSpPr txBox="1"/>
          <p:nvPr/>
        </p:nvSpPr>
        <p:spPr>
          <a:xfrm>
            <a:off x="9692640" y="2737543"/>
            <a:ext cx="2933816" cy="3085706"/>
          </a:xfrm>
          <a:prstGeom prst="rect">
            <a:avLst/>
          </a:prstGeom>
        </p:spPr>
        <p:txBody>
          <a:bodyPr lIns="0" tIns="0" rIns="0" bIns="0" rtlCol="0" anchor="t">
            <a:spAutoFit/>
          </a:bodyPr>
          <a:lstStyle/>
          <a:p>
            <a:pPr algn="l">
              <a:lnSpc>
                <a:spcPts val="22706"/>
              </a:lnSpc>
            </a:pPr>
            <a:r>
              <a:rPr lang="en-US" sz="16218" dirty="0">
                <a:solidFill>
                  <a:srgbClr val="E6E6E7"/>
                </a:solidFill>
                <a:latin typeface="Chunk Five"/>
                <a:ea typeface="Chunk Five"/>
                <a:cs typeface="Chunk Five"/>
                <a:sym typeface="Chunk Five"/>
              </a:rPr>
              <a:t>02</a:t>
            </a:r>
          </a:p>
        </p:txBody>
      </p:sp>
      <p:sp>
        <p:nvSpPr>
          <p:cNvPr id="15" name="TextBox 15"/>
          <p:cNvSpPr txBox="1"/>
          <p:nvPr/>
        </p:nvSpPr>
        <p:spPr>
          <a:xfrm>
            <a:off x="9692640" y="4442125"/>
            <a:ext cx="6690360" cy="424155"/>
          </a:xfrm>
          <a:prstGeom prst="rect">
            <a:avLst/>
          </a:prstGeom>
        </p:spPr>
        <p:txBody>
          <a:bodyPr wrap="square" lIns="0" tIns="0" rIns="0" bIns="0" rtlCol="0" anchor="t">
            <a:spAutoFit/>
          </a:bodyPr>
          <a:lstStyle/>
          <a:p>
            <a:pPr algn="l">
              <a:lnSpc>
                <a:spcPts val="3749"/>
              </a:lnSpc>
            </a:pPr>
            <a:r>
              <a:rPr lang="en-IN" sz="2499" dirty="0">
                <a:solidFill>
                  <a:srgbClr val="7E8489"/>
                </a:solidFill>
                <a:latin typeface="Lato"/>
                <a:ea typeface="Lato"/>
                <a:cs typeface="Lato"/>
                <a:sym typeface="Lato"/>
              </a:rPr>
              <a:t>Classification task or regression task.</a:t>
            </a:r>
            <a:endParaRPr lang="en-US" sz="2499" dirty="0">
              <a:solidFill>
                <a:srgbClr val="7E8489"/>
              </a:solidFill>
              <a:latin typeface="Lato"/>
              <a:ea typeface="Lato"/>
              <a:cs typeface="Lato"/>
              <a:sym typeface="Lato"/>
            </a:endParaRPr>
          </a:p>
        </p:txBody>
      </p:sp>
      <p:sp>
        <p:nvSpPr>
          <p:cNvPr id="16" name="TextBox 16"/>
          <p:cNvSpPr txBox="1"/>
          <p:nvPr/>
        </p:nvSpPr>
        <p:spPr>
          <a:xfrm>
            <a:off x="1028700" y="5631909"/>
            <a:ext cx="2787739" cy="3085706"/>
          </a:xfrm>
          <a:prstGeom prst="rect">
            <a:avLst/>
          </a:prstGeom>
        </p:spPr>
        <p:txBody>
          <a:bodyPr lIns="0" tIns="0" rIns="0" bIns="0" rtlCol="0" anchor="t">
            <a:spAutoFit/>
          </a:bodyPr>
          <a:lstStyle/>
          <a:p>
            <a:pPr algn="l">
              <a:lnSpc>
                <a:spcPts val="22706"/>
              </a:lnSpc>
            </a:pPr>
            <a:r>
              <a:rPr lang="en-US" sz="16218">
                <a:solidFill>
                  <a:srgbClr val="E6E6E7"/>
                </a:solidFill>
                <a:latin typeface="Chunk Five"/>
                <a:ea typeface="Chunk Five"/>
                <a:cs typeface="Chunk Five"/>
                <a:sym typeface="Chunk Five"/>
              </a:rPr>
              <a:t>03</a:t>
            </a:r>
          </a:p>
        </p:txBody>
      </p:sp>
      <p:sp>
        <p:nvSpPr>
          <p:cNvPr id="17" name="TextBox 17"/>
          <p:cNvSpPr txBox="1"/>
          <p:nvPr/>
        </p:nvSpPr>
        <p:spPr>
          <a:xfrm>
            <a:off x="1028700" y="7336490"/>
            <a:ext cx="7566660" cy="424155"/>
          </a:xfrm>
          <a:prstGeom prst="rect">
            <a:avLst/>
          </a:prstGeom>
        </p:spPr>
        <p:txBody>
          <a:bodyPr lIns="0" tIns="0" rIns="0" bIns="0" rtlCol="0" anchor="t">
            <a:spAutoFit/>
          </a:bodyPr>
          <a:lstStyle/>
          <a:p>
            <a:pPr algn="l">
              <a:lnSpc>
                <a:spcPts val="3749"/>
              </a:lnSpc>
            </a:pPr>
            <a:r>
              <a:rPr lang="en-IN" sz="2499" dirty="0">
                <a:solidFill>
                  <a:srgbClr val="7E8489"/>
                </a:solidFill>
                <a:latin typeface="Lato"/>
                <a:ea typeface="Lato"/>
                <a:cs typeface="Lato"/>
                <a:sym typeface="Lato"/>
              </a:rPr>
              <a:t>Batch Learning or online learning technique</a:t>
            </a:r>
            <a:endParaRPr lang="en-US" sz="2499" dirty="0">
              <a:solidFill>
                <a:srgbClr val="7E8489"/>
              </a:solidFill>
              <a:latin typeface="Lato"/>
              <a:ea typeface="Lato"/>
              <a:cs typeface="Lato"/>
              <a:sym typeface="Lato"/>
            </a:endParaRPr>
          </a:p>
        </p:txBody>
      </p:sp>
    </p:spTree>
    <p:extLst>
      <p:ext uri="{BB962C8B-B14F-4D97-AF65-F5344CB8AC3E}">
        <p14:creationId xmlns:p14="http://schemas.microsoft.com/office/powerpoint/2010/main" val="4050798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6F9"/>
        </a:solidFill>
        <a:effectLst/>
      </p:bgPr>
    </p:bg>
    <p:spTree>
      <p:nvGrpSpPr>
        <p:cNvPr id="1" name=""/>
        <p:cNvGrpSpPr/>
        <p:nvPr/>
      </p:nvGrpSpPr>
      <p:grpSpPr>
        <a:xfrm>
          <a:off x="0" y="0"/>
          <a:ext cx="0" cy="0"/>
          <a:chOff x="0" y="0"/>
          <a:chExt cx="0" cy="0"/>
        </a:xfrm>
      </p:grpSpPr>
      <p:grpSp>
        <p:nvGrpSpPr>
          <p:cNvPr id="2" name="Group 2"/>
          <p:cNvGrpSpPr/>
          <p:nvPr/>
        </p:nvGrpSpPr>
        <p:grpSpPr>
          <a:xfrm>
            <a:off x="0" y="10060645"/>
            <a:ext cx="4847971" cy="226355"/>
            <a:chOff x="0" y="0"/>
            <a:chExt cx="1276832" cy="59616"/>
          </a:xfrm>
        </p:grpSpPr>
        <p:sp>
          <p:nvSpPr>
            <p:cNvPr id="3" name="Freeform 3"/>
            <p:cNvSpPr/>
            <p:nvPr/>
          </p:nvSpPr>
          <p:spPr>
            <a:xfrm>
              <a:off x="0" y="0"/>
              <a:ext cx="1276832" cy="59616"/>
            </a:xfrm>
            <a:custGeom>
              <a:avLst/>
              <a:gdLst/>
              <a:ahLst/>
              <a:cxnLst/>
              <a:rect l="l" t="t" r="r" b="b"/>
              <a:pathLst>
                <a:path w="1276832" h="59616">
                  <a:moveTo>
                    <a:pt x="0" y="0"/>
                  </a:moveTo>
                  <a:lnTo>
                    <a:pt x="1276832" y="0"/>
                  </a:lnTo>
                  <a:lnTo>
                    <a:pt x="1276832" y="59616"/>
                  </a:lnTo>
                  <a:lnTo>
                    <a:pt x="0" y="59616"/>
                  </a:lnTo>
                  <a:close/>
                </a:path>
              </a:pathLst>
            </a:custGeom>
            <a:solidFill>
              <a:srgbClr val="000000"/>
            </a:solidFill>
          </p:spPr>
        </p:sp>
        <p:sp>
          <p:nvSpPr>
            <p:cNvPr id="4" name="TextBox 4"/>
            <p:cNvSpPr txBox="1"/>
            <p:nvPr/>
          </p:nvSpPr>
          <p:spPr>
            <a:xfrm>
              <a:off x="0" y="-38100"/>
              <a:ext cx="1276832" cy="97716"/>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847971" y="10239375"/>
            <a:ext cx="13440029" cy="47625"/>
            <a:chOff x="0" y="0"/>
            <a:chExt cx="3539761" cy="12543"/>
          </a:xfrm>
        </p:grpSpPr>
        <p:sp>
          <p:nvSpPr>
            <p:cNvPr id="6" name="Freeform 6"/>
            <p:cNvSpPr/>
            <p:nvPr/>
          </p:nvSpPr>
          <p:spPr>
            <a:xfrm>
              <a:off x="0" y="0"/>
              <a:ext cx="3539761" cy="12543"/>
            </a:xfrm>
            <a:custGeom>
              <a:avLst/>
              <a:gdLst/>
              <a:ahLst/>
              <a:cxnLst/>
              <a:rect l="l" t="t" r="r" b="b"/>
              <a:pathLst>
                <a:path w="3539761" h="12543">
                  <a:moveTo>
                    <a:pt x="0" y="0"/>
                  </a:moveTo>
                  <a:lnTo>
                    <a:pt x="3539761" y="0"/>
                  </a:lnTo>
                  <a:lnTo>
                    <a:pt x="3539761" y="12543"/>
                  </a:lnTo>
                  <a:lnTo>
                    <a:pt x="0" y="12543"/>
                  </a:lnTo>
                  <a:close/>
                </a:path>
              </a:pathLst>
            </a:custGeom>
            <a:solidFill>
              <a:srgbClr val="7E8489"/>
            </a:solidFill>
          </p:spPr>
        </p:sp>
        <p:sp>
          <p:nvSpPr>
            <p:cNvPr id="7" name="TextBox 7"/>
            <p:cNvSpPr txBox="1"/>
            <p:nvPr/>
          </p:nvSpPr>
          <p:spPr>
            <a:xfrm>
              <a:off x="0" y="-38100"/>
              <a:ext cx="3539761" cy="50643"/>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6775026" y="9391481"/>
            <a:ext cx="968548" cy="513331"/>
          </a:xfrm>
          <a:custGeom>
            <a:avLst/>
            <a:gdLst/>
            <a:ahLst/>
            <a:cxnLst/>
            <a:rect l="l" t="t" r="r" b="b"/>
            <a:pathLst>
              <a:path w="968548" h="513331">
                <a:moveTo>
                  <a:pt x="0" y="0"/>
                </a:moveTo>
                <a:lnTo>
                  <a:pt x="968548" y="0"/>
                </a:lnTo>
                <a:lnTo>
                  <a:pt x="968548" y="513330"/>
                </a:lnTo>
                <a:lnTo>
                  <a:pt x="0" y="5133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0" y="0"/>
            <a:ext cx="4762961" cy="4762961"/>
          </a:xfrm>
          <a:custGeom>
            <a:avLst/>
            <a:gdLst/>
            <a:ahLst/>
            <a:cxnLst/>
            <a:rect l="l" t="t" r="r" b="b"/>
            <a:pathLst>
              <a:path w="4762961" h="4762961">
                <a:moveTo>
                  <a:pt x="0" y="0"/>
                </a:moveTo>
                <a:lnTo>
                  <a:pt x="4762961" y="0"/>
                </a:lnTo>
                <a:lnTo>
                  <a:pt x="4762961" y="4762961"/>
                </a:lnTo>
                <a:lnTo>
                  <a:pt x="0" y="4762961"/>
                </a:lnTo>
                <a:lnTo>
                  <a:pt x="0" y="0"/>
                </a:lnTo>
                <a:close/>
              </a:path>
            </a:pathLst>
          </a:custGeom>
          <a:blipFill>
            <a:blip r:embed="rId4">
              <a:alphaModFix amt="5000"/>
              <a:extLst>
                <a:ext uri="{96DAC541-7B7A-43D3-8B79-37D633B846F1}">
                  <asvg:svgBlip xmlns:asvg="http://schemas.microsoft.com/office/drawing/2016/SVG/main" r:embed="rId5"/>
                </a:ext>
              </a:extLst>
            </a:blip>
            <a:stretch>
              <a:fillRect/>
            </a:stretch>
          </a:blipFill>
        </p:spPr>
      </p:sp>
      <p:grpSp>
        <p:nvGrpSpPr>
          <p:cNvPr id="10" name="Group 10"/>
          <p:cNvGrpSpPr/>
          <p:nvPr/>
        </p:nvGrpSpPr>
        <p:grpSpPr>
          <a:xfrm>
            <a:off x="1028700" y="1028700"/>
            <a:ext cx="7468522" cy="7772400"/>
            <a:chOff x="0" y="0"/>
            <a:chExt cx="9958029" cy="10363200"/>
          </a:xfrm>
        </p:grpSpPr>
        <p:pic>
          <p:nvPicPr>
            <p:cNvPr id="11" name="Picture 11"/>
            <p:cNvPicPr>
              <a:picLocks noChangeAspect="1"/>
            </p:cNvPicPr>
            <p:nvPr/>
          </p:nvPicPr>
          <p:blipFill>
            <a:blip r:embed="rId6"/>
            <a:srcRect l="10470" r="35118"/>
            <a:stretch>
              <a:fillRect/>
            </a:stretch>
          </p:blipFill>
          <p:spPr>
            <a:xfrm>
              <a:off x="0" y="0"/>
              <a:ext cx="9958029" cy="10363200"/>
            </a:xfrm>
            <a:prstGeom prst="rect">
              <a:avLst/>
            </a:prstGeom>
          </p:spPr>
        </p:pic>
      </p:grpSp>
      <p:sp>
        <p:nvSpPr>
          <p:cNvPr id="12" name="TextBox 12"/>
          <p:cNvSpPr txBox="1"/>
          <p:nvPr/>
        </p:nvSpPr>
        <p:spPr>
          <a:xfrm>
            <a:off x="10168512" y="1745481"/>
            <a:ext cx="6908123" cy="2468561"/>
          </a:xfrm>
          <a:prstGeom prst="rect">
            <a:avLst/>
          </a:prstGeom>
        </p:spPr>
        <p:txBody>
          <a:bodyPr lIns="0" tIns="0" rIns="0" bIns="0" rtlCol="0" anchor="t">
            <a:spAutoFit/>
          </a:bodyPr>
          <a:lstStyle/>
          <a:p>
            <a:pPr algn="l">
              <a:lnSpc>
                <a:spcPts val="9799"/>
              </a:lnSpc>
            </a:pPr>
            <a:r>
              <a:rPr lang="en-US" sz="6999" dirty="0">
                <a:solidFill>
                  <a:srgbClr val="000000"/>
                </a:solidFill>
                <a:latin typeface="Chunk Five"/>
                <a:ea typeface="Chunk Five"/>
                <a:cs typeface="Chunk Five"/>
                <a:sym typeface="Chunk Five"/>
              </a:rPr>
              <a:t>Technology Used</a:t>
            </a:r>
          </a:p>
        </p:txBody>
      </p:sp>
      <p:sp>
        <p:nvSpPr>
          <p:cNvPr id="13" name="TextBox 13"/>
          <p:cNvSpPr txBox="1"/>
          <p:nvPr/>
        </p:nvSpPr>
        <p:spPr>
          <a:xfrm>
            <a:off x="10168512" y="4838700"/>
            <a:ext cx="6824088" cy="2796599"/>
          </a:xfrm>
          <a:prstGeom prst="rect">
            <a:avLst/>
          </a:prstGeom>
        </p:spPr>
        <p:txBody>
          <a:bodyPr wrap="square" lIns="0" tIns="0" rIns="0" bIns="0" rtlCol="0" anchor="t">
            <a:spAutoFit/>
          </a:bodyPr>
          <a:lstStyle/>
          <a:p>
            <a:pPr algn="l">
              <a:lnSpc>
                <a:spcPts val="3749"/>
              </a:lnSpc>
            </a:pPr>
            <a:r>
              <a:rPr lang="en-IN" sz="3000" b="1" dirty="0">
                <a:solidFill>
                  <a:srgbClr val="7E8489"/>
                </a:solidFill>
                <a:latin typeface="Lato"/>
                <a:ea typeface="Lato"/>
                <a:cs typeface="Lato"/>
                <a:sym typeface="Lato"/>
              </a:rPr>
              <a:t>1.Machine Learning</a:t>
            </a:r>
          </a:p>
          <a:p>
            <a:pPr algn="l">
              <a:lnSpc>
                <a:spcPts val="3749"/>
              </a:lnSpc>
            </a:pPr>
            <a:endParaRPr lang="en-IN" sz="2499" dirty="0">
              <a:solidFill>
                <a:srgbClr val="7E8489"/>
              </a:solidFill>
              <a:latin typeface="Lato"/>
              <a:ea typeface="Lato"/>
              <a:cs typeface="Lato"/>
              <a:sym typeface="Lato"/>
            </a:endParaRPr>
          </a:p>
          <a:p>
            <a:pPr algn="l">
              <a:lnSpc>
                <a:spcPts val="3749"/>
              </a:lnSpc>
            </a:pPr>
            <a:r>
              <a:rPr lang="en-IN" sz="2499" dirty="0">
                <a:solidFill>
                  <a:srgbClr val="7E8489"/>
                </a:solidFill>
                <a:latin typeface="Lato"/>
                <a:ea typeface="Lato"/>
                <a:cs typeface="Lato"/>
                <a:sym typeface="Lato"/>
              </a:rPr>
              <a:t>In general and Machine Learning problem can be assigned to one of two below classifications :</a:t>
            </a:r>
          </a:p>
          <a:p>
            <a:pPr algn="l">
              <a:lnSpc>
                <a:spcPts val="3749"/>
              </a:lnSpc>
            </a:pPr>
            <a:endParaRPr lang="en-IN" sz="2499" dirty="0">
              <a:solidFill>
                <a:srgbClr val="7E8489"/>
              </a:solidFill>
              <a:latin typeface="Lato"/>
              <a:ea typeface="Lato"/>
              <a:cs typeface="Lato"/>
              <a:sym typeface="Lato"/>
            </a:endParaRPr>
          </a:p>
          <a:p>
            <a:pPr algn="l">
              <a:lnSpc>
                <a:spcPts val="3749"/>
              </a:lnSpc>
            </a:pPr>
            <a:r>
              <a:rPr lang="en-IN" sz="2499" dirty="0">
                <a:solidFill>
                  <a:srgbClr val="7E8489"/>
                </a:solidFill>
                <a:latin typeface="Lato"/>
                <a:ea typeface="Lato"/>
                <a:cs typeface="Lato"/>
                <a:sym typeface="Lato"/>
              </a:rPr>
              <a:t>Supervised learning and unsupervised learning</a:t>
            </a:r>
            <a:endParaRPr lang="en-US" sz="2499" dirty="0">
              <a:solidFill>
                <a:srgbClr val="7E8489"/>
              </a:solidFill>
              <a:latin typeface="Lato"/>
              <a:ea typeface="Lato"/>
              <a:cs typeface="Lato"/>
              <a:sym typeface="Lato"/>
            </a:endParaRPr>
          </a:p>
        </p:txBody>
      </p:sp>
      <p:sp>
        <p:nvSpPr>
          <p:cNvPr id="14" name="Freeform 14"/>
          <p:cNvSpPr/>
          <p:nvPr/>
        </p:nvSpPr>
        <p:spPr>
          <a:xfrm>
            <a:off x="15783329" y="4540568"/>
            <a:ext cx="3920490" cy="3920490"/>
          </a:xfrm>
          <a:custGeom>
            <a:avLst/>
            <a:gdLst/>
            <a:ahLst/>
            <a:cxnLst/>
            <a:rect l="l" t="t" r="r" b="b"/>
            <a:pathLst>
              <a:path w="3920490" h="3920490">
                <a:moveTo>
                  <a:pt x="0" y="0"/>
                </a:moveTo>
                <a:lnTo>
                  <a:pt x="3920490" y="0"/>
                </a:lnTo>
                <a:lnTo>
                  <a:pt x="3920490" y="3920490"/>
                </a:lnTo>
                <a:lnTo>
                  <a:pt x="0" y="3920490"/>
                </a:lnTo>
                <a:lnTo>
                  <a:pt x="0" y="0"/>
                </a:lnTo>
                <a:close/>
              </a:path>
            </a:pathLst>
          </a:custGeom>
          <a:blipFill>
            <a:blip r:embed="rId4">
              <a:alphaModFix amt="5000"/>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6F9"/>
        </a:solidFill>
        <a:effectLst/>
      </p:bgPr>
    </p:bg>
    <p:spTree>
      <p:nvGrpSpPr>
        <p:cNvPr id="1" name=""/>
        <p:cNvGrpSpPr/>
        <p:nvPr/>
      </p:nvGrpSpPr>
      <p:grpSpPr>
        <a:xfrm>
          <a:off x="0" y="0"/>
          <a:ext cx="0" cy="0"/>
          <a:chOff x="0" y="0"/>
          <a:chExt cx="0" cy="0"/>
        </a:xfrm>
      </p:grpSpPr>
      <p:grpSp>
        <p:nvGrpSpPr>
          <p:cNvPr id="2" name="Group 2"/>
          <p:cNvGrpSpPr/>
          <p:nvPr/>
        </p:nvGrpSpPr>
        <p:grpSpPr>
          <a:xfrm>
            <a:off x="0" y="10060645"/>
            <a:ext cx="4847971" cy="226355"/>
            <a:chOff x="0" y="0"/>
            <a:chExt cx="1276832" cy="59616"/>
          </a:xfrm>
        </p:grpSpPr>
        <p:sp>
          <p:nvSpPr>
            <p:cNvPr id="3" name="Freeform 3"/>
            <p:cNvSpPr/>
            <p:nvPr/>
          </p:nvSpPr>
          <p:spPr>
            <a:xfrm>
              <a:off x="0" y="0"/>
              <a:ext cx="1276832" cy="59616"/>
            </a:xfrm>
            <a:custGeom>
              <a:avLst/>
              <a:gdLst/>
              <a:ahLst/>
              <a:cxnLst/>
              <a:rect l="l" t="t" r="r" b="b"/>
              <a:pathLst>
                <a:path w="1276832" h="59616">
                  <a:moveTo>
                    <a:pt x="0" y="0"/>
                  </a:moveTo>
                  <a:lnTo>
                    <a:pt x="1276832" y="0"/>
                  </a:lnTo>
                  <a:lnTo>
                    <a:pt x="1276832" y="59616"/>
                  </a:lnTo>
                  <a:lnTo>
                    <a:pt x="0" y="59616"/>
                  </a:lnTo>
                  <a:close/>
                </a:path>
              </a:pathLst>
            </a:custGeom>
            <a:solidFill>
              <a:srgbClr val="000000"/>
            </a:solidFill>
          </p:spPr>
        </p:sp>
        <p:sp>
          <p:nvSpPr>
            <p:cNvPr id="4" name="TextBox 4"/>
            <p:cNvSpPr txBox="1"/>
            <p:nvPr/>
          </p:nvSpPr>
          <p:spPr>
            <a:xfrm>
              <a:off x="0" y="-38100"/>
              <a:ext cx="1276832" cy="97716"/>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847971" y="10239375"/>
            <a:ext cx="13440029" cy="47625"/>
            <a:chOff x="0" y="0"/>
            <a:chExt cx="3539761" cy="12543"/>
          </a:xfrm>
        </p:grpSpPr>
        <p:sp>
          <p:nvSpPr>
            <p:cNvPr id="6" name="Freeform 6"/>
            <p:cNvSpPr/>
            <p:nvPr/>
          </p:nvSpPr>
          <p:spPr>
            <a:xfrm>
              <a:off x="0" y="0"/>
              <a:ext cx="3539761" cy="12543"/>
            </a:xfrm>
            <a:custGeom>
              <a:avLst/>
              <a:gdLst/>
              <a:ahLst/>
              <a:cxnLst/>
              <a:rect l="l" t="t" r="r" b="b"/>
              <a:pathLst>
                <a:path w="3539761" h="12543">
                  <a:moveTo>
                    <a:pt x="0" y="0"/>
                  </a:moveTo>
                  <a:lnTo>
                    <a:pt x="3539761" y="0"/>
                  </a:lnTo>
                  <a:lnTo>
                    <a:pt x="3539761" y="12543"/>
                  </a:lnTo>
                  <a:lnTo>
                    <a:pt x="0" y="12543"/>
                  </a:lnTo>
                  <a:close/>
                </a:path>
              </a:pathLst>
            </a:custGeom>
            <a:solidFill>
              <a:srgbClr val="7E8489"/>
            </a:solidFill>
          </p:spPr>
        </p:sp>
        <p:sp>
          <p:nvSpPr>
            <p:cNvPr id="7" name="TextBox 7"/>
            <p:cNvSpPr txBox="1"/>
            <p:nvPr/>
          </p:nvSpPr>
          <p:spPr>
            <a:xfrm>
              <a:off x="0" y="-38100"/>
              <a:ext cx="3539761" cy="50643"/>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6775026" y="9391481"/>
            <a:ext cx="968548" cy="513331"/>
          </a:xfrm>
          <a:custGeom>
            <a:avLst/>
            <a:gdLst/>
            <a:ahLst/>
            <a:cxnLst/>
            <a:rect l="l" t="t" r="r" b="b"/>
            <a:pathLst>
              <a:path w="968548" h="513331">
                <a:moveTo>
                  <a:pt x="0" y="0"/>
                </a:moveTo>
                <a:lnTo>
                  <a:pt x="968548" y="0"/>
                </a:lnTo>
                <a:lnTo>
                  <a:pt x="968548" y="513330"/>
                </a:lnTo>
                <a:lnTo>
                  <a:pt x="0" y="5133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0" y="0"/>
            <a:ext cx="4762961" cy="4762961"/>
          </a:xfrm>
          <a:custGeom>
            <a:avLst/>
            <a:gdLst/>
            <a:ahLst/>
            <a:cxnLst/>
            <a:rect l="l" t="t" r="r" b="b"/>
            <a:pathLst>
              <a:path w="4762961" h="4762961">
                <a:moveTo>
                  <a:pt x="0" y="0"/>
                </a:moveTo>
                <a:lnTo>
                  <a:pt x="4762961" y="0"/>
                </a:lnTo>
                <a:lnTo>
                  <a:pt x="4762961" y="4762961"/>
                </a:lnTo>
                <a:lnTo>
                  <a:pt x="0" y="4762961"/>
                </a:lnTo>
                <a:lnTo>
                  <a:pt x="0" y="0"/>
                </a:lnTo>
                <a:close/>
              </a:path>
            </a:pathLst>
          </a:custGeom>
          <a:blipFill>
            <a:blip r:embed="rId4">
              <a:alphaModFix amt="5000"/>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609600" y="495300"/>
            <a:ext cx="9906000" cy="1211807"/>
          </a:xfrm>
          <a:prstGeom prst="rect">
            <a:avLst/>
          </a:prstGeom>
        </p:spPr>
        <p:txBody>
          <a:bodyPr wrap="square" lIns="0" tIns="0" rIns="0" bIns="0" rtlCol="0" anchor="t">
            <a:spAutoFit/>
          </a:bodyPr>
          <a:lstStyle/>
          <a:p>
            <a:pPr algn="l">
              <a:lnSpc>
                <a:spcPts val="9799"/>
              </a:lnSpc>
            </a:pPr>
            <a:r>
              <a:rPr lang="en-US" sz="6999" dirty="0">
                <a:solidFill>
                  <a:srgbClr val="000000"/>
                </a:solidFill>
                <a:latin typeface="Chunk Five"/>
                <a:ea typeface="Chunk Five"/>
                <a:cs typeface="Chunk Five"/>
                <a:sym typeface="Chunk Five"/>
              </a:rPr>
              <a:t>Supervised Learning</a:t>
            </a:r>
          </a:p>
        </p:txBody>
      </p:sp>
      <p:sp>
        <p:nvSpPr>
          <p:cNvPr id="13" name="TextBox 13"/>
          <p:cNvSpPr txBox="1"/>
          <p:nvPr/>
        </p:nvSpPr>
        <p:spPr>
          <a:xfrm>
            <a:off x="871226" y="1872149"/>
            <a:ext cx="15011400" cy="8490466"/>
          </a:xfrm>
          <a:prstGeom prst="rect">
            <a:avLst/>
          </a:prstGeom>
        </p:spPr>
        <p:txBody>
          <a:bodyPr wrap="square" lIns="0" tIns="0" rIns="0" bIns="0" rtlCol="0" anchor="t">
            <a:spAutoFit/>
          </a:bodyPr>
          <a:lstStyle/>
          <a:p>
            <a:pPr marL="514350" indent="-514350" algn="l">
              <a:lnSpc>
                <a:spcPts val="3749"/>
              </a:lnSpc>
              <a:buAutoNum type="arabicPeriod"/>
            </a:pPr>
            <a:r>
              <a:rPr lang="en-IN" sz="3000" b="1" u="sng" dirty="0">
                <a:solidFill>
                  <a:srgbClr val="7E8489"/>
                </a:solidFill>
                <a:latin typeface="Lato"/>
                <a:ea typeface="Lato"/>
                <a:cs typeface="Lato"/>
                <a:sym typeface="Lato"/>
              </a:rPr>
              <a:t>Supervised Learning</a:t>
            </a:r>
          </a:p>
          <a:p>
            <a:pPr marL="457200" indent="-457200" algn="l">
              <a:lnSpc>
                <a:spcPts val="3749"/>
              </a:lnSpc>
              <a:buAutoNum type="arabicPeriod"/>
            </a:pPr>
            <a:endParaRPr lang="en-IN" sz="2499" dirty="0">
              <a:solidFill>
                <a:srgbClr val="7E8489"/>
              </a:solidFill>
              <a:latin typeface="Lato"/>
              <a:ea typeface="Lato"/>
              <a:cs typeface="Lato"/>
              <a:sym typeface="Lato"/>
            </a:endParaRPr>
          </a:p>
          <a:p>
            <a:pPr algn="l">
              <a:lnSpc>
                <a:spcPts val="3749"/>
              </a:lnSpc>
            </a:pPr>
            <a:r>
              <a:rPr lang="en-IN" sz="2499" dirty="0">
                <a:solidFill>
                  <a:srgbClr val="7E8489"/>
                </a:solidFill>
                <a:latin typeface="Lato"/>
                <a:ea typeface="Lato"/>
                <a:cs typeface="Lato"/>
                <a:sym typeface="Lato"/>
              </a:rPr>
              <a:t>In supervised learning , we are given a data set and already know what are correct output should look like. having the idea that gives the relationship between the input and the output. Supervised learning problems are categorised into “regression” and “classification” problem</a:t>
            </a:r>
          </a:p>
          <a:p>
            <a:pPr algn="l">
              <a:lnSpc>
                <a:spcPts val="3749"/>
              </a:lnSpc>
            </a:pPr>
            <a:endParaRPr lang="en-IN" sz="2499" dirty="0">
              <a:solidFill>
                <a:srgbClr val="7E8489"/>
              </a:solidFill>
              <a:latin typeface="Lato"/>
              <a:ea typeface="Lato"/>
              <a:cs typeface="Lato"/>
              <a:sym typeface="Lato"/>
            </a:endParaRPr>
          </a:p>
          <a:p>
            <a:pPr algn="l">
              <a:lnSpc>
                <a:spcPts val="3749"/>
              </a:lnSpc>
            </a:pPr>
            <a:r>
              <a:rPr lang="en-IN" sz="2499" dirty="0">
                <a:solidFill>
                  <a:srgbClr val="7E8489"/>
                </a:solidFill>
                <a:latin typeface="Lato"/>
                <a:ea typeface="Lato"/>
                <a:cs typeface="Lato"/>
                <a:sym typeface="Lato"/>
              </a:rPr>
              <a:t>	Regression Problem :- In regression problem, we are trying to predict results within  a continuous 					     output meaning that we are trying to map input variables to some continuous 				     function</a:t>
            </a:r>
          </a:p>
          <a:p>
            <a:pPr algn="l">
              <a:lnSpc>
                <a:spcPts val="3749"/>
              </a:lnSpc>
            </a:pPr>
            <a:endParaRPr lang="en-IN" sz="2499" dirty="0">
              <a:solidFill>
                <a:srgbClr val="7E8489"/>
              </a:solidFill>
              <a:latin typeface="Lato"/>
              <a:ea typeface="Lato"/>
              <a:cs typeface="Lato"/>
              <a:sym typeface="Lato"/>
            </a:endParaRPr>
          </a:p>
          <a:p>
            <a:pPr algn="l">
              <a:lnSpc>
                <a:spcPts val="3749"/>
              </a:lnSpc>
            </a:pPr>
            <a:r>
              <a:rPr lang="en-IN" sz="2499" dirty="0">
                <a:solidFill>
                  <a:srgbClr val="7E8489"/>
                </a:solidFill>
                <a:latin typeface="Lato"/>
                <a:ea typeface="Lato"/>
                <a:cs typeface="Lato"/>
                <a:sym typeface="Lato"/>
              </a:rPr>
              <a:t>	Classification Problem :- In a classification problem, we are trying to predict results in a discrete 					         output. In other words we are trying to map into prime vehicles into 					         discrete categories.</a:t>
            </a:r>
          </a:p>
          <a:p>
            <a:pPr algn="l">
              <a:lnSpc>
                <a:spcPts val="3749"/>
              </a:lnSpc>
            </a:pPr>
            <a:endParaRPr lang="en-IN" sz="2499" dirty="0">
              <a:solidFill>
                <a:srgbClr val="7E8489"/>
              </a:solidFill>
              <a:latin typeface="Lato"/>
              <a:ea typeface="Lato"/>
              <a:cs typeface="Lato"/>
              <a:sym typeface="Lato"/>
            </a:endParaRPr>
          </a:p>
          <a:p>
            <a:pPr algn="l">
              <a:lnSpc>
                <a:spcPts val="3749"/>
              </a:lnSpc>
            </a:pPr>
            <a:endParaRPr lang="en-IN" sz="2499" dirty="0">
              <a:solidFill>
                <a:srgbClr val="7E8489"/>
              </a:solidFill>
              <a:latin typeface="Lato"/>
              <a:ea typeface="Lato"/>
              <a:cs typeface="Lato"/>
              <a:sym typeface="Lato"/>
            </a:endParaRPr>
          </a:p>
          <a:p>
            <a:pPr algn="l">
              <a:lnSpc>
                <a:spcPts val="3749"/>
              </a:lnSpc>
            </a:pPr>
            <a:endParaRPr lang="en-IN" sz="2499" dirty="0">
              <a:solidFill>
                <a:srgbClr val="7E8489"/>
              </a:solidFill>
              <a:latin typeface="Lato"/>
              <a:ea typeface="Lato"/>
              <a:cs typeface="Lato"/>
              <a:sym typeface="Lato"/>
            </a:endParaRPr>
          </a:p>
          <a:p>
            <a:pPr algn="l">
              <a:lnSpc>
                <a:spcPts val="3749"/>
              </a:lnSpc>
            </a:pPr>
            <a:endParaRPr lang="en-IN" sz="2499" dirty="0">
              <a:solidFill>
                <a:srgbClr val="7E8489"/>
              </a:solidFill>
              <a:latin typeface="Lato"/>
              <a:ea typeface="Lato"/>
              <a:cs typeface="Lato"/>
              <a:sym typeface="Lato"/>
            </a:endParaRPr>
          </a:p>
          <a:p>
            <a:pPr algn="l">
              <a:lnSpc>
                <a:spcPts val="3749"/>
              </a:lnSpc>
            </a:pPr>
            <a:endParaRPr lang="en-US" sz="2499" dirty="0">
              <a:solidFill>
                <a:srgbClr val="7E8489"/>
              </a:solidFill>
              <a:latin typeface="Lato"/>
              <a:ea typeface="Lato"/>
              <a:cs typeface="Lato"/>
              <a:sym typeface="Lato"/>
            </a:endParaRPr>
          </a:p>
        </p:txBody>
      </p:sp>
      <p:sp>
        <p:nvSpPr>
          <p:cNvPr id="14" name="Freeform 14"/>
          <p:cNvSpPr/>
          <p:nvPr/>
        </p:nvSpPr>
        <p:spPr>
          <a:xfrm>
            <a:off x="15783329" y="4540568"/>
            <a:ext cx="3920490" cy="3920490"/>
          </a:xfrm>
          <a:custGeom>
            <a:avLst/>
            <a:gdLst/>
            <a:ahLst/>
            <a:cxnLst/>
            <a:rect l="l" t="t" r="r" b="b"/>
            <a:pathLst>
              <a:path w="3920490" h="3920490">
                <a:moveTo>
                  <a:pt x="0" y="0"/>
                </a:moveTo>
                <a:lnTo>
                  <a:pt x="3920490" y="0"/>
                </a:lnTo>
                <a:lnTo>
                  <a:pt x="3920490" y="3920490"/>
                </a:lnTo>
                <a:lnTo>
                  <a:pt x="0" y="3920490"/>
                </a:lnTo>
                <a:lnTo>
                  <a:pt x="0" y="0"/>
                </a:lnTo>
                <a:close/>
              </a:path>
            </a:pathLst>
          </a:custGeom>
          <a:blipFill>
            <a:blip r:embed="rId4">
              <a:alphaModFix amt="5000"/>
              <a:extLst>
                <a:ext uri="{96DAC541-7B7A-43D3-8B79-37D633B846F1}">
                  <asvg:svgBlip xmlns:asvg="http://schemas.microsoft.com/office/drawing/2016/SVG/main" r:embed="rId5"/>
                </a:ext>
              </a:extLst>
            </a:blip>
            <a:stretch>
              <a:fillRect/>
            </a:stretch>
          </a:blipFill>
        </p:spPr>
      </p:sp>
    </p:spTree>
    <p:extLst>
      <p:ext uri="{BB962C8B-B14F-4D97-AF65-F5344CB8AC3E}">
        <p14:creationId xmlns:p14="http://schemas.microsoft.com/office/powerpoint/2010/main" val="1312733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6F9"/>
        </a:solidFill>
        <a:effectLst/>
      </p:bgPr>
    </p:bg>
    <p:spTree>
      <p:nvGrpSpPr>
        <p:cNvPr id="1" name=""/>
        <p:cNvGrpSpPr/>
        <p:nvPr/>
      </p:nvGrpSpPr>
      <p:grpSpPr>
        <a:xfrm>
          <a:off x="0" y="0"/>
          <a:ext cx="0" cy="0"/>
          <a:chOff x="0" y="0"/>
          <a:chExt cx="0" cy="0"/>
        </a:xfrm>
      </p:grpSpPr>
      <p:grpSp>
        <p:nvGrpSpPr>
          <p:cNvPr id="2" name="Group 2"/>
          <p:cNvGrpSpPr/>
          <p:nvPr/>
        </p:nvGrpSpPr>
        <p:grpSpPr>
          <a:xfrm>
            <a:off x="0" y="10060645"/>
            <a:ext cx="4847971" cy="226355"/>
            <a:chOff x="0" y="0"/>
            <a:chExt cx="1276832" cy="59616"/>
          </a:xfrm>
        </p:grpSpPr>
        <p:sp>
          <p:nvSpPr>
            <p:cNvPr id="3" name="Freeform 3"/>
            <p:cNvSpPr/>
            <p:nvPr/>
          </p:nvSpPr>
          <p:spPr>
            <a:xfrm>
              <a:off x="0" y="0"/>
              <a:ext cx="1276832" cy="59616"/>
            </a:xfrm>
            <a:custGeom>
              <a:avLst/>
              <a:gdLst/>
              <a:ahLst/>
              <a:cxnLst/>
              <a:rect l="l" t="t" r="r" b="b"/>
              <a:pathLst>
                <a:path w="1276832" h="59616">
                  <a:moveTo>
                    <a:pt x="0" y="0"/>
                  </a:moveTo>
                  <a:lnTo>
                    <a:pt x="1276832" y="0"/>
                  </a:lnTo>
                  <a:lnTo>
                    <a:pt x="1276832" y="59616"/>
                  </a:lnTo>
                  <a:lnTo>
                    <a:pt x="0" y="59616"/>
                  </a:lnTo>
                  <a:close/>
                </a:path>
              </a:pathLst>
            </a:custGeom>
            <a:solidFill>
              <a:srgbClr val="000000"/>
            </a:solidFill>
          </p:spPr>
        </p:sp>
        <p:sp>
          <p:nvSpPr>
            <p:cNvPr id="4" name="TextBox 4"/>
            <p:cNvSpPr txBox="1"/>
            <p:nvPr/>
          </p:nvSpPr>
          <p:spPr>
            <a:xfrm>
              <a:off x="0" y="-38100"/>
              <a:ext cx="1276832" cy="97716"/>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847971" y="10239375"/>
            <a:ext cx="13440029" cy="47625"/>
            <a:chOff x="0" y="0"/>
            <a:chExt cx="3539761" cy="12543"/>
          </a:xfrm>
        </p:grpSpPr>
        <p:sp>
          <p:nvSpPr>
            <p:cNvPr id="6" name="Freeform 6"/>
            <p:cNvSpPr/>
            <p:nvPr/>
          </p:nvSpPr>
          <p:spPr>
            <a:xfrm>
              <a:off x="0" y="0"/>
              <a:ext cx="3539761" cy="12543"/>
            </a:xfrm>
            <a:custGeom>
              <a:avLst/>
              <a:gdLst/>
              <a:ahLst/>
              <a:cxnLst/>
              <a:rect l="l" t="t" r="r" b="b"/>
              <a:pathLst>
                <a:path w="3539761" h="12543">
                  <a:moveTo>
                    <a:pt x="0" y="0"/>
                  </a:moveTo>
                  <a:lnTo>
                    <a:pt x="3539761" y="0"/>
                  </a:lnTo>
                  <a:lnTo>
                    <a:pt x="3539761" y="12543"/>
                  </a:lnTo>
                  <a:lnTo>
                    <a:pt x="0" y="12543"/>
                  </a:lnTo>
                  <a:close/>
                </a:path>
              </a:pathLst>
            </a:custGeom>
            <a:solidFill>
              <a:srgbClr val="7E8489"/>
            </a:solidFill>
          </p:spPr>
        </p:sp>
        <p:sp>
          <p:nvSpPr>
            <p:cNvPr id="7" name="TextBox 7"/>
            <p:cNvSpPr txBox="1"/>
            <p:nvPr/>
          </p:nvSpPr>
          <p:spPr>
            <a:xfrm>
              <a:off x="0" y="-38100"/>
              <a:ext cx="3539761" cy="50643"/>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6775026" y="9391481"/>
            <a:ext cx="968548" cy="513331"/>
          </a:xfrm>
          <a:custGeom>
            <a:avLst/>
            <a:gdLst/>
            <a:ahLst/>
            <a:cxnLst/>
            <a:rect l="l" t="t" r="r" b="b"/>
            <a:pathLst>
              <a:path w="968548" h="513331">
                <a:moveTo>
                  <a:pt x="0" y="0"/>
                </a:moveTo>
                <a:lnTo>
                  <a:pt x="968548" y="0"/>
                </a:lnTo>
                <a:lnTo>
                  <a:pt x="968548" y="513330"/>
                </a:lnTo>
                <a:lnTo>
                  <a:pt x="0" y="5133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0" y="0"/>
            <a:ext cx="4762961" cy="4762961"/>
          </a:xfrm>
          <a:custGeom>
            <a:avLst/>
            <a:gdLst/>
            <a:ahLst/>
            <a:cxnLst/>
            <a:rect l="l" t="t" r="r" b="b"/>
            <a:pathLst>
              <a:path w="4762961" h="4762961">
                <a:moveTo>
                  <a:pt x="0" y="0"/>
                </a:moveTo>
                <a:lnTo>
                  <a:pt x="4762961" y="0"/>
                </a:lnTo>
                <a:lnTo>
                  <a:pt x="4762961" y="4762961"/>
                </a:lnTo>
                <a:lnTo>
                  <a:pt x="0" y="4762961"/>
                </a:lnTo>
                <a:lnTo>
                  <a:pt x="0" y="0"/>
                </a:lnTo>
                <a:close/>
              </a:path>
            </a:pathLst>
          </a:custGeom>
          <a:blipFill>
            <a:blip r:embed="rId4">
              <a:alphaModFix amt="5000"/>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609600" y="495300"/>
            <a:ext cx="11353800" cy="1211807"/>
          </a:xfrm>
          <a:prstGeom prst="rect">
            <a:avLst/>
          </a:prstGeom>
        </p:spPr>
        <p:txBody>
          <a:bodyPr wrap="square" lIns="0" tIns="0" rIns="0" bIns="0" rtlCol="0" anchor="t">
            <a:spAutoFit/>
          </a:bodyPr>
          <a:lstStyle/>
          <a:p>
            <a:pPr algn="l">
              <a:lnSpc>
                <a:spcPts val="9799"/>
              </a:lnSpc>
            </a:pPr>
            <a:r>
              <a:rPr lang="en-US" sz="6999" dirty="0">
                <a:solidFill>
                  <a:srgbClr val="000000"/>
                </a:solidFill>
                <a:latin typeface="Chunk Five"/>
                <a:ea typeface="Chunk Five"/>
                <a:cs typeface="Chunk Five"/>
                <a:sym typeface="Chunk Five"/>
              </a:rPr>
              <a:t>Unsupervised Learning</a:t>
            </a:r>
          </a:p>
        </p:txBody>
      </p:sp>
      <p:sp>
        <p:nvSpPr>
          <p:cNvPr id="13" name="TextBox 13"/>
          <p:cNvSpPr txBox="1"/>
          <p:nvPr/>
        </p:nvSpPr>
        <p:spPr>
          <a:xfrm>
            <a:off x="857481" y="2413478"/>
            <a:ext cx="15011400" cy="5169044"/>
          </a:xfrm>
          <a:prstGeom prst="rect">
            <a:avLst/>
          </a:prstGeom>
        </p:spPr>
        <p:txBody>
          <a:bodyPr wrap="square" lIns="0" tIns="0" rIns="0" bIns="0" rtlCol="0" anchor="t">
            <a:spAutoFit/>
          </a:bodyPr>
          <a:lstStyle/>
          <a:p>
            <a:pPr marL="514350" indent="-514350" algn="l">
              <a:lnSpc>
                <a:spcPts val="3749"/>
              </a:lnSpc>
              <a:buAutoNum type="arabicPeriod"/>
            </a:pPr>
            <a:r>
              <a:rPr lang="en-IN" sz="3000" b="1" u="sng" dirty="0">
                <a:solidFill>
                  <a:srgbClr val="7E8489"/>
                </a:solidFill>
                <a:latin typeface="Lato"/>
                <a:ea typeface="Lato"/>
                <a:cs typeface="Lato"/>
                <a:sym typeface="Lato"/>
              </a:rPr>
              <a:t>Unsupervised Learning</a:t>
            </a:r>
          </a:p>
          <a:p>
            <a:pPr marL="457200" indent="-457200" algn="l">
              <a:lnSpc>
                <a:spcPts val="3749"/>
              </a:lnSpc>
              <a:buAutoNum type="arabicPeriod"/>
            </a:pPr>
            <a:endParaRPr lang="en-IN" sz="2499" dirty="0">
              <a:solidFill>
                <a:srgbClr val="7E8489"/>
              </a:solidFill>
              <a:latin typeface="Lato"/>
              <a:ea typeface="Lato"/>
              <a:cs typeface="Lato"/>
              <a:sym typeface="Lato"/>
            </a:endParaRPr>
          </a:p>
          <a:p>
            <a:pPr algn="l">
              <a:lnSpc>
                <a:spcPts val="3749"/>
              </a:lnSpc>
            </a:pPr>
            <a:r>
              <a:rPr lang="en-IN" sz="2499" dirty="0">
                <a:solidFill>
                  <a:srgbClr val="7E8489"/>
                </a:solidFill>
                <a:latin typeface="Lato"/>
                <a:ea typeface="Lato"/>
                <a:cs typeface="Lato"/>
                <a:sym typeface="Lato"/>
              </a:rPr>
              <a:t>Unsupervised learning allows us to approach problems with little or no idea why our results should look like. We can derive structure from data where we don’t necessarily know the effect of the variables. We can derive this structure by clustering the data fields on relationship among the variables in the data, with unsupervised learning there is no feedback based on the prediction results.</a:t>
            </a:r>
          </a:p>
          <a:p>
            <a:pPr algn="l">
              <a:lnSpc>
                <a:spcPts val="3749"/>
              </a:lnSpc>
            </a:pPr>
            <a:r>
              <a:rPr lang="en-IN" sz="2499" dirty="0">
                <a:solidFill>
                  <a:srgbClr val="7E8489"/>
                </a:solidFill>
                <a:latin typeface="Lato"/>
                <a:ea typeface="Lato"/>
                <a:cs typeface="Lato"/>
                <a:sym typeface="Lato"/>
              </a:rPr>
              <a:t>	</a:t>
            </a:r>
          </a:p>
          <a:p>
            <a:pPr algn="l">
              <a:lnSpc>
                <a:spcPts val="3749"/>
              </a:lnSpc>
            </a:pPr>
            <a:endParaRPr lang="en-IN" sz="2499" dirty="0">
              <a:solidFill>
                <a:srgbClr val="7E8489"/>
              </a:solidFill>
              <a:latin typeface="Lato"/>
              <a:ea typeface="Lato"/>
              <a:cs typeface="Lato"/>
              <a:sym typeface="Lato"/>
            </a:endParaRPr>
          </a:p>
          <a:p>
            <a:pPr algn="l">
              <a:lnSpc>
                <a:spcPts val="3749"/>
              </a:lnSpc>
            </a:pPr>
            <a:endParaRPr lang="en-IN" sz="2499" dirty="0">
              <a:solidFill>
                <a:srgbClr val="7E8489"/>
              </a:solidFill>
              <a:latin typeface="Lato"/>
              <a:ea typeface="Lato"/>
              <a:cs typeface="Lato"/>
              <a:sym typeface="Lato"/>
            </a:endParaRPr>
          </a:p>
          <a:p>
            <a:pPr algn="l">
              <a:lnSpc>
                <a:spcPts val="3749"/>
              </a:lnSpc>
            </a:pPr>
            <a:endParaRPr lang="en-IN" sz="2499" dirty="0">
              <a:solidFill>
                <a:srgbClr val="7E8489"/>
              </a:solidFill>
              <a:latin typeface="Lato"/>
              <a:ea typeface="Lato"/>
              <a:cs typeface="Lato"/>
              <a:sym typeface="Lato"/>
            </a:endParaRPr>
          </a:p>
          <a:p>
            <a:pPr algn="l">
              <a:lnSpc>
                <a:spcPts val="3749"/>
              </a:lnSpc>
            </a:pPr>
            <a:endParaRPr lang="en-US" sz="2499" dirty="0">
              <a:solidFill>
                <a:srgbClr val="7E8489"/>
              </a:solidFill>
              <a:latin typeface="Lato"/>
              <a:ea typeface="Lato"/>
              <a:cs typeface="Lato"/>
              <a:sym typeface="Lato"/>
            </a:endParaRPr>
          </a:p>
        </p:txBody>
      </p:sp>
      <p:sp>
        <p:nvSpPr>
          <p:cNvPr id="14" name="Freeform 14"/>
          <p:cNvSpPr/>
          <p:nvPr/>
        </p:nvSpPr>
        <p:spPr>
          <a:xfrm>
            <a:off x="15783329" y="4540568"/>
            <a:ext cx="3920490" cy="3920490"/>
          </a:xfrm>
          <a:custGeom>
            <a:avLst/>
            <a:gdLst/>
            <a:ahLst/>
            <a:cxnLst/>
            <a:rect l="l" t="t" r="r" b="b"/>
            <a:pathLst>
              <a:path w="3920490" h="3920490">
                <a:moveTo>
                  <a:pt x="0" y="0"/>
                </a:moveTo>
                <a:lnTo>
                  <a:pt x="3920490" y="0"/>
                </a:lnTo>
                <a:lnTo>
                  <a:pt x="3920490" y="3920490"/>
                </a:lnTo>
                <a:lnTo>
                  <a:pt x="0" y="3920490"/>
                </a:lnTo>
                <a:lnTo>
                  <a:pt x="0" y="0"/>
                </a:lnTo>
                <a:close/>
              </a:path>
            </a:pathLst>
          </a:custGeom>
          <a:blipFill>
            <a:blip r:embed="rId4">
              <a:alphaModFix amt="5000"/>
              <a:extLst>
                <a:ext uri="{96DAC541-7B7A-43D3-8B79-37D633B846F1}">
                  <asvg:svgBlip xmlns:asvg="http://schemas.microsoft.com/office/drawing/2016/SVG/main" r:embed="rId5"/>
                </a:ext>
              </a:extLst>
            </a:blip>
            <a:stretch>
              <a:fillRect/>
            </a:stretch>
          </a:blipFill>
        </p:spPr>
      </p:sp>
    </p:spTree>
    <p:extLst>
      <p:ext uri="{BB962C8B-B14F-4D97-AF65-F5344CB8AC3E}">
        <p14:creationId xmlns:p14="http://schemas.microsoft.com/office/powerpoint/2010/main" val="1938980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6F9"/>
        </a:solidFill>
        <a:effectLst/>
      </p:bgPr>
    </p:bg>
    <p:spTree>
      <p:nvGrpSpPr>
        <p:cNvPr id="1" name=""/>
        <p:cNvGrpSpPr/>
        <p:nvPr/>
      </p:nvGrpSpPr>
      <p:grpSpPr>
        <a:xfrm>
          <a:off x="0" y="0"/>
          <a:ext cx="0" cy="0"/>
          <a:chOff x="0" y="0"/>
          <a:chExt cx="0" cy="0"/>
        </a:xfrm>
      </p:grpSpPr>
      <p:grpSp>
        <p:nvGrpSpPr>
          <p:cNvPr id="2" name="Group 2"/>
          <p:cNvGrpSpPr/>
          <p:nvPr/>
        </p:nvGrpSpPr>
        <p:grpSpPr>
          <a:xfrm>
            <a:off x="0" y="10060645"/>
            <a:ext cx="4847971" cy="226355"/>
            <a:chOff x="0" y="0"/>
            <a:chExt cx="1276832" cy="59616"/>
          </a:xfrm>
        </p:grpSpPr>
        <p:sp>
          <p:nvSpPr>
            <p:cNvPr id="3" name="Freeform 3"/>
            <p:cNvSpPr/>
            <p:nvPr/>
          </p:nvSpPr>
          <p:spPr>
            <a:xfrm>
              <a:off x="0" y="0"/>
              <a:ext cx="1276832" cy="59616"/>
            </a:xfrm>
            <a:custGeom>
              <a:avLst/>
              <a:gdLst/>
              <a:ahLst/>
              <a:cxnLst/>
              <a:rect l="l" t="t" r="r" b="b"/>
              <a:pathLst>
                <a:path w="1276832" h="59616">
                  <a:moveTo>
                    <a:pt x="0" y="0"/>
                  </a:moveTo>
                  <a:lnTo>
                    <a:pt x="1276832" y="0"/>
                  </a:lnTo>
                  <a:lnTo>
                    <a:pt x="1276832" y="59616"/>
                  </a:lnTo>
                  <a:lnTo>
                    <a:pt x="0" y="59616"/>
                  </a:lnTo>
                  <a:close/>
                </a:path>
              </a:pathLst>
            </a:custGeom>
            <a:solidFill>
              <a:srgbClr val="000000"/>
            </a:solidFill>
          </p:spPr>
        </p:sp>
        <p:sp>
          <p:nvSpPr>
            <p:cNvPr id="4" name="TextBox 4"/>
            <p:cNvSpPr txBox="1"/>
            <p:nvPr/>
          </p:nvSpPr>
          <p:spPr>
            <a:xfrm>
              <a:off x="0" y="-38100"/>
              <a:ext cx="1276832" cy="97716"/>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847971" y="10239375"/>
            <a:ext cx="13440029" cy="47625"/>
            <a:chOff x="0" y="0"/>
            <a:chExt cx="3539761" cy="12543"/>
          </a:xfrm>
        </p:grpSpPr>
        <p:sp>
          <p:nvSpPr>
            <p:cNvPr id="6" name="Freeform 6"/>
            <p:cNvSpPr/>
            <p:nvPr/>
          </p:nvSpPr>
          <p:spPr>
            <a:xfrm>
              <a:off x="0" y="0"/>
              <a:ext cx="3539761" cy="12543"/>
            </a:xfrm>
            <a:custGeom>
              <a:avLst/>
              <a:gdLst/>
              <a:ahLst/>
              <a:cxnLst/>
              <a:rect l="l" t="t" r="r" b="b"/>
              <a:pathLst>
                <a:path w="3539761" h="12543">
                  <a:moveTo>
                    <a:pt x="0" y="0"/>
                  </a:moveTo>
                  <a:lnTo>
                    <a:pt x="3539761" y="0"/>
                  </a:lnTo>
                  <a:lnTo>
                    <a:pt x="3539761" y="12543"/>
                  </a:lnTo>
                  <a:lnTo>
                    <a:pt x="0" y="12543"/>
                  </a:lnTo>
                  <a:close/>
                </a:path>
              </a:pathLst>
            </a:custGeom>
            <a:solidFill>
              <a:srgbClr val="7E8489"/>
            </a:solidFill>
          </p:spPr>
        </p:sp>
        <p:sp>
          <p:nvSpPr>
            <p:cNvPr id="7" name="TextBox 7"/>
            <p:cNvSpPr txBox="1"/>
            <p:nvPr/>
          </p:nvSpPr>
          <p:spPr>
            <a:xfrm>
              <a:off x="0" y="-38100"/>
              <a:ext cx="3539761" cy="50643"/>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6775026" y="9391481"/>
            <a:ext cx="968548" cy="513331"/>
          </a:xfrm>
          <a:custGeom>
            <a:avLst/>
            <a:gdLst/>
            <a:ahLst/>
            <a:cxnLst/>
            <a:rect l="l" t="t" r="r" b="b"/>
            <a:pathLst>
              <a:path w="968548" h="513331">
                <a:moveTo>
                  <a:pt x="0" y="0"/>
                </a:moveTo>
                <a:lnTo>
                  <a:pt x="968548" y="0"/>
                </a:lnTo>
                <a:lnTo>
                  <a:pt x="968548" y="513330"/>
                </a:lnTo>
                <a:lnTo>
                  <a:pt x="0" y="5133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474345" y="1594485"/>
            <a:ext cx="3920490" cy="3920490"/>
          </a:xfrm>
          <a:custGeom>
            <a:avLst/>
            <a:gdLst/>
            <a:ahLst/>
            <a:cxnLst/>
            <a:rect l="l" t="t" r="r" b="b"/>
            <a:pathLst>
              <a:path w="3920490" h="3920490">
                <a:moveTo>
                  <a:pt x="0" y="0"/>
                </a:moveTo>
                <a:lnTo>
                  <a:pt x="3920490" y="0"/>
                </a:lnTo>
                <a:lnTo>
                  <a:pt x="3920490" y="3920490"/>
                </a:lnTo>
                <a:lnTo>
                  <a:pt x="0" y="3920490"/>
                </a:lnTo>
                <a:lnTo>
                  <a:pt x="0" y="0"/>
                </a:lnTo>
                <a:close/>
              </a:path>
            </a:pathLst>
          </a:custGeom>
          <a:blipFill>
            <a:blip r:embed="rId4">
              <a:alphaModFix amt="5000"/>
              <a:extLst>
                <a:ext uri="{96DAC541-7B7A-43D3-8B79-37D633B846F1}">
                  <asvg:svgBlip xmlns:asvg="http://schemas.microsoft.com/office/drawing/2016/SVG/main" r:embed="rId5"/>
                </a:ext>
              </a:extLst>
            </a:blip>
            <a:stretch>
              <a:fillRect/>
            </a:stretch>
          </a:blipFill>
        </p:spPr>
      </p:sp>
      <p:grpSp>
        <p:nvGrpSpPr>
          <p:cNvPr id="12" name="Group 12"/>
          <p:cNvGrpSpPr/>
          <p:nvPr/>
        </p:nvGrpSpPr>
        <p:grpSpPr>
          <a:xfrm>
            <a:off x="4565641" y="7037143"/>
            <a:ext cx="7404118" cy="1771650"/>
            <a:chOff x="0" y="0"/>
            <a:chExt cx="1950056" cy="466607"/>
          </a:xfrm>
        </p:grpSpPr>
        <p:sp>
          <p:nvSpPr>
            <p:cNvPr id="13" name="Freeform 13"/>
            <p:cNvSpPr/>
            <p:nvPr/>
          </p:nvSpPr>
          <p:spPr>
            <a:xfrm>
              <a:off x="0" y="0"/>
              <a:ext cx="1950056" cy="466607"/>
            </a:xfrm>
            <a:custGeom>
              <a:avLst/>
              <a:gdLst/>
              <a:ahLst/>
              <a:cxnLst/>
              <a:rect l="l" t="t" r="r" b="b"/>
              <a:pathLst>
                <a:path w="1950056" h="466607">
                  <a:moveTo>
                    <a:pt x="0" y="0"/>
                  </a:moveTo>
                  <a:lnTo>
                    <a:pt x="1950056" y="0"/>
                  </a:lnTo>
                  <a:lnTo>
                    <a:pt x="1950056" y="466607"/>
                  </a:lnTo>
                  <a:lnTo>
                    <a:pt x="0" y="466607"/>
                  </a:lnTo>
                  <a:close/>
                </a:path>
              </a:pathLst>
            </a:custGeom>
            <a:solidFill>
              <a:srgbClr val="000000"/>
            </a:solidFill>
          </p:spPr>
        </p:sp>
        <p:sp>
          <p:nvSpPr>
            <p:cNvPr id="14" name="TextBox 14"/>
            <p:cNvSpPr txBox="1"/>
            <p:nvPr/>
          </p:nvSpPr>
          <p:spPr>
            <a:xfrm>
              <a:off x="0" y="-38100"/>
              <a:ext cx="1950056" cy="504707"/>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762000" y="360204"/>
            <a:ext cx="15011400" cy="1211807"/>
          </a:xfrm>
          <a:prstGeom prst="rect">
            <a:avLst/>
          </a:prstGeom>
        </p:spPr>
        <p:txBody>
          <a:bodyPr wrap="square" lIns="0" tIns="0" rIns="0" bIns="0" rtlCol="0" anchor="t">
            <a:spAutoFit/>
          </a:bodyPr>
          <a:lstStyle/>
          <a:p>
            <a:pPr algn="l">
              <a:lnSpc>
                <a:spcPts val="9799"/>
              </a:lnSpc>
            </a:pPr>
            <a:r>
              <a:rPr lang="en-US" sz="6999" dirty="0">
                <a:solidFill>
                  <a:srgbClr val="000000"/>
                </a:solidFill>
                <a:latin typeface="Chunk Five"/>
                <a:ea typeface="Chunk Five"/>
                <a:cs typeface="Chunk Five"/>
                <a:sym typeface="Chunk Five"/>
              </a:rPr>
              <a:t>Selecting a Performance Measure</a:t>
            </a:r>
          </a:p>
        </p:txBody>
      </p:sp>
      <p:sp>
        <p:nvSpPr>
          <p:cNvPr id="16" name="TextBox 16"/>
          <p:cNvSpPr txBox="1"/>
          <p:nvPr/>
        </p:nvSpPr>
        <p:spPr>
          <a:xfrm>
            <a:off x="1025668" y="2400300"/>
            <a:ext cx="12461732" cy="3745577"/>
          </a:xfrm>
          <a:prstGeom prst="rect">
            <a:avLst/>
          </a:prstGeom>
        </p:spPr>
        <p:txBody>
          <a:bodyPr wrap="square" lIns="0" tIns="0" rIns="0" bIns="0" rtlCol="0" anchor="t">
            <a:spAutoFit/>
          </a:bodyPr>
          <a:lstStyle/>
          <a:p>
            <a:pPr marL="457200" indent="-457200" algn="l">
              <a:lnSpc>
                <a:spcPts val="3749"/>
              </a:lnSpc>
              <a:buFont typeface="+mj-lt"/>
              <a:buAutoNum type="arabicPeriod"/>
            </a:pPr>
            <a:r>
              <a:rPr lang="en-US" sz="2499" dirty="0">
                <a:solidFill>
                  <a:srgbClr val="7E8489"/>
                </a:solidFill>
                <a:latin typeface="Lato"/>
                <a:ea typeface="Lato"/>
                <a:cs typeface="Lato"/>
                <a:sym typeface="Lato"/>
              </a:rPr>
              <a:t>A typical performance measure for Regression problems is Root Mean Square Error (RMSE).</a:t>
            </a:r>
          </a:p>
          <a:p>
            <a:pPr marL="457200" indent="-457200" algn="l">
              <a:lnSpc>
                <a:spcPts val="3749"/>
              </a:lnSpc>
              <a:buFont typeface="+mj-lt"/>
              <a:buAutoNum type="arabicPeriod"/>
            </a:pPr>
            <a:endParaRPr lang="en-US" sz="2499" dirty="0">
              <a:solidFill>
                <a:srgbClr val="7E8489"/>
              </a:solidFill>
              <a:latin typeface="Lato"/>
              <a:ea typeface="Lato"/>
              <a:cs typeface="Lato"/>
              <a:sym typeface="Lato"/>
            </a:endParaRPr>
          </a:p>
          <a:p>
            <a:pPr marL="457200" indent="-457200" algn="l">
              <a:lnSpc>
                <a:spcPts val="3749"/>
              </a:lnSpc>
              <a:buFont typeface="+mj-lt"/>
              <a:buAutoNum type="arabicPeriod"/>
            </a:pPr>
            <a:r>
              <a:rPr lang="en-US" sz="2499" dirty="0">
                <a:solidFill>
                  <a:srgbClr val="7E8489"/>
                </a:solidFill>
                <a:latin typeface="Lato"/>
                <a:ea typeface="Lato"/>
                <a:cs typeface="Lato"/>
                <a:sym typeface="Lato"/>
              </a:rPr>
              <a:t>RMSE is generally the preferred performance measure for regression tasks, so we choose it for this particular problem we are solving for any dataset.</a:t>
            </a:r>
          </a:p>
          <a:p>
            <a:pPr marL="457200" indent="-457200" algn="l">
              <a:lnSpc>
                <a:spcPts val="3749"/>
              </a:lnSpc>
              <a:buFont typeface="+mj-lt"/>
              <a:buAutoNum type="arabicPeriod"/>
            </a:pPr>
            <a:endParaRPr lang="en-US" sz="2499" dirty="0">
              <a:solidFill>
                <a:srgbClr val="7E8489"/>
              </a:solidFill>
              <a:latin typeface="Lato"/>
              <a:ea typeface="Lato"/>
              <a:cs typeface="Lato"/>
              <a:sym typeface="Lato"/>
            </a:endParaRPr>
          </a:p>
          <a:p>
            <a:pPr marL="457200" indent="-457200" algn="l">
              <a:lnSpc>
                <a:spcPts val="3749"/>
              </a:lnSpc>
              <a:buFont typeface="+mj-lt"/>
              <a:buAutoNum type="arabicPeriod"/>
            </a:pPr>
            <a:r>
              <a:rPr lang="en-US" sz="2499" dirty="0">
                <a:solidFill>
                  <a:srgbClr val="7E8489"/>
                </a:solidFill>
                <a:latin typeface="Lato"/>
                <a:ea typeface="Lato"/>
                <a:cs typeface="Lato"/>
                <a:sym typeface="Lato"/>
              </a:rPr>
              <a:t>Other performance measures include Mean Absolute Error , Manhattan Norm, etc. but I have used RMSE for this problem.</a:t>
            </a:r>
          </a:p>
        </p:txBody>
      </p:sp>
      <p:sp>
        <p:nvSpPr>
          <p:cNvPr id="17" name="Freeform 17"/>
          <p:cNvSpPr/>
          <p:nvPr/>
        </p:nvSpPr>
        <p:spPr>
          <a:xfrm>
            <a:off x="4847971" y="7392976"/>
            <a:ext cx="832569" cy="1059984"/>
          </a:xfrm>
          <a:custGeom>
            <a:avLst/>
            <a:gdLst/>
            <a:ahLst/>
            <a:cxnLst/>
            <a:rect l="l" t="t" r="r" b="b"/>
            <a:pathLst>
              <a:path w="832569" h="1059984">
                <a:moveTo>
                  <a:pt x="0" y="0"/>
                </a:moveTo>
                <a:lnTo>
                  <a:pt x="832569" y="0"/>
                </a:lnTo>
                <a:lnTo>
                  <a:pt x="832569" y="1059985"/>
                </a:lnTo>
                <a:lnTo>
                  <a:pt x="0" y="105998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pic>
        <p:nvPicPr>
          <p:cNvPr id="20" name="Picture 19">
            <a:extLst>
              <a:ext uri="{FF2B5EF4-FFF2-40B4-BE49-F238E27FC236}">
                <a16:creationId xmlns:a16="http://schemas.microsoft.com/office/drawing/2014/main" id="{B778D58B-8241-A529-2B88-BBD8CCDC62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05600" y="7303843"/>
            <a:ext cx="4343400" cy="12382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6F9"/>
        </a:solidFill>
        <a:effectLst/>
      </p:bgPr>
    </p:bg>
    <p:spTree>
      <p:nvGrpSpPr>
        <p:cNvPr id="1" name=""/>
        <p:cNvGrpSpPr/>
        <p:nvPr/>
      </p:nvGrpSpPr>
      <p:grpSpPr>
        <a:xfrm>
          <a:off x="0" y="0"/>
          <a:ext cx="0" cy="0"/>
          <a:chOff x="0" y="0"/>
          <a:chExt cx="0" cy="0"/>
        </a:xfrm>
      </p:grpSpPr>
      <p:grpSp>
        <p:nvGrpSpPr>
          <p:cNvPr id="2" name="Group 2"/>
          <p:cNvGrpSpPr/>
          <p:nvPr/>
        </p:nvGrpSpPr>
        <p:grpSpPr>
          <a:xfrm>
            <a:off x="0" y="10060645"/>
            <a:ext cx="4847971" cy="226355"/>
            <a:chOff x="0" y="0"/>
            <a:chExt cx="1276832" cy="59616"/>
          </a:xfrm>
        </p:grpSpPr>
        <p:sp>
          <p:nvSpPr>
            <p:cNvPr id="3" name="Freeform 3"/>
            <p:cNvSpPr/>
            <p:nvPr/>
          </p:nvSpPr>
          <p:spPr>
            <a:xfrm>
              <a:off x="0" y="0"/>
              <a:ext cx="1276832" cy="59616"/>
            </a:xfrm>
            <a:custGeom>
              <a:avLst/>
              <a:gdLst/>
              <a:ahLst/>
              <a:cxnLst/>
              <a:rect l="l" t="t" r="r" b="b"/>
              <a:pathLst>
                <a:path w="1276832" h="59616">
                  <a:moveTo>
                    <a:pt x="0" y="0"/>
                  </a:moveTo>
                  <a:lnTo>
                    <a:pt x="1276832" y="0"/>
                  </a:lnTo>
                  <a:lnTo>
                    <a:pt x="1276832" y="59616"/>
                  </a:lnTo>
                  <a:lnTo>
                    <a:pt x="0" y="59616"/>
                  </a:lnTo>
                  <a:close/>
                </a:path>
              </a:pathLst>
            </a:custGeom>
            <a:solidFill>
              <a:srgbClr val="000000"/>
            </a:solidFill>
          </p:spPr>
        </p:sp>
        <p:sp>
          <p:nvSpPr>
            <p:cNvPr id="4" name="TextBox 4"/>
            <p:cNvSpPr txBox="1"/>
            <p:nvPr/>
          </p:nvSpPr>
          <p:spPr>
            <a:xfrm>
              <a:off x="0" y="-38100"/>
              <a:ext cx="1276832" cy="97716"/>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847971" y="10239375"/>
            <a:ext cx="13440029" cy="47625"/>
            <a:chOff x="0" y="0"/>
            <a:chExt cx="3539761" cy="12543"/>
          </a:xfrm>
        </p:grpSpPr>
        <p:sp>
          <p:nvSpPr>
            <p:cNvPr id="6" name="Freeform 6"/>
            <p:cNvSpPr/>
            <p:nvPr/>
          </p:nvSpPr>
          <p:spPr>
            <a:xfrm>
              <a:off x="0" y="0"/>
              <a:ext cx="3539761" cy="12543"/>
            </a:xfrm>
            <a:custGeom>
              <a:avLst/>
              <a:gdLst/>
              <a:ahLst/>
              <a:cxnLst/>
              <a:rect l="l" t="t" r="r" b="b"/>
              <a:pathLst>
                <a:path w="3539761" h="12543">
                  <a:moveTo>
                    <a:pt x="0" y="0"/>
                  </a:moveTo>
                  <a:lnTo>
                    <a:pt x="3539761" y="0"/>
                  </a:lnTo>
                  <a:lnTo>
                    <a:pt x="3539761" y="12543"/>
                  </a:lnTo>
                  <a:lnTo>
                    <a:pt x="0" y="12543"/>
                  </a:lnTo>
                  <a:close/>
                </a:path>
              </a:pathLst>
            </a:custGeom>
            <a:solidFill>
              <a:srgbClr val="7E8489"/>
            </a:solidFill>
          </p:spPr>
        </p:sp>
        <p:sp>
          <p:nvSpPr>
            <p:cNvPr id="7" name="TextBox 7"/>
            <p:cNvSpPr txBox="1"/>
            <p:nvPr/>
          </p:nvSpPr>
          <p:spPr>
            <a:xfrm>
              <a:off x="0" y="-38100"/>
              <a:ext cx="3539761" cy="50643"/>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6775026" y="9391481"/>
            <a:ext cx="968548" cy="513331"/>
          </a:xfrm>
          <a:custGeom>
            <a:avLst/>
            <a:gdLst/>
            <a:ahLst/>
            <a:cxnLst/>
            <a:rect l="l" t="t" r="r" b="b"/>
            <a:pathLst>
              <a:path w="968548" h="513331">
                <a:moveTo>
                  <a:pt x="0" y="0"/>
                </a:moveTo>
                <a:lnTo>
                  <a:pt x="968548" y="0"/>
                </a:lnTo>
                <a:lnTo>
                  <a:pt x="968548" y="513330"/>
                </a:lnTo>
                <a:lnTo>
                  <a:pt x="0" y="5133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4912744" y="-997585"/>
            <a:ext cx="5661660" cy="5661660"/>
          </a:xfrm>
          <a:custGeom>
            <a:avLst/>
            <a:gdLst/>
            <a:ahLst/>
            <a:cxnLst/>
            <a:rect l="l" t="t" r="r" b="b"/>
            <a:pathLst>
              <a:path w="5661660" h="5661660">
                <a:moveTo>
                  <a:pt x="0" y="0"/>
                </a:moveTo>
                <a:lnTo>
                  <a:pt x="5661660" y="0"/>
                </a:lnTo>
                <a:lnTo>
                  <a:pt x="5661660" y="5661660"/>
                </a:lnTo>
                <a:lnTo>
                  <a:pt x="0" y="5661660"/>
                </a:lnTo>
                <a:lnTo>
                  <a:pt x="0" y="0"/>
                </a:lnTo>
                <a:close/>
              </a:path>
            </a:pathLst>
          </a:custGeom>
          <a:blipFill>
            <a:blip r:embed="rId4">
              <a:alphaModFix amt="5000"/>
              <a:extLst>
                <a:ext uri="{96DAC541-7B7A-43D3-8B79-37D633B846F1}">
                  <asvg:svgBlip xmlns:asvg="http://schemas.microsoft.com/office/drawing/2016/SVG/main" r:embed="rId5"/>
                </a:ext>
              </a:extLst>
            </a:blip>
            <a:stretch>
              <a:fillRect/>
            </a:stretch>
          </a:blipFill>
        </p:spPr>
      </p:sp>
      <p:sp>
        <p:nvSpPr>
          <p:cNvPr id="11" name="TextBox 11"/>
          <p:cNvSpPr txBox="1"/>
          <p:nvPr/>
        </p:nvSpPr>
        <p:spPr>
          <a:xfrm>
            <a:off x="4926743" y="1036320"/>
            <a:ext cx="8434514" cy="1211807"/>
          </a:xfrm>
          <a:prstGeom prst="rect">
            <a:avLst/>
          </a:prstGeom>
        </p:spPr>
        <p:txBody>
          <a:bodyPr lIns="0" tIns="0" rIns="0" bIns="0" rtlCol="0" anchor="t">
            <a:spAutoFit/>
          </a:bodyPr>
          <a:lstStyle/>
          <a:p>
            <a:pPr algn="ctr">
              <a:lnSpc>
                <a:spcPts val="9799"/>
              </a:lnSpc>
            </a:pPr>
            <a:r>
              <a:rPr lang="en-US" sz="6999" u="sng" dirty="0">
                <a:solidFill>
                  <a:srgbClr val="000000"/>
                </a:solidFill>
                <a:latin typeface="Chunk Five"/>
                <a:ea typeface="Chunk Five"/>
                <a:cs typeface="Chunk Five"/>
                <a:sym typeface="Chunk Five"/>
              </a:rPr>
              <a:t>Block Diagram</a:t>
            </a:r>
          </a:p>
        </p:txBody>
      </p:sp>
      <p:pic>
        <p:nvPicPr>
          <p:cNvPr id="23" name="Picture 22">
            <a:extLst>
              <a:ext uri="{FF2B5EF4-FFF2-40B4-BE49-F238E27FC236}">
                <a16:creationId xmlns:a16="http://schemas.microsoft.com/office/drawing/2014/main" id="{2BD307FF-69C6-99EE-6882-CB61580F7F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58623" y="2474961"/>
            <a:ext cx="9878378" cy="69165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541</Words>
  <Application>Microsoft Office PowerPoint</Application>
  <PresentationFormat>Custom</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Candara Light</vt:lpstr>
      <vt:lpstr>Chunk Five</vt:lpstr>
      <vt:lpstr>Cascadia Code Light</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Black Modern Minimalist Museum Presentation</dc:title>
  <dc:creator>ABHISHEK NEGI</dc:creator>
  <cp:lastModifiedBy>ABHISHEK NEGI</cp:lastModifiedBy>
  <cp:revision>3</cp:revision>
  <dcterms:created xsi:type="dcterms:W3CDTF">2006-08-16T00:00:00Z</dcterms:created>
  <dcterms:modified xsi:type="dcterms:W3CDTF">2024-07-19T10:06:36Z</dcterms:modified>
  <dc:identifier>DAGLX_vYLwE</dc:identifier>
</cp:coreProperties>
</file>