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800" b="0" i="0" u="none" strike="noStrike">
                <a:solidFill>
                  <a:srgbClr val="000000"/>
                </a:solidFill>
                <a:latin typeface="Arial"/>
              </a:rPr>
              <a:t>Analyze the correlation between age groups and attrition rates.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true</c:v>
                </c:pt>
              </c:strCache>
            </c:strRef>
          </c:tx>
          <c:spPr>
            <a:solidFill>
              <a:srgbClr val="2EC7C9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Sheet1!$A$2:$A$2</c:f>
              <c:multiLvlStrCache>
                <c:ptCount val="1"/>
                <c:lvl>
                  <c:pt idx="0">
                    <c:v>18-25</c:v>
                  </c:pt>
                </c:lvl>
              </c:multiLvlStrCache>
            </c:multiLvl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11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false</c:v>
                </c:pt>
              </c:strCache>
            </c:strRef>
          </c:tx>
          <c:spPr>
            <a:solidFill>
              <a:srgbClr val="B6A2DE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Sheet1!$A$2:$A$2</c:f>
              <c:multiLvlStrCache>
                <c:ptCount val="1"/>
                <c:lvl>
                  <c:pt idx="0">
                    <c:v>18-25</c:v>
                  </c:pt>
                </c:lvl>
              </c:multiLvlStrCache>
            </c:multiLvl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7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800"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sz="800" b="0" i="0" u="none" strike="noStrike">
                    <a:solidFill>
                      <a:srgbClr val="000000"/>
                    </a:solidFill>
                    <a:latin typeface="Arial"/>
                  </a:rPr>
                  <a:t>the total number of employees in each category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txPr>
        <a:bodyPr/>
        <a:lstStyle/>
        <a:p>
          <a:pPr>
            <a:defRPr sz="800">      </a:defRPr>
          </a:pPr>
          <a:endParaRPr lang="en-US"/>
        </a:p>
      </c:txPr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800" b="0" i="0" u="none" strike="noStrike">
                <a:solidFill>
                  <a:srgbClr val="000000"/>
                </a:solidFill>
                <a:latin typeface="Arial"/>
              </a:rPr>
              <a:t>Identify patterns in job involvement among employees with different travel frequencies.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BusinessTravel</c:v>
                </c:pt>
              </c:strCache>
            </c:strRef>
          </c:tx>
          <c:spPr>
            <a:solidFill>
              <a:srgbClr val="2EC7C9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Sheet1!$A$2:$A$4</c:f>
              <c:multiLvlStrCache>
                <c:ptCount val="3"/>
                <c:lvl>
                  <c:pt idx="0">
                    <c:v>Non-Travel</c:v>
                  </c:pt>
                  <c:pt idx="1">
                    <c:v>Travel_Frequently</c:v>
                  </c:pt>
                  <c:pt idx="2">
                    <c:v>Travel_Rarely</c:v>
                  </c:pt>
                </c:lvl>
              </c:multiLvlStrCache>
            </c:multiLvl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2.8</c:v>
                </c:pt>
                <c:pt idx="1">
                  <c:v>2.25</c:v>
                </c:pt>
                <c:pt idx="2">
                  <c:v>2.667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800"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sz="800" b="0" i="0" u="none" strike="noStrike">
                    <a:solidFill>
                      <a:srgbClr val="000000"/>
                    </a:solidFill>
                    <a:latin typeface="Arial"/>
                  </a:rPr>
                  <a:t>the average level of job involvement among employees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txPr>
        <a:bodyPr/>
        <a:lstStyle/>
        <a:p>
          <a:pPr>
            <a:defRPr sz="800">      </a:defRPr>
          </a:pPr>
          <a:endParaRPr lang="en-US"/>
        </a:p>
      </c:txPr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800" b="0" i="0" u="none" strike="noStrike">
                <a:solidFill>
                  <a:srgbClr val="000000"/>
                </a:solidFill>
                <a:latin typeface="Arial"/>
              </a:rPr>
              <a:t>Compare attrition rates across different departments.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Department</c:v>
                </c:pt>
              </c:strCache>
            </c:strRef>
          </c:tx>
          <c:spPr>
            <a:solidFill>
              <a:srgbClr val="2EC7C9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Sheet1!$A$2:$A$4</c:f>
              <c:multiLvlStrCache>
                <c:ptCount val="3"/>
                <c:lvl>
                  <c:pt idx="0">
                    <c:v>Human Resources</c:v>
                  </c:pt>
                  <c:pt idx="1">
                    <c:v>Research &amp; Development</c:v>
                  </c:pt>
                  <c:pt idx="2">
                    <c:v>Sales</c:v>
                  </c:pt>
                </c:lvl>
              </c:multiLvlStrCache>
            </c:multiLvl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100</c:v>
                </c:pt>
                <c:pt idx="1">
                  <c:v>45.455</c:v>
                </c:pt>
                <c:pt idx="2">
                  <c:v>83.333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800"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sz="800" b="0" i="0" u="none" strike="noStrike">
                    <a:solidFill>
                      <a:srgbClr val="000000"/>
                    </a:solidFill>
                    <a:latin typeface="Arial"/>
                  </a:rPr>
                  <a:t>the percentage of employees who have left the department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txPr>
        <a:bodyPr/>
        <a:lstStyle/>
        <a:p>
          <a:pPr>
            <a:defRPr sz="800">      </a:defRPr>
          </a:pPr>
          <a:endParaRPr lang="en-US"/>
        </a:p>
      </c:txPr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800" b="0" i="0" u="none" strike="noStrike">
                <a:solidFill>
                  <a:srgbClr val="000000"/>
                </a:solidFill>
                <a:latin typeface="Arial"/>
              </a:rPr>
              <a:t>Analyze job roles and their impact on employee satisfaction and retention.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JobRole</c:v>
                </c:pt>
              </c:strCache>
            </c:strRef>
          </c:tx>
          <c:spPr>
            <a:solidFill>
              <a:srgbClr val="2EC7C9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Sheet1!$A$2:$A$5</c:f>
              <c:multiLvlStrCache>
                <c:ptCount val="4"/>
                <c:lvl>
                  <c:pt idx="0">
                    <c:v>Human Resources</c:v>
                  </c:pt>
                  <c:pt idx="1">
                    <c:v>Laboratory Technician</c:v>
                  </c:pt>
                  <c:pt idx="2">
                    <c:v>Research Scientist</c:v>
                  </c:pt>
                  <c:pt idx="3">
                    <c:v>Sales Representative</c:v>
                  </c:pt>
                </c:lvl>
              </c:multiLvlStrCache>
            </c:multiLvl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3.333</c:v>
                </c:pt>
                <c:pt idx="2">
                  <c:v>2.8</c:v>
                </c:pt>
                <c:pt idx="3">
                  <c:v>2.5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800"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sz="800" b="0" i="0" u="none" strike="noStrike">
                    <a:solidFill>
                      <a:srgbClr val="000000"/>
                    </a:solidFill>
                    <a:latin typeface="Arial"/>
                  </a:rPr>
                  <a:t>the average satisfaction level of employees in each job role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txPr>
        <a:bodyPr/>
        <a:lstStyle/>
        <a:p>
          <a:pPr>
            <a:defRPr sz="800">      </a:defRPr>
          </a:pPr>
          <a:endParaRPr lang="en-US"/>
        </a:p>
      </c:txPr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800" b="0" i="0" u="none" strike="noStrike">
                <a:solidFill>
                  <a:srgbClr val="000000"/>
                </a:solidFill>
                <a:latin typeface="Arial"/>
              </a:rPr>
              <a:t>Identify trends in attrition across different age categories.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AgeGroup</c:v>
                </c:pt>
              </c:strCache>
            </c:strRef>
          </c:tx>
          <c:spPr>
            <a:solidFill>
              <a:srgbClr val="2EC7C9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Sheet1!$A$2:$A$2</c:f>
              <c:multiLvlStrCache>
                <c:ptCount val="1"/>
                <c:lvl>
                  <c:pt idx="0">
                    <c:v>18-25</c:v>
                  </c:pt>
                </c:lvl>
              </c:multiLvlStrCache>
            </c:multiLvl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11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800"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sz="800" b="0" i="0" u="none" strike="noStrike">
                    <a:solidFill>
                      <a:srgbClr val="000000"/>
                    </a:solidFill>
                    <a:latin typeface="Arial"/>
                  </a:rPr>
                  <a:t>the count of employees who have left the company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txPr>
        <a:bodyPr/>
        <a:lstStyle/>
        <a:p>
          <a:pPr>
            <a:defRPr sz="800">      </a:defRPr>
          </a:pPr>
          <a:endParaRPr lang="en-US"/>
        </a:p>
      </c:txPr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800" b="0" i="0" u="none" strike="noStrike">
                <a:solidFill>
                  <a:srgbClr val="000000"/>
                </a:solidFill>
                <a:latin typeface="Arial"/>
              </a:rPr>
              <a:t>Compare job satisfaction levels between male and female employees.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rgbClr val="2EC7C9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Sheet1!$A$2:$A$3</c:f>
              <c:multiLvlStrCache>
                <c:ptCount val="2"/>
                <c:lvl>
                  <c:pt idx="0">
                    <c:v>Female</c:v>
                  </c:pt>
                  <c:pt idx="1">
                    <c:v>Male</c:v>
                  </c:pt>
                </c:lvl>
              </c:multiLvlStrCache>
            </c:multiLvl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rgbClr val="B6A2DE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Sheet1!$A$2:$A$3</c:f>
              <c:multiLvlStrCache>
                <c:ptCount val="2"/>
                <c:lvl>
                  <c:pt idx="0">
                    <c:v>Female</c:v>
                  </c:pt>
                  <c:pt idx="1">
                    <c:v>Male</c:v>
                  </c:pt>
                </c:lvl>
              </c:multiLvlStrCache>
            </c:multiLvl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rgbClr val="5AB1EF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Sheet1!$A$2:$A$3</c:f>
              <c:multiLvlStrCache>
                <c:ptCount val="2"/>
                <c:lvl>
                  <c:pt idx="0">
                    <c:v>Female</c:v>
                  </c:pt>
                  <c:pt idx="1">
                    <c:v>Male</c:v>
                  </c:pt>
                </c:lvl>
              </c:multiLvlStrCache>
            </c:multiLvl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</c:v>
                </c:pt>
                <c:pt idx="1">
                  <c:v>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rgbClr val="FFB980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Sheet1!$A$2:$A$3</c:f>
              <c:multiLvlStrCache>
                <c:ptCount val="2"/>
                <c:lvl>
                  <c:pt idx="0">
                    <c:v>Female</c:v>
                  </c:pt>
                  <c:pt idx="1">
                    <c:v>Male</c:v>
                  </c:pt>
                </c:lvl>
              </c:multiLvlStrCache>
            </c:multiLvl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4</c:v>
                </c:pt>
                <c:pt idx="1">
                  <c:v>3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800"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sz="800" b="0" i="0" u="none" strike="noStrike">
                    <a:solidFill>
                      <a:srgbClr val="000000"/>
                    </a:solidFill>
                    <a:latin typeface="Arial"/>
                  </a:rPr>
                  <a:t>the number of employees in each category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txPr>
        <a:bodyPr/>
        <a:lstStyle/>
        <a:p>
          <a:pPr>
            <a:defRPr sz="800">      </a:defRPr>
          </a:pPr>
          <a:endParaRPr lang="en-US"/>
        </a:p>
      </c:txPr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800" b="0" i="0" u="none" strike="noStrike">
                <a:solidFill>
                  <a:srgbClr val="000000"/>
                </a:solidFill>
                <a:latin typeface="Arial"/>
              </a:rPr>
              <a:t>Examine the impact of gender on job involvement and satisfaction.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Gender</c:v>
                </c:pt>
              </c:strCache>
            </c:strRef>
          </c:tx>
          <c:spPr>
            <a:solidFill>
              <a:srgbClr val="2EC7C9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Sheet1!$A$2:$A$3</c:f>
              <c:multiLvlStrCache>
                <c:ptCount val="2"/>
                <c:lvl>
                  <c:pt idx="0">
                    <c:v>Female</c:v>
                  </c:pt>
                  <c:pt idx="1">
                    <c:v>Male</c:v>
                  </c:pt>
                </c:lvl>
              </c:multiLvlStrCache>
            </c:multiLvl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2.556</c:v>
                </c:pt>
                <c:pt idx="1">
                  <c:v>2.667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800"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sz="800" b="0" i="0" u="none" strike="noStrike">
                    <a:solidFill>
                      <a:srgbClr val="000000"/>
                    </a:solidFill>
                    <a:latin typeface="Arial"/>
                  </a:rPr>
                  <a:t>the average job involvement score for each gender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txPr>
        <a:bodyPr/>
        <a:lstStyle/>
        <a:p>
          <a:pPr>
            <a:defRPr sz="800">      </a:defRPr>
          </a:pPr>
          <a:endParaRPr lang="en-US"/>
        </a:p>
      </c:txPr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800" b="0" i="0" u="none" strike="noStrike">
                <a:solidFill>
                  <a:srgbClr val="000000"/>
                </a:solidFill>
                <a:latin typeface="Arial"/>
              </a:rPr>
              <a:t>Evaluate the relationship between education level and environment satisfaction.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Education</c:v>
                </c:pt>
              </c:strCache>
            </c:strRef>
          </c:tx>
          <c:spPr>
            <a:solidFill>
              <a:srgbClr val="2EC7C9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Sheet1!$A$2:$A$4</c:f>
              <c:multiLvlStrCache>
                <c:ptCount val="3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2</c:v>
                </c:pt>
                <c:pt idx="2">
                  <c:v>2.8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800"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sz="800" b="0" i="0" u="none" strike="noStrike">
                    <a:solidFill>
                      <a:srgbClr val="000000"/>
                    </a:solidFill>
                    <a:latin typeface="Arial"/>
                  </a:rPr>
                  <a:t>the average satisfaction with the environment based on education level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txPr>
        <a:bodyPr/>
        <a:lstStyle/>
        <a:p>
          <a:pPr>
            <a:defRPr sz="800">      </a:defRPr>
          </a:pPr>
          <a:endParaRPr lang="en-US"/>
        </a:p>
      </c:txPr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800" b="0" i="0" u="none" strike="noStrike">
                <a:solidFill>
                  <a:srgbClr val="000000"/>
                </a:solidFill>
                <a:latin typeface="Arial"/>
              </a:rPr>
              <a:t>Assess how education fields influence employee satisfaction.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EducationField</c:v>
                </c:pt>
              </c:strCache>
            </c:strRef>
          </c:tx>
          <c:spPr>
            <a:solidFill>
              <a:srgbClr val="2EC7C9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Sheet1!$A$2:$A$6</c:f>
              <c:multiLvlStrCache>
                <c:ptCount val="5"/>
                <c:lvl>
                  <c:pt idx="0">
                    <c:v>Life Sciences</c:v>
                  </c:pt>
                  <c:pt idx="1">
                    <c:v>Medical</c:v>
                  </c:pt>
                  <c:pt idx="2">
                    <c:v>Marketing</c:v>
                  </c:pt>
                  <c:pt idx="3">
                    <c:v>Technical Degree</c:v>
                  </c:pt>
                  <c:pt idx="4">
                    <c:v>Other</c:v>
                  </c:pt>
                </c:lvl>
              </c:multiLvlStrCache>
            </c:multiLvl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3.429</c:v>
                </c:pt>
                <c:pt idx="1">
                  <c:v>2.833</c:v>
                </c:pt>
                <c:pt idx="2">
                  <c:v>2.5</c:v>
                </c:pt>
                <c:pt idx="3">
                  <c:v>2.5</c:v>
                </c:pt>
                <c:pt idx="4">
                  <c:v>2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800"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sz="800" b="0" i="0" u="none" strike="noStrike">
                    <a:solidFill>
                      <a:srgbClr val="000000"/>
                    </a:solidFill>
                    <a:latin typeface="Arial"/>
                  </a:rPr>
                  <a:t>the average level of job satisfaction among employees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txPr>
        <a:bodyPr/>
        <a:lstStyle/>
        <a:p>
          <a:pPr>
            <a:defRPr sz="800">      </a:defRPr>
          </a:pPr>
          <a:endParaRPr lang="en-US"/>
        </a:p>
      </c:txPr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800" b="0" i="0" u="none" strike="noStrike">
                <a:solidFill>
                  <a:srgbClr val="000000"/>
                </a:solidFill>
                <a:latin typeface="Arial"/>
              </a:rPr>
              <a:t>Analyze the distribution of daily and hourly rates across departments.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Department</c:v>
                </c:pt>
              </c:strCache>
            </c:strRef>
          </c:tx>
          <c:spPr>
            <a:solidFill>
              <a:srgbClr val="2EC7C9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Sheet1!$A$2:$A$4</c:f>
              <c:multiLvlStrCache>
                <c:ptCount val="3"/>
                <c:lvl>
                  <c:pt idx="0">
                    <c:v>Human Resources</c:v>
                  </c:pt>
                  <c:pt idx="1">
                    <c:v>Research &amp; Development</c:v>
                  </c:pt>
                  <c:pt idx="2">
                    <c:v>Sales</c:v>
                  </c:pt>
                </c:lvl>
              </c:multiLvlStrCache>
            </c:multiLvl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489</c:v>
                </c:pt>
                <c:pt idx="1">
                  <c:v>644.364</c:v>
                </c:pt>
                <c:pt idx="2">
                  <c:v>701.833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800"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sz="800" b="0" i="0" u="none" strike="noStrike">
                    <a:solidFill>
                      <a:srgbClr val="000000"/>
                    </a:solidFill>
                    <a:latin typeface="Arial"/>
                  </a:rPr>
                  <a:t>the average daily rate for the department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txPr>
        <a:bodyPr/>
        <a:lstStyle/>
        <a:p>
          <a:pPr>
            <a:defRPr sz="800">      </a:defRPr>
          </a:pPr>
          <a:endParaRPr lang="en-US"/>
        </a:p>
      </c:txPr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800" b="0" i="0" u="none" strike="noStrike">
                <a:solidFill>
                  <a:srgbClr val="000000"/>
                </a:solidFill>
                <a:latin typeface="Arial"/>
              </a:rPr>
              <a:t>Investigate the link between compensation and job satisfaction.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2EC7C9"/>
            </a:solidFill>
            <a:ln>
              <a:noFill/>
            </a:ln>
            <a:effectLst/>
          </c:spPr>
          <c:marker>
            <c:symbol val="circle"/>
            <c:size val="3"/>
            <c:spPr>
              <a:solidFill>
                <a:srgbClr val="2EC7C9"/>
              </a:solidFill>
              <a:ln w="9525" cap="flat">
                <a:solidFill>
                  <a:srgbClr val="2EC7C9"/>
                </a:solidFill>
                <a:prstDash val="solid"/>
                <a:round/>
              </a:ln>
              <a:effectLst/>
            </c:spPr>
          </c:marker>
          <c:xVal>
            <c:numRef>
              <c:f>Sheet1!$A$2:$A$19</c:f>
              <c:numCache>
                <c:formatCode>General</c:formatCode>
                <c:ptCount val="18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  <c:pt idx="12">
                  <c:v/>
                </c:pt>
                <c:pt idx="13">
                  <c:v/>
                </c:pt>
                <c:pt idx="14">
                  <c:v/>
                </c:pt>
                <c:pt idx="15">
                  <c:v/>
                </c:pt>
                <c:pt idx="16">
                  <c:v/>
                </c:pt>
                <c:pt idx="17">
                  <c:v/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  <c:pt idx="12">
                  <c:v/>
                </c:pt>
                <c:pt idx="13">
                  <c:v/>
                </c:pt>
                <c:pt idx="14">
                  <c:v/>
                </c:pt>
                <c:pt idx="15">
                  <c:v/>
                </c:pt>
                <c:pt idx="16">
                  <c:v/>
                </c:pt>
                <c:pt idx="17">
                  <c:v/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800"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sz="800" b="0" i="0" u="none" strike="noStrike">
                    <a:solidFill>
                      <a:srgbClr val="000000"/>
                    </a:solidFill>
                    <a:latin typeface="Arial"/>
                  </a:rPr>
                  <a:t>Daily Rate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800"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sz="800" b="0" i="0" u="none" strike="noStrike">
                    <a:solidFill>
                      <a:srgbClr val="000000"/>
                    </a:solidFill>
                    <a:latin typeface="Arial"/>
                  </a:rPr>
                  <a:t>Job Satisfaction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800" b="0" i="0" u="none" strike="noStrike">
                <a:solidFill>
                  <a:srgbClr val="000000"/>
                </a:solidFill>
                <a:latin typeface="Arial"/>
              </a:rPr>
              <a:t>Examine the effect of business travel frequency on job involvement.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BusinessTravel</c:v>
                </c:pt>
              </c:strCache>
            </c:strRef>
          </c:tx>
          <c:spPr>
            <a:solidFill>
              <a:srgbClr val="2EC7C9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Sheet1!$A$2:$A$4</c:f>
              <c:multiLvlStrCache>
                <c:ptCount val="3"/>
                <c:lvl>
                  <c:pt idx="0">
                    <c:v>Non-Travel</c:v>
                  </c:pt>
                  <c:pt idx="1">
                    <c:v>Travel_Frequently</c:v>
                  </c:pt>
                  <c:pt idx="2">
                    <c:v>Travel_Rarely</c:v>
                  </c:pt>
                </c:lvl>
              </c:multiLvlStrCache>
            </c:multiLvl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2.8</c:v>
                </c:pt>
                <c:pt idx="1">
                  <c:v>2.25</c:v>
                </c:pt>
                <c:pt idx="2">
                  <c:v>2.667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800"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sz="800" b="0" i="0" u="none" strike="noStrike">
                    <a:solidFill>
                      <a:srgbClr val="000000"/>
                    </a:solidFill>
                    <a:latin typeface="Arial"/>
                  </a:rPr>
                  <a:t>average level of job involvement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txPr>
        <a:bodyPr/>
        <a:lstStyle/>
        <a:p>
          <a:pPr>
            <a:defRPr sz="800">      </a:defRPr>
          </a:pPr>
          <a:endParaRPr lang="en-US"/>
        </a:p>
      </c:txPr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.xml"/><Relationship Id="rId2" Type="http://schemas.openxmlformats.org/officeDocument/2006/relationships/chart" Target="/ppt/charts/chart2.xm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.xml"/><Relationship Id="rId2" Type="http://schemas.openxmlformats.org/officeDocument/2006/relationships/chart" Target="/ppt/charts/chart4.xm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5.xml"/><Relationship Id="rId2" Type="http://schemas.openxmlformats.org/officeDocument/2006/relationships/chart" Target="/ppt/charts/chart6.xm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7.xml"/><Relationship Id="rId2" Type="http://schemas.openxmlformats.org/officeDocument/2006/relationships/chart" Target="/ppt/charts/chart8.xm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9.xml"/><Relationship Id="rId2" Type="http://schemas.openxmlformats.org/officeDocument/2006/relationships/chart" Target="/ppt/charts/chart10.xm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1.xml"/><Relationship Id="rId2" Type="http://schemas.openxmlformats.org/officeDocument/2006/relationships/chart" Target="/ppt/charts/chart12.xm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" y="228600"/>
            <a:ext cx="91440" cy="365760"/>
          </a:xfrm>
          <a:prstGeom prst="rect">
            <a:avLst/>
          </a:prstGeom>
          <a:solidFill>
            <a:srgbClr val="5825DE"/>
          </a:solidFill>
          <a:ln/>
        </p:spPr>
      </p:sp>
      <p:sp>
        <p:nvSpPr>
          <p:cNvPr id="3" name="Text 1"/>
          <p:cNvSpPr/>
          <p:nvPr/>
        </p:nvSpPr>
        <p:spPr>
          <a:xfrm>
            <a:off x="457200" y="22860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Chapter 1: Employee Demographics and Satisfaction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292608" y="1586484"/>
            <a:ext cx="1828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3600"/>
              </a:lnSpc>
              <a:buNone/>
            </a:pPr>
            <a:r>
              <a:rPr lang="en-US" sz="4800" b="1" dirty="0">
                <a:solidFill>
                  <a:srgbClr val="D1D5DB"/>
                </a:solidFill>
              </a:rPr>
              <a:t>01</a:t>
            </a:r>
            <a:endParaRPr lang="en-US" sz="4800" dirty="0"/>
          </a:p>
          <a:p>
            <a:pPr indent="0" marL="0">
              <a:lnSpc>
                <a:spcPts val="3600"/>
              </a:lnSpc>
              <a:buNone/>
            </a:pPr>
            <a:r>
              <a:rPr lang="en-US" sz="1800" dirty="0">
                <a:solidFill>
                  <a:srgbClr val="000000"/>
                </a:solidFill>
              </a:rPr>
              <a:t>Slide 1: Age and Attrition Analysis</a:t>
            </a:r>
            <a:endParaRPr lang="en-US" sz="4800" dirty="0"/>
          </a:p>
        </p:txBody>
      </p:sp>
      <p:sp>
        <p:nvSpPr>
          <p:cNvPr id="5" name="Text 3"/>
          <p:cNvSpPr/>
          <p:nvPr/>
        </p:nvSpPr>
        <p:spPr>
          <a:xfrm>
            <a:off x="2121408" y="1586484"/>
            <a:ext cx="1828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3600"/>
              </a:lnSpc>
              <a:buNone/>
            </a:pPr>
            <a:r>
              <a:rPr lang="en-US" sz="4800" b="1" dirty="0">
                <a:solidFill>
                  <a:srgbClr val="D1D5DB"/>
                </a:solidFill>
              </a:rPr>
              <a:t>02</a:t>
            </a:r>
            <a:endParaRPr lang="en-US" sz="4800" dirty="0"/>
          </a:p>
          <a:p>
            <a:pPr indent="0" marL="0">
              <a:lnSpc>
                <a:spcPts val="3600"/>
              </a:lnSpc>
              <a:buNone/>
            </a:pPr>
            <a:r>
              <a:rPr lang="en-US" sz="1800" dirty="0">
                <a:solidFill>
                  <a:srgbClr val="000000"/>
                </a:solidFill>
              </a:rPr>
              <a:t>Slide 2: Gender and Job Satisfaction</a:t>
            </a:r>
            <a:endParaRPr lang="en-US" sz="4800" dirty="0"/>
          </a:p>
        </p:txBody>
      </p:sp>
      <p:sp>
        <p:nvSpPr>
          <p:cNvPr id="6" name="Text 4"/>
          <p:cNvSpPr/>
          <p:nvPr/>
        </p:nvSpPr>
        <p:spPr>
          <a:xfrm>
            <a:off x="3950208" y="1586484"/>
            <a:ext cx="1828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3600"/>
              </a:lnSpc>
              <a:buNone/>
            </a:pPr>
            <a:r>
              <a:rPr lang="en-US" sz="4800" b="1" dirty="0">
                <a:solidFill>
                  <a:srgbClr val="D1D5DB"/>
                </a:solidFill>
              </a:rPr>
              <a:t>03</a:t>
            </a:r>
            <a:endParaRPr lang="en-US" sz="4800" dirty="0"/>
          </a:p>
          <a:p>
            <a:pPr indent="0" marL="0">
              <a:lnSpc>
                <a:spcPts val="3600"/>
              </a:lnSpc>
              <a:buNone/>
            </a:pPr>
            <a:r>
              <a:rPr lang="en-US" sz="1800" dirty="0">
                <a:solidFill>
                  <a:srgbClr val="000000"/>
                </a:solidFill>
              </a:rPr>
              <a:t>Slide 3: Education and Environment Satisfaction</a:t>
            </a:r>
            <a:endParaRPr lang="en-US" sz="4800" dirty="0"/>
          </a:p>
        </p:txBody>
      </p:sp>
      <p:sp>
        <p:nvSpPr>
          <p:cNvPr id="7" name="Text 5"/>
          <p:cNvSpPr/>
          <p:nvPr/>
        </p:nvSpPr>
        <p:spPr>
          <a:xfrm>
            <a:off x="5779008" y="1586484"/>
            <a:ext cx="1828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3600"/>
              </a:lnSpc>
              <a:buNone/>
            </a:pPr>
            <a:r>
              <a:rPr lang="en-US" sz="4800" b="1" dirty="0">
                <a:solidFill>
                  <a:srgbClr val="D1D5DB"/>
                </a:solidFill>
              </a:rPr>
              <a:t>04</a:t>
            </a:r>
            <a:endParaRPr lang="en-US" sz="4800" dirty="0"/>
          </a:p>
          <a:p>
            <a:pPr indent="0" marL="0">
              <a:lnSpc>
                <a:spcPts val="3600"/>
              </a:lnSpc>
              <a:buNone/>
            </a:pPr>
            <a:r>
              <a:rPr lang="en-US" sz="1800" dirty="0">
                <a:solidFill>
                  <a:srgbClr val="000000"/>
                </a:solidFill>
              </a:rPr>
              <a:t>AI Insights &amp; Recommendations</a:t>
            </a: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" y="228600"/>
            <a:ext cx="91440" cy="365760"/>
          </a:xfrm>
          <a:prstGeom prst="rect">
            <a:avLst/>
          </a:prstGeom>
          <a:solidFill>
            <a:srgbClr val="5825DE"/>
          </a:solidFill>
          <a:ln/>
        </p:spPr>
      </p:sp>
      <p:sp>
        <p:nvSpPr>
          <p:cNvPr id="3" name="Text 1"/>
          <p:cNvSpPr/>
          <p:nvPr/>
        </p:nvSpPr>
        <p:spPr>
          <a:xfrm>
            <a:off x="457200" y="22860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AI Insights &amp; Recommendations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292608" y="658368"/>
            <a:ext cx="8778240" cy="4343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3600"/>
              </a:lnSpc>
              <a:buNone/>
            </a:pPr>
            <a:r>
              <a:rPr lang="en-US" sz="1400" b="1" dirty="0">
                <a:solidFill>
                  <a:srgbClr val="5825DE"/>
                </a:solidFill>
              </a:rPr>
              <a:t>01</a:t>
            </a:r>
            <a:pPr algn="l" marL="342900" indent="-342900">
              <a:lnSpc>
                <a:spcPts val="4800"/>
              </a:lnSpc>
              <a:buSzPct val="100000"/>
              <a:buChar char="&gt;"/>
            </a:pPr>
            <a:r>
              <a:rPr lang="en-US" sz="1400" b="1" dirty="0">
                <a:solidFill>
                  <a:srgbClr val="000000"/>
                </a:solidFill>
              </a:rPr>
              <a:t>  Data Summary</a:t>
            </a:r>
            <a:endParaRPr lang="en-US" sz="1400" dirty="0"/>
          </a:p>
          <a:p>
            <a:pPr algn="l" lvl="1" marL="6858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Sales department has the highest Average Daily Rate at $701.83, while Human Resources has the lowest at $489.00.</a:t>
            </a:r>
            <a:endParaRPr lang="en-US" sz="1400" dirty="0"/>
          </a:p>
          <a:p>
            <a:pPr algn="l" lvl="1" marL="6858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Research &amp; Development leads in Average Hourly Rate with $66.91, closely followed by Sales at $65.83.</a:t>
            </a:r>
            <a:endParaRPr lang="en-US" sz="1400" dirty="0"/>
          </a:p>
          <a:p>
            <a:pPr algn="l" lvl="1" marL="6858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There is a weak correlation between Daily Rate and Job Satisfaction, with higher rates not consistently leading to higher satisfaction.</a:t>
            </a:r>
            <a:endParaRPr lang="en-US" sz="1400" dirty="0"/>
          </a:p>
          <a:p>
            <a:pPr algn="l" lvl="1" marL="6858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Increased business travel frequency negatively impacts job involvement, with non-travelers having the highest involvement.</a:t>
            </a:r>
            <a:endParaRPr lang="en-US" sz="1400" dirty="0"/>
          </a:p>
          <a:p>
            <a:pPr algn="l" lvl="1" marL="6858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Human Resources faces a 100% attrition rate, while Sales has a high attrition rate of 83.333%, indicating critical areas for intervention.</a:t>
            </a:r>
            <a:endParaRPr lang="en-US" sz="1400" dirty="0"/>
          </a:p>
          <a:p>
            <a:pPr algn="l" indent="0" marL="0">
              <a:lnSpc>
                <a:spcPts val="3600"/>
              </a:lnSpc>
              <a:buNone/>
            </a:pPr>
            <a:r>
              <a:rPr lang="en-US" sz="1400" b="1" dirty="0">
                <a:solidFill>
                  <a:srgbClr val="5825DE"/>
                </a:solidFill>
              </a:rPr>
              <a:t>02</a:t>
            </a:r>
            <a:pPr algn="l" marL="342900" indent="-342900">
              <a:lnSpc>
                <a:spcPts val="4800"/>
              </a:lnSpc>
              <a:buSzPct val="100000"/>
              <a:buChar char="&gt;"/>
            </a:pPr>
            <a:r>
              <a:rPr lang="en-US" sz="1400" b="1" dirty="0">
                <a:solidFill>
                  <a:srgbClr val="000000"/>
                </a:solidFill>
              </a:rPr>
              <a:t>  Data Advice</a:t>
            </a:r>
            <a:endParaRPr lang="en-US" sz="1400" dirty="0"/>
          </a:p>
          <a:p>
            <a:pPr algn="l" lvl="1" marL="6858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Consider revising compensation strategies to address disparities and improve job satisfaction across departments.</a:t>
            </a:r>
            <a:endParaRPr lang="en-US" sz="1400" dirty="0"/>
          </a:p>
          <a:p>
            <a:pPr algn="l" lvl="1" marL="6858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Evaluate the impact of business travel on job involvement and explore alternatives to reduce travel frequency.</a:t>
            </a:r>
            <a:endParaRPr lang="en-US" sz="1400" dirty="0"/>
          </a:p>
          <a:p>
            <a:pPr algn="l" lvl="1" marL="6858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Implement targeted retention strategies in Sales and Human Resources to address high attrition rates.</a:t>
            </a:r>
            <a:endParaRPr lang="en-US" sz="1400" dirty="0"/>
          </a:p>
          <a:p>
            <a:pPr algn="l" lvl="1" marL="6858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Investigate non-monetary factors influencing job satisfaction to enhance employee engagement and retention.</a:t>
            </a:r>
            <a:endParaRPr lang="en-US" sz="1400" dirty="0"/>
          </a:p>
          <a:p>
            <a:pPr algn="l" lvl="1" marL="6858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Develop tailored interventions for roles with high attrition and low satisfaction, such as Sales Representatives.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" y="228600"/>
            <a:ext cx="91440" cy="365760"/>
          </a:xfrm>
          <a:prstGeom prst="rect">
            <a:avLst/>
          </a:prstGeom>
          <a:solidFill>
            <a:srgbClr val="5825DE"/>
          </a:solidFill>
          <a:ln/>
        </p:spPr>
      </p:sp>
      <p:sp>
        <p:nvSpPr>
          <p:cNvPr id="3" name="Text 1"/>
          <p:cNvSpPr/>
          <p:nvPr/>
        </p:nvSpPr>
        <p:spPr>
          <a:xfrm>
            <a:off x="457200" y="22860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AI Report Summary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292608" y="658368"/>
            <a:ext cx="8778240" cy="4343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3600"/>
              </a:lnSpc>
              <a:buNone/>
            </a:pPr>
            <a:r>
              <a:rPr lang="en-US" sz="1400" b="1" dirty="0">
                <a:solidFill>
                  <a:srgbClr val="5825DE"/>
                </a:solidFill>
              </a:rPr>
              <a:t>01</a:t>
            </a:r>
            <a:pPr algn="l" marL="342900" indent="-342900">
              <a:lnSpc>
                <a:spcPts val="4800"/>
              </a:lnSpc>
              <a:buSzPct val="100000"/>
              <a:buChar char="&gt;"/>
            </a:pPr>
            <a:r>
              <a:rPr lang="en-US" sz="1400" b="1" dirty="0">
                <a:solidFill>
                  <a:srgbClr val="000000"/>
                </a:solidFill>
              </a:rPr>
              <a:t>  Employee Demographics and Satisfaction Summary</a:t>
            </a:r>
            <a:endParaRPr lang="en-US" sz="1400" dirty="0"/>
          </a:p>
          <a:p>
            <a:pPr algn="l" lvl="1" marL="6858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The 18-25 age group shows a higher attrition rate with 11 employees leaving compared to 7 staying.</a:t>
            </a:r>
            <a:endParaRPr lang="en-US" sz="1400" dirty="0"/>
          </a:p>
          <a:p>
            <a:pPr algn="l" lvl="1" marL="6858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Female employees report higher job satisfaction than male employees, with more females in the highest satisfaction category.</a:t>
            </a:r>
            <a:endParaRPr lang="en-US" sz="1400" dirty="0"/>
          </a:p>
          <a:p>
            <a:pPr algn="l" lvl="1" marL="6858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Higher education levels correlate with lower environment satisfaction, with Education level 2 reporting the lowest satisfaction.</a:t>
            </a:r>
            <a:endParaRPr lang="en-US" sz="1400" dirty="0"/>
          </a:p>
          <a:p>
            <a:pPr algn="l" lvl="1" marL="6858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Life Sciences professionals have the highest job satisfaction, while the 'Other' education field reports the lowest.</a:t>
            </a:r>
            <a:endParaRPr lang="en-US" sz="1400" dirty="0"/>
          </a:p>
          <a:p>
            <a:pPr algn="l" indent="0" marL="0">
              <a:lnSpc>
                <a:spcPts val="3600"/>
              </a:lnSpc>
              <a:buNone/>
            </a:pPr>
            <a:r>
              <a:rPr lang="en-US" sz="1400" b="1" dirty="0">
                <a:solidFill>
                  <a:srgbClr val="5825DE"/>
                </a:solidFill>
              </a:rPr>
              <a:t>02</a:t>
            </a:r>
            <a:pPr algn="l" marL="342900" indent="-342900">
              <a:lnSpc>
                <a:spcPts val="4800"/>
              </a:lnSpc>
              <a:buSzPct val="100000"/>
              <a:buChar char="&gt;"/>
            </a:pPr>
            <a:r>
              <a:rPr lang="en-US" sz="1400" b="1" dirty="0">
                <a:solidFill>
                  <a:srgbClr val="000000"/>
                </a:solidFill>
              </a:rPr>
              <a:t>  Strategic Recommendations</a:t>
            </a:r>
            <a:endParaRPr lang="en-US" sz="1400" dirty="0"/>
          </a:p>
          <a:p>
            <a:pPr algn="l" lvl="1" marL="6858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Investigate the reasons behind the high attrition rate in the 18-25 age group to develop targeted retention strategies.</a:t>
            </a:r>
            <a:endParaRPr lang="en-US" sz="1400" dirty="0"/>
          </a:p>
          <a:p>
            <a:pPr algn="l" lvl="1" marL="6858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Leverage the higher job satisfaction among female employees to enhance overall employee engagement.</a:t>
            </a:r>
            <a:endParaRPr lang="en-US" sz="1400" dirty="0"/>
          </a:p>
          <a:p>
            <a:pPr algn="l" lvl="1" marL="6858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Explore initiatives to improve environment satisfaction for employees with higher education levels.</a:t>
            </a:r>
            <a:endParaRPr lang="en-US" sz="1400" dirty="0"/>
          </a:p>
          <a:p>
            <a:pPr algn="l" lvl="1" marL="6858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Focus on retaining Life Sciences professionals due to their high job satisfaction.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" y="228600"/>
            <a:ext cx="91440" cy="365760"/>
          </a:xfrm>
          <a:prstGeom prst="rect">
            <a:avLst/>
          </a:prstGeom>
          <a:solidFill>
            <a:srgbClr val="5825DE"/>
          </a:solidFill>
          <a:ln/>
        </p:spPr>
      </p:sp>
      <p:sp>
        <p:nvSpPr>
          <p:cNvPr id="3" name="Text 1"/>
          <p:cNvSpPr/>
          <p:nvPr/>
        </p:nvSpPr>
        <p:spPr>
          <a:xfrm>
            <a:off x="457200" y="22860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Slide 1: Age and Attrition Analysis</a:t>
            </a:r>
            <a:endParaRPr lang="en-US" sz="2400" dirty="0"/>
          </a:p>
        </p:txBody>
      </p:sp>
      <p:graphicFrame>
        <p:nvGraphicFramePr>
          <p:cNvPr id="4" name="Chart 0" descr=""/>
          <p:cNvGraphicFramePr/>
          <p:nvPr/>
        </p:nvGraphicFramePr>
        <p:xfrm>
          <a:off x="292608" y="2304288"/>
          <a:ext cx="4389120" cy="260604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graphicFrame>
        <p:nvGraphicFramePr>
          <p:cNvPr id="5" name="Chart 1" descr=""/>
          <p:cNvGraphicFramePr/>
          <p:nvPr/>
        </p:nvGraphicFramePr>
        <p:xfrm>
          <a:off x="4681728" y="2304288"/>
          <a:ext cx="4389120" cy="260604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2"/>
          <p:cNvSpPr/>
          <p:nvPr/>
        </p:nvSpPr>
        <p:spPr>
          <a:xfrm>
            <a:off x="292608" y="658368"/>
            <a:ext cx="8778240" cy="17373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In the 18-25 age group, 11 employees experienced attrition, compared to 7 who did not, indicating a higher attrition rate.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Younger employees, particularly those aged 18-25, show a notable trend of leaving the organization, warranting further investigation.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The attrition count of 11 in the 18-25 age group suggests a potential trend of higher turnover among younger employees.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Understanding the reasons behind the 18-25 age group's attrition is crucial for developing targeted retention strategies.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Further analysis is needed to compare the 18-25 age group's attrition with other age groups to determine if this is a consistent pattern.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Addressing factors contributing to attrition in the 18-25 age group could help reduce turnover rates in this demographic.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The data highlights a potential area for further investigation into the causes of attrition among younger staff.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Developing strategies to retain younger employees could be beneficial in reducing overall turnover rates.</a:t>
            </a:r>
            <a:endParaRPr lang="en-US" sz="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" y="228600"/>
            <a:ext cx="91440" cy="365760"/>
          </a:xfrm>
          <a:prstGeom prst="rect">
            <a:avLst/>
          </a:prstGeom>
          <a:solidFill>
            <a:srgbClr val="5825DE"/>
          </a:solidFill>
          <a:ln/>
        </p:spPr>
      </p:sp>
      <p:sp>
        <p:nvSpPr>
          <p:cNvPr id="3" name="Text 1"/>
          <p:cNvSpPr/>
          <p:nvPr/>
        </p:nvSpPr>
        <p:spPr>
          <a:xfrm>
            <a:off x="457200" y="22860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Slide 2: Gender and Job Satisfaction</a:t>
            </a:r>
            <a:endParaRPr lang="en-US" sz="2400" dirty="0"/>
          </a:p>
        </p:txBody>
      </p:sp>
      <p:graphicFrame>
        <p:nvGraphicFramePr>
          <p:cNvPr id="4" name="Chart 0" descr=""/>
          <p:cNvGraphicFramePr/>
          <p:nvPr/>
        </p:nvGraphicFramePr>
        <p:xfrm>
          <a:off x="292608" y="2304288"/>
          <a:ext cx="4389120" cy="260604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graphicFrame>
        <p:nvGraphicFramePr>
          <p:cNvPr id="5" name="Chart 1" descr=""/>
          <p:cNvGraphicFramePr/>
          <p:nvPr/>
        </p:nvGraphicFramePr>
        <p:xfrm>
          <a:off x="4681728" y="2304288"/>
          <a:ext cx="4389120" cy="260604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2"/>
          <p:cNvSpPr/>
          <p:nvPr/>
        </p:nvSpPr>
        <p:spPr>
          <a:xfrm>
            <a:off x="292608" y="658368"/>
            <a:ext cx="8778240" cy="17373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Female employees report higher overall job satisfaction than male employees.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4 females reported the highest satisfaction level of 4, compared to 3 males.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1 female and 1 male reported the lowest satisfaction level of 1.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Females tend to have higher satisfaction, with more in the top category and fewer in the lowest.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There is a slight difference in job involvement and satisfaction between genders.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Females have an average job involvement score of 2.556 and satisfaction score of 3.0.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Males have a slightly higher job involvement score of 2.667 but lower satisfaction score of 2.889.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The impact of gender on job involvement and satisfaction is minimal, with marginal differences observed.</a:t>
            </a:r>
            <a:endParaRPr lang="en-US" sz="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" y="228600"/>
            <a:ext cx="91440" cy="365760"/>
          </a:xfrm>
          <a:prstGeom prst="rect">
            <a:avLst/>
          </a:prstGeom>
          <a:solidFill>
            <a:srgbClr val="5825DE"/>
          </a:solidFill>
          <a:ln/>
        </p:spPr>
      </p:sp>
      <p:sp>
        <p:nvSpPr>
          <p:cNvPr id="3" name="Text 1"/>
          <p:cNvSpPr/>
          <p:nvPr/>
        </p:nvSpPr>
        <p:spPr>
          <a:xfrm>
            <a:off x="457200" y="22860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Slide 3: Education and Environment Satisfaction</a:t>
            </a:r>
            <a:endParaRPr lang="en-US" sz="2400" dirty="0"/>
          </a:p>
        </p:txBody>
      </p:sp>
      <p:graphicFrame>
        <p:nvGraphicFramePr>
          <p:cNvPr id="4" name="Chart 0" descr=""/>
          <p:cNvGraphicFramePr/>
          <p:nvPr/>
        </p:nvGraphicFramePr>
        <p:xfrm>
          <a:off x="292608" y="2304288"/>
          <a:ext cx="4389120" cy="260604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graphicFrame>
        <p:nvGraphicFramePr>
          <p:cNvPr id="5" name="Chart 1" descr=""/>
          <p:cNvGraphicFramePr/>
          <p:nvPr/>
        </p:nvGraphicFramePr>
        <p:xfrm>
          <a:off x="4681728" y="2304288"/>
          <a:ext cx="4389120" cy="260604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2"/>
          <p:cNvSpPr/>
          <p:nvPr/>
        </p:nvSpPr>
        <p:spPr>
          <a:xfrm>
            <a:off x="292608" y="658368"/>
            <a:ext cx="8778240" cy="17373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Higher education levels correlate with lower environment satisfaction.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Individuals with Education level 3 report an average environment satisfaction of 2.8.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Those with Education level 1 report a higher satisfaction of 3.0.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Education level 2 individuals have the lowest satisfaction at 2.0.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Life Sciences professionals have the highest job satisfaction at 3.429.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The 'Other' education field reports the lowest job satisfaction at 2.0.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Medical and Marketing fields show moderate job satisfaction at 2.833 and 2.5.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Technical Degree field shares a job satisfaction score of 2.5.</a:t>
            </a:r>
            <a:endParaRPr lang="en-US" sz="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" y="228600"/>
            <a:ext cx="91440" cy="365760"/>
          </a:xfrm>
          <a:prstGeom prst="rect">
            <a:avLst/>
          </a:prstGeom>
          <a:solidFill>
            <a:srgbClr val="5825DE"/>
          </a:solidFill>
          <a:ln/>
        </p:spPr>
      </p:sp>
      <p:sp>
        <p:nvSpPr>
          <p:cNvPr id="3" name="Text 1"/>
          <p:cNvSpPr/>
          <p:nvPr/>
        </p:nvSpPr>
        <p:spPr>
          <a:xfrm>
            <a:off x="457200" y="22860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AI Insights &amp; Recommendations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292608" y="658368"/>
            <a:ext cx="8778240" cy="4343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3600"/>
              </a:lnSpc>
              <a:buNone/>
            </a:pPr>
            <a:r>
              <a:rPr lang="en-US" sz="1400" b="1" dirty="0">
                <a:solidFill>
                  <a:srgbClr val="5825DE"/>
                </a:solidFill>
              </a:rPr>
              <a:t>01</a:t>
            </a:r>
            <a:pPr algn="l" marL="342900" indent="-342900">
              <a:lnSpc>
                <a:spcPts val="4800"/>
              </a:lnSpc>
              <a:buSzPct val="100000"/>
              <a:buChar char="&gt;"/>
            </a:pPr>
            <a:r>
              <a:rPr lang="en-US" sz="1400" b="1" dirty="0">
                <a:solidFill>
                  <a:srgbClr val="000000"/>
                </a:solidFill>
              </a:rPr>
              <a:t>  Employee Demographics and Satisfaction Summary</a:t>
            </a:r>
            <a:endParaRPr lang="en-US" sz="1400" dirty="0"/>
          </a:p>
          <a:p>
            <a:pPr algn="l" lvl="1" marL="6858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The 18-25 age group shows a higher attrition rate with 11 employees leaving compared to 7 staying.</a:t>
            </a:r>
            <a:endParaRPr lang="en-US" sz="1400" dirty="0"/>
          </a:p>
          <a:p>
            <a:pPr algn="l" lvl="1" marL="6858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Younger employees, particularly those aged 18-25, are more likely to leave, indicating a need for further investigation.</a:t>
            </a:r>
            <a:endParaRPr lang="en-US" sz="1400" dirty="0"/>
          </a:p>
          <a:p>
            <a:pPr algn="l" lvl="1" marL="6858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Female employees report higher job satisfaction than male employees, with more females in the highest satisfaction category.</a:t>
            </a:r>
            <a:endParaRPr lang="en-US" sz="1400" dirty="0"/>
          </a:p>
          <a:p>
            <a:pPr algn="l" lvl="1" marL="6858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There is a minimal impact of gender on job involvement and satisfaction, with slight differences observed.</a:t>
            </a:r>
            <a:endParaRPr lang="en-US" sz="1400" dirty="0"/>
          </a:p>
          <a:p>
            <a:pPr algn="l" lvl="1" marL="6858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Higher education levels correlate with lower environment satisfaction, with Education level 2 reporting the lowest satisfaction.</a:t>
            </a:r>
            <a:endParaRPr lang="en-US" sz="1400" dirty="0"/>
          </a:p>
          <a:p>
            <a:pPr algn="l" lvl="1" marL="6858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Life Sciences professionals have the highest job satisfaction, while the 'Other' education field reports the lowest.</a:t>
            </a:r>
            <a:endParaRPr lang="en-US" sz="1400" dirty="0"/>
          </a:p>
          <a:p>
            <a:pPr algn="l" indent="0" marL="0">
              <a:lnSpc>
                <a:spcPts val="3600"/>
              </a:lnSpc>
              <a:buNone/>
            </a:pPr>
            <a:r>
              <a:rPr lang="en-US" sz="1400" b="1" dirty="0">
                <a:solidFill>
                  <a:srgbClr val="5825DE"/>
                </a:solidFill>
              </a:rPr>
              <a:t>02</a:t>
            </a:r>
            <a:pPr algn="l" marL="342900" indent="-342900">
              <a:lnSpc>
                <a:spcPts val="4800"/>
              </a:lnSpc>
              <a:buSzPct val="100000"/>
              <a:buChar char="&gt;"/>
            </a:pPr>
            <a:r>
              <a:rPr lang="en-US" sz="1400" b="1" dirty="0">
                <a:solidFill>
                  <a:srgbClr val="000000"/>
                </a:solidFill>
              </a:rPr>
              <a:t>  Strategic Recommendations</a:t>
            </a:r>
            <a:endParaRPr lang="en-US" sz="1400" dirty="0"/>
          </a:p>
          <a:p>
            <a:pPr algn="l" lvl="1" marL="6858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Investigate the reasons behind the high attrition rate in the 18-25 age group to develop targeted retention strategies.</a:t>
            </a:r>
            <a:endParaRPr lang="en-US" sz="1400" dirty="0"/>
          </a:p>
          <a:p>
            <a:pPr algn="l" lvl="1" marL="6858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Compare attrition rates across different age groups to determine if the trend is consistent.</a:t>
            </a:r>
            <a:endParaRPr lang="en-US" sz="1400" dirty="0"/>
          </a:p>
          <a:p>
            <a:pPr algn="l" lvl="1" marL="6858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Address factors contributing to attrition among younger employees to reduce turnover rates.</a:t>
            </a:r>
            <a:endParaRPr lang="en-US" sz="1400" dirty="0"/>
          </a:p>
          <a:p>
            <a:pPr algn="l" lvl="1" marL="6858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Leverage the higher job satisfaction among female employees to enhance overall employee engagement.</a:t>
            </a:r>
            <a:endParaRPr lang="en-US" sz="1400" dirty="0"/>
          </a:p>
          <a:p>
            <a:pPr algn="l" lvl="1" marL="6858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Explore initiatives to improve environment satisfaction for employees with higher education levels.</a:t>
            </a:r>
            <a:endParaRPr lang="en-US" sz="1400" dirty="0"/>
          </a:p>
          <a:p>
            <a:pPr algn="l" lvl="1" marL="6858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Focus on retaining Life Sciences professionals due to their high job satisfaction.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" y="228600"/>
            <a:ext cx="91440" cy="365760"/>
          </a:xfrm>
          <a:prstGeom prst="rect">
            <a:avLst/>
          </a:prstGeom>
          <a:solidFill>
            <a:srgbClr val="5825DE"/>
          </a:solidFill>
          <a:ln/>
        </p:spPr>
      </p:sp>
      <p:sp>
        <p:nvSpPr>
          <p:cNvPr id="3" name="Text 1"/>
          <p:cNvSpPr/>
          <p:nvPr/>
        </p:nvSpPr>
        <p:spPr>
          <a:xfrm>
            <a:off x="457200" y="22860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Chapter 2: Compensation and Job Dynamics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292608" y="1586484"/>
            <a:ext cx="1828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3600"/>
              </a:lnSpc>
              <a:buNone/>
            </a:pPr>
            <a:r>
              <a:rPr lang="en-US" sz="4800" b="1" dirty="0">
                <a:solidFill>
                  <a:srgbClr val="D1D5DB"/>
                </a:solidFill>
              </a:rPr>
              <a:t>01</a:t>
            </a:r>
            <a:endParaRPr lang="en-US" sz="4800" dirty="0"/>
          </a:p>
          <a:p>
            <a:pPr indent="0" marL="0">
              <a:lnSpc>
                <a:spcPts val="3600"/>
              </a:lnSpc>
              <a:buNone/>
            </a:pPr>
            <a:r>
              <a:rPr lang="en-US" sz="1800" dirty="0">
                <a:solidFill>
                  <a:srgbClr val="000000"/>
                </a:solidFill>
              </a:rPr>
              <a:t>Slide 1: Compensation Analysis</a:t>
            </a:r>
            <a:endParaRPr lang="en-US" sz="4800" dirty="0"/>
          </a:p>
        </p:txBody>
      </p:sp>
      <p:sp>
        <p:nvSpPr>
          <p:cNvPr id="5" name="Text 3"/>
          <p:cNvSpPr/>
          <p:nvPr/>
        </p:nvSpPr>
        <p:spPr>
          <a:xfrm>
            <a:off x="2121408" y="1586484"/>
            <a:ext cx="1828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3600"/>
              </a:lnSpc>
              <a:buNone/>
            </a:pPr>
            <a:r>
              <a:rPr lang="en-US" sz="4800" b="1" dirty="0">
                <a:solidFill>
                  <a:srgbClr val="D1D5DB"/>
                </a:solidFill>
              </a:rPr>
              <a:t>02</a:t>
            </a:r>
            <a:endParaRPr lang="en-US" sz="4800" dirty="0"/>
          </a:p>
          <a:p>
            <a:pPr indent="0" marL="0">
              <a:lnSpc>
                <a:spcPts val="3600"/>
              </a:lnSpc>
              <a:buNone/>
            </a:pPr>
            <a:r>
              <a:rPr lang="en-US" sz="1800" dirty="0">
                <a:solidFill>
                  <a:srgbClr val="000000"/>
                </a:solidFill>
              </a:rPr>
              <a:t>Slide 2: Business Travel and Job Involvement</a:t>
            </a:r>
            <a:endParaRPr lang="en-US" sz="4800" dirty="0"/>
          </a:p>
        </p:txBody>
      </p:sp>
      <p:sp>
        <p:nvSpPr>
          <p:cNvPr id="6" name="Text 4"/>
          <p:cNvSpPr/>
          <p:nvPr/>
        </p:nvSpPr>
        <p:spPr>
          <a:xfrm>
            <a:off x="3950208" y="1586484"/>
            <a:ext cx="1828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3600"/>
              </a:lnSpc>
              <a:buNone/>
            </a:pPr>
            <a:r>
              <a:rPr lang="en-US" sz="4800" b="1" dirty="0">
                <a:solidFill>
                  <a:srgbClr val="D1D5DB"/>
                </a:solidFill>
              </a:rPr>
              <a:t>03</a:t>
            </a:r>
            <a:endParaRPr lang="en-US" sz="4800" dirty="0"/>
          </a:p>
          <a:p>
            <a:pPr indent="0" marL="0">
              <a:lnSpc>
                <a:spcPts val="3600"/>
              </a:lnSpc>
              <a:buNone/>
            </a:pPr>
            <a:r>
              <a:rPr lang="en-US" sz="1800" dirty="0">
                <a:solidFill>
                  <a:srgbClr val="000000"/>
                </a:solidFill>
              </a:rPr>
              <a:t>Slide 3: Departmental Analysis</a:t>
            </a:r>
            <a:endParaRPr lang="en-US" sz="4800" dirty="0"/>
          </a:p>
        </p:txBody>
      </p:sp>
      <p:sp>
        <p:nvSpPr>
          <p:cNvPr id="7" name="Text 5"/>
          <p:cNvSpPr/>
          <p:nvPr/>
        </p:nvSpPr>
        <p:spPr>
          <a:xfrm>
            <a:off x="5779008" y="1586484"/>
            <a:ext cx="1828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3600"/>
              </a:lnSpc>
              <a:buNone/>
            </a:pPr>
            <a:r>
              <a:rPr lang="en-US" sz="4800" b="1" dirty="0">
                <a:solidFill>
                  <a:srgbClr val="D1D5DB"/>
                </a:solidFill>
              </a:rPr>
              <a:t>04</a:t>
            </a:r>
            <a:endParaRPr lang="en-US" sz="4800" dirty="0"/>
          </a:p>
          <a:p>
            <a:pPr indent="0" marL="0">
              <a:lnSpc>
                <a:spcPts val="3600"/>
              </a:lnSpc>
              <a:buNone/>
            </a:pPr>
            <a:r>
              <a:rPr lang="en-US" sz="1800" dirty="0">
                <a:solidFill>
                  <a:srgbClr val="000000"/>
                </a:solidFill>
              </a:rPr>
              <a:t>AI Insights &amp; Recommendations</a:t>
            </a:r>
            <a:endParaRPr lang="en-U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" y="228600"/>
            <a:ext cx="91440" cy="365760"/>
          </a:xfrm>
          <a:prstGeom prst="rect">
            <a:avLst/>
          </a:prstGeom>
          <a:solidFill>
            <a:srgbClr val="5825DE"/>
          </a:solidFill>
          <a:ln/>
        </p:spPr>
      </p:sp>
      <p:sp>
        <p:nvSpPr>
          <p:cNvPr id="3" name="Text 1"/>
          <p:cNvSpPr/>
          <p:nvPr/>
        </p:nvSpPr>
        <p:spPr>
          <a:xfrm>
            <a:off x="457200" y="22860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Slide 1: Compensation Analysis</a:t>
            </a:r>
            <a:endParaRPr lang="en-US" sz="2400" dirty="0"/>
          </a:p>
        </p:txBody>
      </p:sp>
      <p:graphicFrame>
        <p:nvGraphicFramePr>
          <p:cNvPr id="4" name="Chart 0" descr=""/>
          <p:cNvGraphicFramePr/>
          <p:nvPr/>
        </p:nvGraphicFramePr>
        <p:xfrm>
          <a:off x="292608" y="2304288"/>
          <a:ext cx="4389120" cy="260604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graphicFrame>
        <p:nvGraphicFramePr>
          <p:cNvPr id="5" name="Chart 1" descr=""/>
          <p:cNvGraphicFramePr/>
          <p:nvPr/>
        </p:nvGraphicFramePr>
        <p:xfrm>
          <a:off x="4681728" y="2304288"/>
          <a:ext cx="4389120" cy="260604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2"/>
          <p:cNvSpPr/>
          <p:nvPr/>
        </p:nvSpPr>
        <p:spPr>
          <a:xfrm>
            <a:off x="292608" y="658368"/>
            <a:ext cx="8778240" cy="17373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The Sales department has the highest Average Daily Rate at $701.83, while Human Resources has the lowest at $489.00.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Research &amp; Development leads in Average Hourly Rate with $66.91, closely followed by Sales at $65.83, with Human Resources lowest at $52.00.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There is a significant variance in compensation across departments, with Sales and Research &amp; Development offering higher rates compared to Human Resources.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The data reveals a weak correlation between Daily Rate and Job Satisfaction.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Employees with higher Daily Rates do not consistently report higher Job Satisfaction.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The highest Daily Rate of $1431 corresponds to a moderate Job Satisfaction of 3.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Some employees with lower Daily Rates report higher satisfaction levels, suggesting other factors influence job satisfaction.</a:t>
            </a:r>
            <a:endParaRPr lang="en-US" sz="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" y="228600"/>
            <a:ext cx="91440" cy="365760"/>
          </a:xfrm>
          <a:prstGeom prst="rect">
            <a:avLst/>
          </a:prstGeom>
          <a:solidFill>
            <a:srgbClr val="5825DE"/>
          </a:solidFill>
          <a:ln/>
        </p:spPr>
      </p:sp>
      <p:sp>
        <p:nvSpPr>
          <p:cNvPr id="3" name="Text 1"/>
          <p:cNvSpPr/>
          <p:nvPr/>
        </p:nvSpPr>
        <p:spPr>
          <a:xfrm>
            <a:off x="457200" y="22860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Slide 2: Business Travel and Job Involvement</a:t>
            </a:r>
            <a:endParaRPr lang="en-US" sz="2400" dirty="0"/>
          </a:p>
        </p:txBody>
      </p:sp>
      <p:graphicFrame>
        <p:nvGraphicFramePr>
          <p:cNvPr id="4" name="Chart 0" descr=""/>
          <p:cNvGraphicFramePr/>
          <p:nvPr/>
        </p:nvGraphicFramePr>
        <p:xfrm>
          <a:off x="292608" y="2304288"/>
          <a:ext cx="4389120" cy="260604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graphicFrame>
        <p:nvGraphicFramePr>
          <p:cNvPr id="5" name="Chart 1" descr=""/>
          <p:cNvGraphicFramePr/>
          <p:nvPr/>
        </p:nvGraphicFramePr>
        <p:xfrm>
          <a:off x="4681728" y="2304288"/>
          <a:ext cx="4389120" cy="260604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2"/>
          <p:cNvSpPr/>
          <p:nvPr/>
        </p:nvSpPr>
        <p:spPr>
          <a:xfrm>
            <a:off x="292608" y="658368"/>
            <a:ext cx="8778240" cy="17373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The data indicates a negative correlation between business travel frequency and job involvement.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Employees who do not travel have the highest average job involvement at 2.8.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Those who travel rarely have a slightly lower involvement at 2.667.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Employees who travel frequently show the lowest job involvement at 2.25.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Increased travel frequency may negatively impact employees' engagement with their jobs.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The pattern suggests that increased travel frequency may correlate with decreased job involvement.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The analysis focuses on the relationship between business travel and job involvement.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The findings are relevant for leaders considering the impact of travel on employee engagement.</a:t>
            </a:r>
            <a:endParaRPr lang="en-US" sz="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" y="228600"/>
            <a:ext cx="91440" cy="365760"/>
          </a:xfrm>
          <a:prstGeom prst="rect">
            <a:avLst/>
          </a:prstGeom>
          <a:solidFill>
            <a:srgbClr val="5825DE"/>
          </a:solidFill>
          <a:ln/>
        </p:spPr>
      </p:sp>
      <p:sp>
        <p:nvSpPr>
          <p:cNvPr id="3" name="Text 1"/>
          <p:cNvSpPr/>
          <p:nvPr/>
        </p:nvSpPr>
        <p:spPr>
          <a:xfrm>
            <a:off x="457200" y="22860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Slide 3: Departmental Analysis</a:t>
            </a:r>
            <a:endParaRPr lang="en-US" sz="2400" dirty="0"/>
          </a:p>
        </p:txBody>
      </p:sp>
      <p:graphicFrame>
        <p:nvGraphicFramePr>
          <p:cNvPr id="4" name="Chart 0" descr=""/>
          <p:cNvGraphicFramePr/>
          <p:nvPr/>
        </p:nvGraphicFramePr>
        <p:xfrm>
          <a:off x="292608" y="2304288"/>
          <a:ext cx="4389120" cy="260604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graphicFrame>
        <p:nvGraphicFramePr>
          <p:cNvPr id="5" name="Chart 1" descr=""/>
          <p:cNvGraphicFramePr/>
          <p:nvPr/>
        </p:nvGraphicFramePr>
        <p:xfrm>
          <a:off x="4681728" y="2304288"/>
          <a:ext cx="4389120" cy="260604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2"/>
          <p:cNvSpPr/>
          <p:nvPr/>
        </p:nvSpPr>
        <p:spPr>
          <a:xfrm>
            <a:off x="292608" y="658368"/>
            <a:ext cx="8778240" cy="17373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The Human Resources department has a 100% attrition rate, indicating a complete turnover.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Research &amp; Development shows better retention with a 45.455% attrition rate.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Sales department faces a high attrition rate of 83.333%, requiring intervention.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Sales Representatives have the highest attrition count of 5 and lowest job satisfaction of 2.5.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Human Resources has the lowest attrition count of 1 and highest job satisfaction of 4.0.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Laboratory Technicians and Research Scientists have moderate attrition counts with job satisfaction scores of 3.333 and 2.8, respectively.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There is a potential correlation between lower job satisfaction and higher attrition, especially in sales roles.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Critical areas for intervention are Human Resources and Sales to improve retention and reduce turnover costs.</a:t>
            </a:r>
            <a:endParaRPr lang="en-US" sz="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2025-02-05T10:24:47Z</dcterms:created>
  <dcterms:modified xsi:type="dcterms:W3CDTF">2025-02-05T10:24:47Z</dcterms:modified>
</cp:coreProperties>
</file>