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V P" initials="PP" lastIdx="1" clrIdx="0">
    <p:extLst>
      <p:ext uri="{19B8F6BF-5375-455C-9EA6-DF929625EA0E}">
        <p15:presenceInfo xmlns:p15="http://schemas.microsoft.com/office/powerpoint/2012/main" userId="a16c54066d25dc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D2FC5878-C48A-6225-7638-1A0BF20652E2}" v="2" dt="2024-01-09T12:10:42.015"/>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everhour.com/blog/what-is-githu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bhishekPatil132/Amazon-console.gi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562403" y="979030"/>
            <a:ext cx="6409897" cy="3482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spcAft>
                <a:spcPts val="1200"/>
              </a:spcAft>
              <a:buClr>
                <a:srgbClr val="213163"/>
              </a:buClr>
              <a:buFont typeface="Arial" panose="020B0604020202020204" pitchFamily="34" charset="0"/>
              <a:buChar char="•"/>
            </a:pPr>
            <a:r>
              <a:rPr lang="en-US" sz="1800" dirty="0">
                <a:latin typeface="Bahnschrift" panose="020B0502040204020203" pitchFamily="34" charset="0"/>
              </a:rPr>
              <a:t>In conclusion, the Amazon Inside Console Data Analytics project has successfully navigated the challenges posed by the vast digital ecosystem of Amazon, demonstrating its ability to generate meaningful insights from the extensive daily data influx.</a:t>
            </a:r>
          </a:p>
          <a:p>
            <a:pPr marL="173355" indent="-173355">
              <a:spcBef>
                <a:spcPts val="200"/>
              </a:spcBef>
              <a:spcAft>
                <a:spcPts val="1200"/>
              </a:spcAft>
              <a:buClr>
                <a:srgbClr val="213163"/>
              </a:buClr>
              <a:buFont typeface="Arial" panose="020B0604020202020204" pitchFamily="34" charset="0"/>
              <a:buChar char="•"/>
            </a:pPr>
            <a:r>
              <a:rPr lang="en-US" dirty="0"/>
              <a:t> </a:t>
            </a:r>
            <a:r>
              <a:rPr lang="en-US" sz="1800" dirty="0">
                <a:latin typeface="Bahnschrift" panose="020B0502040204020203" pitchFamily="34" charset="0"/>
              </a:rPr>
              <a:t>The analysis not only describes statistical trends but also translates these insights into actionable recommendations, demonstrating how they can inform strategic decisions.</a:t>
            </a:r>
            <a:endParaRPr lang="en-US" dirty="0">
              <a:latin typeface="Bahnschrift" panose="020B0502040204020203" pitchFamily="34" charset="0"/>
            </a:endParaRP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a:t>
            </a:r>
            <a:r>
              <a:rPr lang="en-US" sz="1200" dirty="0">
                <a:solidFill>
                  <a:schemeClr val="bg1"/>
                </a:solidFill>
                <a:hlinkClick r:id="rId4">
                  <a:extLst>
                    <a:ext uri="{A12FA001-AC4F-418D-AE19-62706E023703}">
                      <ahyp:hlinkClr xmlns:ahyp="http://schemas.microsoft.com/office/drawing/2018/hyperlinkcolor" val="tx"/>
                    </a:ext>
                  </a:extLst>
                </a:hlinkClick>
              </a:rPr>
              <a:t>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477737" y="1306286"/>
            <a:ext cx="5961336" cy="255542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Abhishek Kashinath Patil</a:t>
            </a:r>
          </a:p>
          <a:p>
            <a:r>
              <a:rPr lang="en-US" sz="1400" dirty="0">
                <a:cs typeface="Arial"/>
              </a:rPr>
              <a:t>Student ID : STU643ab119e301f1681568025</a:t>
            </a:r>
          </a:p>
          <a:p>
            <a:r>
              <a:rPr lang="en-US" sz="1400" dirty="0">
                <a:cs typeface="Arial"/>
              </a:rPr>
              <a:t>College Name : JSPM’s </a:t>
            </a:r>
            <a:r>
              <a:rPr lang="en-US" sz="1400" dirty="0" err="1">
                <a:cs typeface="Arial"/>
              </a:rPr>
              <a:t>Rajarshi</a:t>
            </a:r>
            <a:r>
              <a:rPr lang="en-US" sz="1400" dirty="0">
                <a:cs typeface="Arial"/>
              </a:rPr>
              <a:t> Shahu College of Engineering, Pune</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Amazon marketplace inside console using Power BI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5" name="TextBox 4">
            <a:extLst>
              <a:ext uri="{FF2B5EF4-FFF2-40B4-BE49-F238E27FC236}">
                <a16:creationId xmlns:a16="http://schemas.microsoft.com/office/drawing/2014/main" id="{288098FB-921B-A7AF-1E03-FBB1326DBE67}"/>
              </a:ext>
            </a:extLst>
          </p:cNvPr>
          <p:cNvSpPr txBox="1"/>
          <p:nvPr/>
        </p:nvSpPr>
        <p:spPr>
          <a:xfrm>
            <a:off x="259080" y="1257300"/>
            <a:ext cx="7208520" cy="523220"/>
          </a:xfrm>
          <a:prstGeom prst="rect">
            <a:avLst/>
          </a:prstGeom>
          <a:noFill/>
        </p:spPr>
        <p:txBody>
          <a:bodyPr wrap="square" rtlCol="0">
            <a:spAutoFit/>
          </a:bodyPr>
          <a:lstStyle/>
          <a:p>
            <a:pPr algn="l"/>
            <a:endParaRPr lang="en-US" b="0" i="0" dirty="0">
              <a:solidFill>
                <a:srgbClr val="D1D5DB"/>
              </a:solidFill>
              <a:effectLst/>
              <a:latin typeface="Segoe UI Semibold" panose="020B0702040204020203" pitchFamily="34" charset="0"/>
              <a:cs typeface="Segoe UI Semibold" panose="020B0702040204020203" pitchFamily="34" charset="0"/>
            </a:endParaRPr>
          </a:p>
          <a:p>
            <a:endParaRPr lang="en-IN" dirty="0"/>
          </a:p>
        </p:txBody>
      </p:sp>
      <p:sp>
        <p:nvSpPr>
          <p:cNvPr id="6" name="TextBox 5">
            <a:extLst>
              <a:ext uri="{FF2B5EF4-FFF2-40B4-BE49-F238E27FC236}">
                <a16:creationId xmlns:a16="http://schemas.microsoft.com/office/drawing/2014/main" id="{BD5FAD6E-9E39-2F75-E24E-A031AF9F359A}"/>
              </a:ext>
            </a:extLst>
          </p:cNvPr>
          <p:cNvSpPr txBox="1"/>
          <p:nvPr/>
        </p:nvSpPr>
        <p:spPr>
          <a:xfrm>
            <a:off x="449580" y="1310640"/>
            <a:ext cx="7101840" cy="1815882"/>
          </a:xfrm>
          <a:prstGeom prst="rect">
            <a:avLst/>
          </a:prstGeom>
          <a:noFill/>
        </p:spPr>
        <p:txBody>
          <a:bodyPr wrap="square" rtlCol="0">
            <a:spAutoFit/>
          </a:bodyPr>
          <a:lstStyle/>
          <a:p>
            <a:r>
              <a:rPr lang="en-US" b="1" dirty="0"/>
              <a:t>Objective: </a:t>
            </a:r>
            <a:r>
              <a:rPr lang="en-US" dirty="0">
                <a:latin typeface="Bahnschrift" panose="020B0502040204020203" pitchFamily="34" charset="0"/>
              </a:rPr>
              <a:t>To analyze and derive actionable insights from Amazon's internal console data using Power BI.</a:t>
            </a:r>
          </a:p>
          <a:p>
            <a:endParaRPr lang="en-US" dirty="0">
              <a:latin typeface="Bahnschrift" panose="020B0502040204020203" pitchFamily="34" charset="0"/>
            </a:endParaRPr>
          </a:p>
          <a:p>
            <a:r>
              <a:rPr lang="en-US" b="1" dirty="0"/>
              <a:t>Scope: </a:t>
            </a:r>
            <a:r>
              <a:rPr lang="en-US" dirty="0">
                <a:latin typeface="Bahnschrift" panose="020B0502040204020203" pitchFamily="34" charset="0"/>
              </a:rPr>
              <a:t>Examining key metrics, user behavior, and trends to enhance decision-making processes within the Amazon ecosystem.</a:t>
            </a:r>
          </a:p>
          <a:p>
            <a:endParaRPr lang="en-US" dirty="0">
              <a:latin typeface="Bahnschrift" panose="020B0502040204020203" pitchFamily="34" charset="0"/>
            </a:endParaRPr>
          </a:p>
          <a:p>
            <a:r>
              <a:rPr lang="en-US" b="1" dirty="0"/>
              <a:t>Significance: </a:t>
            </a:r>
            <a:r>
              <a:rPr lang="en-US" dirty="0">
                <a:latin typeface="Bahnschrift" panose="020B0502040204020203" pitchFamily="34" charset="0"/>
              </a:rPr>
              <a:t>Empowering stakeholders with data-driven insights for informed decision-making and improving business.</a:t>
            </a:r>
            <a:endParaRPr lang="en-IN" dirty="0">
              <a:latin typeface="Bahnschrift" panose="020B0502040204020203"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204263" y="1249660"/>
            <a:ext cx="724809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1000"/>
              </a:spcBef>
              <a:buClr>
                <a:srgbClr val="213163"/>
              </a:buClr>
              <a:buFont typeface="Arial" panose="020B0604020202020204" pitchFamily="34" charset="0"/>
              <a:buChar char="•"/>
            </a:pPr>
            <a:r>
              <a:rPr lang="en-US" dirty="0"/>
              <a:t> </a:t>
            </a:r>
            <a:r>
              <a:rPr lang="en-US" sz="1600" dirty="0">
                <a:latin typeface="Bahnschrift" panose="020B0502040204020203" pitchFamily="34" charset="0"/>
              </a:rPr>
              <a:t>The problem lies in navigating the vast digital landscape of Amazon's operations, where the issue of extracting meaningful insights from colossal datasets directly impacts decision-making efficiency. The consequences of this challenge encompass inefficiencies, missed opportunities, and the risk of suboptimal resource allocation, all of which could have significant implications for Amazon's overall performance and competitiveness.</a:t>
            </a:r>
            <a:endParaRPr lang="en-US" dirty="0">
              <a:latin typeface="Bahnschrift" panose="020B0502040204020203" pitchFamily="34" charset="0"/>
            </a:endParaRP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503419" y="1171827"/>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b="1" dirty="0"/>
              <a:t>Scope: </a:t>
            </a:r>
            <a:r>
              <a:rPr lang="en-US" dirty="0">
                <a:latin typeface="Bahnschrift" panose="020B0502040204020203" pitchFamily="34" charset="0"/>
              </a:rPr>
              <a:t>Analyzing data from Amazon's internal console.</a:t>
            </a:r>
          </a:p>
          <a:p>
            <a:pPr>
              <a:spcBef>
                <a:spcPts val="200"/>
              </a:spcBef>
              <a:buClr>
                <a:srgbClr val="213163"/>
              </a:buClr>
            </a:pPr>
            <a:endParaRPr lang="en-US" dirty="0">
              <a:latin typeface="Bahnschrift" panose="020B0502040204020203" pitchFamily="34" charset="0"/>
            </a:endParaRPr>
          </a:p>
          <a:p>
            <a:pPr marL="173355" indent="-173355">
              <a:spcBef>
                <a:spcPts val="200"/>
              </a:spcBef>
              <a:buClr>
                <a:srgbClr val="213163"/>
              </a:buClr>
              <a:buFont typeface="Arial" panose="020B0604020202020204" pitchFamily="34" charset="0"/>
              <a:buChar char="•"/>
            </a:pPr>
            <a:r>
              <a:rPr lang="en-US" b="1" dirty="0"/>
              <a:t>Approach: </a:t>
            </a:r>
            <a:r>
              <a:rPr lang="en-US" dirty="0">
                <a:latin typeface="Bahnschrift" panose="020B0502040204020203" pitchFamily="34" charset="0"/>
              </a:rPr>
              <a:t>Utilizing Power BI for comprehensive data visualization and analysis.</a:t>
            </a:r>
          </a:p>
          <a:p>
            <a:pPr>
              <a:spcBef>
                <a:spcPts val="200"/>
              </a:spcBef>
              <a:buClr>
                <a:srgbClr val="213163"/>
              </a:buClr>
            </a:pPr>
            <a:endParaRPr lang="en-US" dirty="0">
              <a:latin typeface="Bahnschrift" panose="020B0502040204020203" pitchFamily="34" charset="0"/>
            </a:endParaRPr>
          </a:p>
          <a:p>
            <a:pPr marL="173355" indent="-173355">
              <a:spcBef>
                <a:spcPts val="200"/>
              </a:spcBef>
              <a:buClr>
                <a:srgbClr val="213163"/>
              </a:buClr>
              <a:buFont typeface="Arial" panose="020B0604020202020204" pitchFamily="34" charset="0"/>
              <a:buChar char="•"/>
            </a:pPr>
            <a:r>
              <a:rPr lang="en-US" b="1" dirty="0"/>
              <a:t>Components: </a:t>
            </a:r>
            <a:r>
              <a:rPr lang="en-US" dirty="0">
                <a:latin typeface="Bahnschrift" panose="020B0502040204020203" pitchFamily="34" charset="0"/>
              </a:rPr>
              <a:t>Dashboard creation, trend analysis, user behavior profiling, and anomaly detection.</a:t>
            </a:r>
          </a:p>
          <a:p>
            <a:pPr>
              <a:spcBef>
                <a:spcPts val="200"/>
              </a:spcBef>
              <a:buClr>
                <a:srgbClr val="213163"/>
              </a:buClr>
            </a:pPr>
            <a:endParaRPr lang="en-US" dirty="0">
              <a:latin typeface="Bahnschrift" panose="020B0502040204020203" pitchFamily="34" charset="0"/>
            </a:endParaRPr>
          </a:p>
          <a:p>
            <a:pPr marL="173355" indent="-173355">
              <a:spcBef>
                <a:spcPts val="200"/>
              </a:spcBef>
              <a:buClr>
                <a:srgbClr val="213163"/>
              </a:buClr>
              <a:buFont typeface="Arial" panose="020B0604020202020204" pitchFamily="34" charset="0"/>
              <a:buChar char="•"/>
            </a:pPr>
            <a:r>
              <a:rPr lang="en-US" b="1" dirty="0"/>
              <a:t>Expected Outcomes: </a:t>
            </a:r>
            <a:r>
              <a:rPr lang="en-US" dirty="0">
                <a:latin typeface="Bahnschrift" panose="020B0502040204020203" pitchFamily="34" charset="0"/>
              </a:rPr>
              <a:t>Streamlined decision-making, enhanced operational efficiency.</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2" name="TextBox 1">
            <a:extLst>
              <a:ext uri="{FF2B5EF4-FFF2-40B4-BE49-F238E27FC236}">
                <a16:creationId xmlns:a16="http://schemas.microsoft.com/office/drawing/2014/main" id="{B03B35C5-C44C-8606-A43B-979F9C78041A}"/>
              </a:ext>
            </a:extLst>
          </p:cNvPr>
          <p:cNvSpPr txBox="1"/>
          <p:nvPr/>
        </p:nvSpPr>
        <p:spPr>
          <a:xfrm>
            <a:off x="316114" y="1240972"/>
            <a:ext cx="7306632" cy="2462213"/>
          </a:xfrm>
          <a:prstGeom prst="rect">
            <a:avLst/>
          </a:prstGeom>
          <a:noFill/>
        </p:spPr>
        <p:txBody>
          <a:bodyPr wrap="square" rtlCol="0">
            <a:spAutoFit/>
          </a:bodyPr>
          <a:lstStyle/>
          <a:p>
            <a:pPr marL="285750" indent="-285750">
              <a:buFont typeface="Arial" panose="020B0604020202020204" pitchFamily="34" charset="0"/>
              <a:buChar char="•"/>
            </a:pPr>
            <a:r>
              <a:rPr lang="en-US" b="1" dirty="0"/>
              <a:t>Power BI Integration: </a:t>
            </a:r>
            <a:r>
              <a:rPr lang="en-US" dirty="0">
                <a:latin typeface="Bahnschrift" panose="020B0502040204020203" pitchFamily="34" charset="0"/>
              </a:rPr>
              <a:t>Leveraging Power BI for seamless data integration and visualization.</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b="1" dirty="0"/>
              <a:t>Data Cleaning and Transformation: </a:t>
            </a:r>
            <a:r>
              <a:rPr lang="en-US" dirty="0">
                <a:latin typeface="Bahnschrift" panose="020B0502040204020203" pitchFamily="34" charset="0"/>
              </a:rPr>
              <a:t>Preparing data for analysis through effective cleaning and transformation processes.</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b="1" dirty="0"/>
              <a:t>Visualization Techniques</a:t>
            </a:r>
            <a:r>
              <a:rPr lang="en-US" b="1" dirty="0">
                <a:latin typeface="Bahnschrift" panose="020B0502040204020203" pitchFamily="34" charset="0"/>
              </a:rPr>
              <a:t>: </a:t>
            </a:r>
            <a:r>
              <a:rPr lang="en-US" dirty="0">
                <a:latin typeface="Bahnschrift" panose="020B0502040204020203" pitchFamily="34" charset="0"/>
              </a:rPr>
              <a:t>Utilizing various Power BI visualizations to represent data insights effectively.</a:t>
            </a:r>
          </a:p>
          <a:p>
            <a:pPr marL="285750" indent="-285750">
              <a:buFont typeface="Arial" panose="020B0604020202020204" pitchFamily="34" charset="0"/>
              <a:buChar char="•"/>
            </a:pPr>
            <a:endParaRPr lang="en-US" dirty="0">
              <a:latin typeface="Bahnschrift" panose="020B0502040204020203" pitchFamily="34" charset="0"/>
            </a:endParaRPr>
          </a:p>
          <a:p>
            <a:pPr marL="285750" indent="-285750">
              <a:buFont typeface="Arial" panose="020B0604020202020204" pitchFamily="34" charset="0"/>
              <a:buChar char="•"/>
            </a:pPr>
            <a:r>
              <a:rPr lang="en-US" b="1" dirty="0"/>
              <a:t>Interactive Dashboards: </a:t>
            </a:r>
            <a:r>
              <a:rPr lang="en-US" dirty="0">
                <a:latin typeface="Bahnschrift" panose="020B0502040204020203" pitchFamily="34" charset="0"/>
              </a:rPr>
              <a:t>Creating interactive dashboards for real-time monitoring and analysis.</a:t>
            </a:r>
            <a:endParaRPr lang="en-IN" dirty="0">
              <a:latin typeface="Bahnschrift" panose="020B0502040204020203"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2" name="TextBox 1">
            <a:extLst>
              <a:ext uri="{FF2B5EF4-FFF2-40B4-BE49-F238E27FC236}">
                <a16:creationId xmlns:a16="http://schemas.microsoft.com/office/drawing/2014/main" id="{FE183DCC-F96A-8D95-50E4-173A7F602213}"/>
              </a:ext>
            </a:extLst>
          </p:cNvPr>
          <p:cNvSpPr txBox="1"/>
          <p:nvPr/>
        </p:nvSpPr>
        <p:spPr>
          <a:xfrm>
            <a:off x="322263" y="1293628"/>
            <a:ext cx="7102929" cy="1384995"/>
          </a:xfrm>
          <a:prstGeom prst="rect">
            <a:avLst/>
          </a:prstGeom>
          <a:noFill/>
        </p:spPr>
        <p:txBody>
          <a:bodyPr wrap="square" rtlCol="0">
            <a:spAutoFit/>
          </a:bodyPr>
          <a:lstStyle/>
          <a:p>
            <a:pPr marL="285750" indent="-285750">
              <a:buFont typeface="Arial" panose="020B0604020202020204" pitchFamily="34" charset="0"/>
              <a:buChar char="•"/>
            </a:pPr>
            <a:r>
              <a:rPr lang="en-IN" b="1" dirty="0"/>
              <a:t>Power BI: </a:t>
            </a:r>
            <a:r>
              <a:rPr lang="en-IN" dirty="0">
                <a:latin typeface="Bahnschrift" panose="020B0502040204020203" pitchFamily="34" charset="0"/>
              </a:rPr>
              <a:t>Central tool for data visualization, analysis, and reporting.</a:t>
            </a:r>
          </a:p>
          <a:p>
            <a:pPr marL="285750" indent="-285750">
              <a:buFont typeface="Arial" panose="020B0604020202020204" pitchFamily="34" charset="0"/>
              <a:buChar char="•"/>
            </a:pPr>
            <a:endParaRPr lang="en-IN" dirty="0">
              <a:latin typeface="Bahnschrift" panose="020B0502040204020203" pitchFamily="34" charset="0"/>
            </a:endParaRPr>
          </a:p>
          <a:p>
            <a:pPr marL="285750" indent="-285750">
              <a:buFont typeface="Arial" panose="020B0604020202020204" pitchFamily="34" charset="0"/>
              <a:buChar char="•"/>
            </a:pPr>
            <a:r>
              <a:rPr lang="en-IN" b="1" dirty="0"/>
              <a:t>Data Sources</a:t>
            </a:r>
            <a:r>
              <a:rPr lang="en-IN" b="1" dirty="0">
                <a:latin typeface="Bahnschrift" panose="020B0502040204020203" pitchFamily="34" charset="0"/>
              </a:rPr>
              <a:t>: </a:t>
            </a:r>
            <a:r>
              <a:rPr lang="en-IN" dirty="0">
                <a:latin typeface="Bahnschrift" panose="020B0502040204020203" pitchFamily="34" charset="0"/>
              </a:rPr>
              <a:t>Extracting data from Amazon's internal console.</a:t>
            </a:r>
          </a:p>
          <a:p>
            <a:pPr marL="285750" indent="-285750">
              <a:buFont typeface="Arial" panose="020B0604020202020204" pitchFamily="34" charset="0"/>
              <a:buChar char="•"/>
            </a:pPr>
            <a:endParaRPr lang="en-IN" dirty="0">
              <a:latin typeface="Bahnschrift" panose="020B0502040204020203" pitchFamily="34" charset="0"/>
            </a:endParaRPr>
          </a:p>
          <a:p>
            <a:pPr marL="285750" indent="-285750">
              <a:buFont typeface="Arial" panose="020B0604020202020204" pitchFamily="34" charset="0"/>
              <a:buChar char="•"/>
            </a:pPr>
            <a:r>
              <a:rPr lang="en-IN" b="1" dirty="0"/>
              <a:t>Data Processing: </a:t>
            </a:r>
            <a:r>
              <a:rPr lang="en-IN" dirty="0">
                <a:latin typeface="Bahnschrift" panose="020B0502040204020203" pitchFamily="34" charset="0"/>
              </a:rPr>
              <a:t>Employing ETL (Extract, Transform, Load) processes for data preparation.</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503419" y="1099277"/>
            <a:ext cx="6732184" cy="3643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1000"/>
              </a:spcBef>
              <a:buClr>
                <a:srgbClr val="213163"/>
              </a:buClr>
            </a:pPr>
            <a:r>
              <a:rPr lang="en-US" sz="1800" dirty="0">
                <a:latin typeface="Bahnschrift" panose="020B0502040204020203" pitchFamily="34" charset="0"/>
              </a:rPr>
              <a:t>Analytical techniques play a crucial role in deriving deeper insights from the data. By applying statistical methods and machine learning models, your project aims to uncover patterns, trends, and correlations within the dataset. Statistical techniques may help in understanding the distribution of key variables, while machine learning models can offer predictive capabilities, enabling the identification of potential future trends or anomalies within the Amazon ecosystem.</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93</TotalTime>
  <Words>507</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Bahnschrift</vt:lpstr>
      <vt:lpstr>Calibri</vt:lpstr>
      <vt:lpstr>Poppins</vt:lpstr>
      <vt:lpstr>Segoe UI Semibold</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PRANAV P</cp:lastModifiedBy>
  <cp:revision>10</cp:revision>
  <dcterms:modified xsi:type="dcterms:W3CDTF">2024-01-15T13:09:35Z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