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6" r:id="rId19"/>
    <p:sldId id="277" r:id="rId20"/>
    <p:sldId id="279" r:id="rId21"/>
    <p:sldId id="278" r:id="rId22"/>
    <p:sldId id="282" r:id="rId23"/>
    <p:sldId id="286" r:id="rId24"/>
    <p:sldId id="287" r:id="rId25"/>
    <p:sldId id="284" r:id="rId26"/>
    <p:sldId id="285"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8DcT9K/P89CpGkXbwUmhTT5A1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00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4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3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3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3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4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3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237885" y="850106"/>
            <a:ext cx="8668230" cy="3328988"/>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br>
              <a:rPr lang="en-US" sz="3200" b="1" dirty="0">
                <a:solidFill>
                  <a:schemeClr val="tx1"/>
                </a:solidFill>
                <a:latin typeface="Arial Black" panose="020B0A04020102020204" pitchFamily="34" charset="0"/>
              </a:rPr>
            </a:br>
            <a:br>
              <a:rPr lang="en-US" sz="3200" b="1" dirty="0">
                <a:solidFill>
                  <a:schemeClr val="tx1"/>
                </a:solidFill>
                <a:latin typeface="Arial Black" panose="020B0A04020102020204" pitchFamily="34" charset="0"/>
              </a:rPr>
            </a:br>
            <a:r>
              <a:rPr lang="en-US" sz="3200" dirty="0">
                <a:ln w="0">
                  <a:solidFill>
                    <a:srgbClr val="00B0F0"/>
                  </a:solidFill>
                </a:ln>
                <a:solidFill>
                  <a:schemeClr val="tx1"/>
                </a:solidFill>
                <a:effectLst>
                  <a:outerShdw blurRad="38100" dist="19050" dir="2700000" algn="tl" rotWithShape="0">
                    <a:schemeClr val="dk1">
                      <a:alpha val="40000"/>
                    </a:schemeClr>
                  </a:outerShdw>
                  <a:reflection blurRad="6350" stA="60000" endA="900" endPos="58000" dir="5400000" sy="-100000" algn="bl" rotWithShape="0"/>
                </a:effectLst>
                <a:latin typeface="Abadi Extra Light" panose="020B0204020104020204" pitchFamily="34" charset="0"/>
              </a:rPr>
              <a:t>SUPERVISED ML REGRESSION CAPSTONE PROJECT</a:t>
            </a:r>
            <a:br>
              <a:rPr lang="en-US" sz="3200" dirty="0">
                <a:ln w="0"/>
                <a:solidFill>
                  <a:schemeClr val="tx1"/>
                </a:solidFill>
                <a:effectLst>
                  <a:outerShdw blurRad="38100" dist="19050" dir="2700000" algn="tl" rotWithShape="0">
                    <a:schemeClr val="dk1">
                      <a:alpha val="40000"/>
                    </a:schemeClr>
                  </a:outerShdw>
                  <a:reflection blurRad="6350" stA="60000" endA="900" endPos="58000" dir="5400000" sy="-100000" algn="bl" rotWithShape="0"/>
                </a:effectLst>
                <a:latin typeface="Arial Black" panose="020B0A04020102020204" pitchFamily="34" charset="0"/>
              </a:rPr>
            </a:br>
            <a:br>
              <a:rPr lang="en-US" sz="3200" i="0" dirty="0">
                <a:ln w="0"/>
                <a:solidFill>
                  <a:schemeClr val="tx1"/>
                </a:solidFill>
                <a:effectLst>
                  <a:outerShdw blurRad="38100" dist="19050" dir="2700000" algn="tl" rotWithShape="0">
                    <a:schemeClr val="dk1">
                      <a:alpha val="40000"/>
                    </a:schemeClr>
                  </a:outerShdw>
                  <a:reflection blurRad="6350" stA="60000" endA="900" endPos="58000" dir="5400000" sy="-100000" algn="bl" rotWithShape="0"/>
                </a:effectLst>
                <a:latin typeface="Arial Black" panose="020B0A04020102020204" pitchFamily="34" charset="0"/>
                <a:ea typeface="Times New Roman"/>
                <a:cs typeface="Times New Roman"/>
                <a:sym typeface="Times New Roman"/>
              </a:rPr>
            </a:br>
            <a:r>
              <a:rPr lang="en-US" sz="3200" dirty="0">
                <a:ln w="0">
                  <a:solidFill>
                    <a:srgbClr val="00B0F0"/>
                  </a:solidFill>
                </a:ln>
                <a:solidFill>
                  <a:schemeClr val="tx1"/>
                </a:solidFill>
                <a:effectLst>
                  <a:outerShdw blurRad="38100" dist="19050" dir="2700000" algn="tl" rotWithShape="0">
                    <a:schemeClr val="dk1">
                      <a:alpha val="40000"/>
                    </a:schemeClr>
                  </a:outerShdw>
                  <a:reflection blurRad="6350" stA="60000" endA="900" endPos="58000" dir="5400000" sy="-100000" algn="bl" rotWithShape="0"/>
                </a:effectLst>
                <a:latin typeface="Abadi Extra Light" panose="020B0204020104020204" pitchFamily="34" charset="0"/>
                <a:sym typeface="Times New Roman"/>
              </a:rPr>
              <a:t>Prediction of demand for shared bikes</a:t>
            </a:r>
            <a:br>
              <a:rPr lang="en-US" sz="1400" b="0" i="0" dirty="0">
                <a:solidFill>
                  <a:srgbClr val="212121"/>
                </a:solidFill>
                <a:latin typeface="Times New Roman"/>
                <a:ea typeface="Times New Roman"/>
                <a:cs typeface="Times New Roman"/>
                <a:sym typeface="Times New Roman"/>
              </a:rPr>
            </a:br>
            <a:br>
              <a:rPr lang="en-US" sz="1400" b="0" i="0" dirty="0">
                <a:solidFill>
                  <a:srgbClr val="212121"/>
                </a:solidFill>
                <a:latin typeface="Times New Roman"/>
                <a:ea typeface="Times New Roman"/>
                <a:cs typeface="Times New Roman"/>
                <a:sym typeface="Times New Roman"/>
              </a:rPr>
            </a:br>
            <a:endParaRPr sz="1600" b="1" dirty="0">
              <a:solidFill>
                <a:schemeClr val="lt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5200"/>
              <a:buNone/>
            </a:pPr>
            <a:endParaRPr sz="16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0" y="150019"/>
            <a:ext cx="8832300" cy="52149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002060"/>
                </a:solidFill>
                <a:latin typeface="Times New Roman"/>
                <a:ea typeface="Times New Roman"/>
                <a:cs typeface="Times New Roman"/>
                <a:sym typeface="Times New Roman"/>
              </a:rPr>
              <a:t>Bike Booking Monthly Trend</a:t>
            </a:r>
            <a:endParaRPr dirty="0">
              <a:solidFill>
                <a:srgbClr val="002060"/>
              </a:solidFill>
            </a:endParaRPr>
          </a:p>
        </p:txBody>
      </p:sp>
      <p:sp>
        <p:nvSpPr>
          <p:cNvPr id="117" name="Google Shape;117;p10"/>
          <p:cNvSpPr txBox="1">
            <a:spLocks noGrp="1"/>
          </p:cNvSpPr>
          <p:nvPr>
            <p:ph type="body" idx="1"/>
          </p:nvPr>
        </p:nvSpPr>
        <p:spPr>
          <a:xfrm>
            <a:off x="111674" y="678657"/>
            <a:ext cx="8832300" cy="1328737"/>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300"/>
              <a:buFont typeface="Arial"/>
              <a:buChar char="•"/>
            </a:pPr>
            <a:r>
              <a:rPr lang="en-US" sz="1300" b="1">
                <a:solidFill>
                  <a:srgbClr val="212121"/>
                </a:solidFill>
                <a:latin typeface="Times New Roman"/>
                <a:ea typeface="Times New Roman"/>
                <a:cs typeface="Times New Roman"/>
                <a:sym typeface="Times New Roman"/>
              </a:rPr>
              <a:t>June </a:t>
            </a:r>
            <a:r>
              <a:rPr lang="en-US" sz="1300">
                <a:solidFill>
                  <a:srgbClr val="212121"/>
                </a:solidFill>
                <a:latin typeface="Times New Roman"/>
                <a:ea typeface="Times New Roman"/>
                <a:cs typeface="Times New Roman"/>
                <a:sym typeface="Times New Roman"/>
              </a:rPr>
              <a:t>is the most preferred month for bike booking around </a:t>
            </a:r>
            <a:r>
              <a:rPr lang="en-US" sz="1300" b="1">
                <a:solidFill>
                  <a:srgbClr val="212121"/>
                </a:solidFill>
                <a:latin typeface="Times New Roman"/>
                <a:ea typeface="Times New Roman"/>
                <a:cs typeface="Times New Roman"/>
                <a:sym typeface="Times New Roman"/>
              </a:rPr>
              <a:t>896K </a:t>
            </a:r>
            <a:r>
              <a:rPr lang="en-US" sz="1300">
                <a:solidFill>
                  <a:srgbClr val="212121"/>
                </a:solidFill>
                <a:latin typeface="Times New Roman"/>
                <a:ea typeface="Times New Roman"/>
                <a:cs typeface="Times New Roman"/>
                <a:sym typeface="Times New Roman"/>
              </a:rPr>
              <a:t>bikes were rented in June.</a:t>
            </a:r>
            <a:endParaRPr/>
          </a:p>
          <a:p>
            <a:pPr marL="171450" lvl="0" indent="-88900" algn="l" rtl="0">
              <a:lnSpc>
                <a:spcPct val="115000"/>
              </a:lnSpc>
              <a:spcBef>
                <a:spcPts val="0"/>
              </a:spcBef>
              <a:spcAft>
                <a:spcPts val="0"/>
              </a:spcAft>
              <a:buClr>
                <a:schemeClr val="dk2"/>
              </a:buClr>
              <a:buSzPts val="1300"/>
              <a:buFont typeface="Arial"/>
              <a:buNone/>
            </a:pPr>
            <a:endParaRPr sz="130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300"/>
              <a:buFont typeface="Arial"/>
              <a:buChar char="•"/>
            </a:pPr>
            <a:r>
              <a:rPr lang="en-US" sz="1300" b="1">
                <a:solidFill>
                  <a:srgbClr val="212121"/>
                </a:solidFill>
                <a:latin typeface="Times New Roman"/>
                <a:ea typeface="Times New Roman"/>
                <a:cs typeface="Times New Roman"/>
                <a:sym typeface="Times New Roman"/>
              </a:rPr>
              <a:t>July </a:t>
            </a:r>
            <a:r>
              <a:rPr lang="en-US" sz="1300">
                <a:solidFill>
                  <a:srgbClr val="212121"/>
                </a:solidFill>
                <a:latin typeface="Times New Roman"/>
                <a:ea typeface="Times New Roman"/>
                <a:cs typeface="Times New Roman"/>
                <a:sym typeface="Times New Roman"/>
              </a:rPr>
              <a:t>and</a:t>
            </a:r>
            <a:r>
              <a:rPr lang="en-US" sz="1300" b="1">
                <a:solidFill>
                  <a:srgbClr val="212121"/>
                </a:solidFill>
                <a:latin typeface="Times New Roman"/>
                <a:ea typeface="Times New Roman"/>
                <a:cs typeface="Times New Roman"/>
                <a:sym typeface="Times New Roman"/>
              </a:rPr>
              <a:t> May </a:t>
            </a:r>
            <a:r>
              <a:rPr lang="en-US" sz="1300">
                <a:solidFill>
                  <a:srgbClr val="212121"/>
                </a:solidFill>
                <a:latin typeface="Times New Roman"/>
                <a:ea typeface="Times New Roman"/>
                <a:cs typeface="Times New Roman"/>
                <a:sym typeface="Times New Roman"/>
              </a:rPr>
              <a:t>are the second and third best.</a:t>
            </a:r>
            <a:r>
              <a:rPr lang="en-US" sz="1300" b="1">
                <a:solidFill>
                  <a:srgbClr val="212121"/>
                </a:solidFill>
                <a:latin typeface="Times New Roman"/>
                <a:ea typeface="Times New Roman"/>
                <a:cs typeface="Times New Roman"/>
                <a:sym typeface="Times New Roman"/>
              </a:rPr>
              <a:t>734K</a:t>
            </a:r>
            <a:r>
              <a:rPr lang="en-US" sz="1300">
                <a:solidFill>
                  <a:srgbClr val="212121"/>
                </a:solidFill>
                <a:latin typeface="Times New Roman"/>
                <a:ea typeface="Times New Roman"/>
                <a:cs typeface="Times New Roman"/>
                <a:sym typeface="Times New Roman"/>
              </a:rPr>
              <a:t> bikes were booked in </a:t>
            </a:r>
            <a:r>
              <a:rPr lang="en-US" sz="1300" b="1">
                <a:solidFill>
                  <a:srgbClr val="212121"/>
                </a:solidFill>
                <a:latin typeface="Times New Roman"/>
                <a:ea typeface="Times New Roman"/>
                <a:cs typeface="Times New Roman"/>
                <a:sym typeface="Times New Roman"/>
              </a:rPr>
              <a:t>July</a:t>
            </a:r>
            <a:r>
              <a:rPr lang="en-US" sz="1300">
                <a:solidFill>
                  <a:srgbClr val="212121"/>
                </a:solidFill>
                <a:latin typeface="Times New Roman"/>
                <a:ea typeface="Times New Roman"/>
                <a:cs typeface="Times New Roman"/>
                <a:sym typeface="Times New Roman"/>
              </a:rPr>
              <a:t>, and </a:t>
            </a:r>
            <a:r>
              <a:rPr lang="en-US" sz="1300" b="1">
                <a:solidFill>
                  <a:srgbClr val="212121"/>
                </a:solidFill>
                <a:latin typeface="Times New Roman"/>
                <a:ea typeface="Times New Roman"/>
                <a:cs typeface="Times New Roman"/>
                <a:sym typeface="Times New Roman"/>
              </a:rPr>
              <a:t>707K </a:t>
            </a:r>
            <a:r>
              <a:rPr lang="en-US" sz="1300">
                <a:solidFill>
                  <a:srgbClr val="212121"/>
                </a:solidFill>
                <a:latin typeface="Times New Roman"/>
                <a:ea typeface="Times New Roman"/>
                <a:cs typeface="Times New Roman"/>
                <a:sym typeface="Times New Roman"/>
              </a:rPr>
              <a:t>were booked in </a:t>
            </a:r>
            <a:r>
              <a:rPr lang="en-US" sz="1300" b="1">
                <a:solidFill>
                  <a:srgbClr val="212121"/>
                </a:solidFill>
                <a:latin typeface="Times New Roman"/>
                <a:ea typeface="Times New Roman"/>
                <a:cs typeface="Times New Roman"/>
                <a:sym typeface="Times New Roman"/>
              </a:rPr>
              <a:t>May</a:t>
            </a:r>
            <a:r>
              <a:rPr lang="en-US" sz="1300">
                <a:solidFill>
                  <a:srgbClr val="212121"/>
                </a:solidFill>
                <a:latin typeface="Times New Roman"/>
                <a:ea typeface="Times New Roman"/>
                <a:cs typeface="Times New Roman"/>
                <a:sym typeface="Times New Roman"/>
              </a:rPr>
              <a:t>.</a:t>
            </a:r>
            <a:endParaRPr/>
          </a:p>
          <a:p>
            <a:pPr marL="0" lvl="0" indent="0" algn="l" rtl="0">
              <a:lnSpc>
                <a:spcPct val="115000"/>
              </a:lnSpc>
              <a:spcBef>
                <a:spcPts val="0"/>
              </a:spcBef>
              <a:spcAft>
                <a:spcPts val="0"/>
              </a:spcAft>
              <a:buClr>
                <a:schemeClr val="dk2"/>
              </a:buClr>
              <a:buSzPts val="1300"/>
              <a:buNone/>
            </a:pPr>
            <a:endParaRPr sz="1300" b="1" i="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300"/>
              <a:buFont typeface="Arial"/>
              <a:buChar char="•"/>
            </a:pPr>
            <a:r>
              <a:rPr lang="en-US" sz="1300" i="0">
                <a:solidFill>
                  <a:srgbClr val="212121"/>
                </a:solidFill>
                <a:latin typeface="Times New Roman"/>
                <a:ea typeface="Times New Roman"/>
                <a:cs typeface="Times New Roman"/>
                <a:sym typeface="Times New Roman"/>
              </a:rPr>
              <a:t>Demand for bikes was </a:t>
            </a:r>
            <a:r>
              <a:rPr lang="en-US" sz="1300" b="1" i="0">
                <a:solidFill>
                  <a:srgbClr val="212121"/>
                </a:solidFill>
                <a:latin typeface="Times New Roman"/>
                <a:ea typeface="Times New Roman"/>
                <a:cs typeface="Times New Roman"/>
                <a:sym typeface="Times New Roman"/>
              </a:rPr>
              <a:t>least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Jan</a:t>
            </a:r>
            <a:r>
              <a:rPr lang="en-US" sz="1300" i="0">
                <a:solidFill>
                  <a:srgbClr val="212121"/>
                </a:solidFill>
                <a:latin typeface="Times New Roman"/>
                <a:ea typeface="Times New Roman"/>
                <a:cs typeface="Times New Roman"/>
                <a:sym typeface="Times New Roman"/>
              </a:rPr>
              <a:t>, followed by </a:t>
            </a:r>
            <a:r>
              <a:rPr lang="en-US" sz="1300" b="1" i="0">
                <a:solidFill>
                  <a:srgbClr val="212121"/>
                </a:solidFill>
                <a:latin typeface="Times New Roman"/>
                <a:ea typeface="Times New Roman"/>
                <a:cs typeface="Times New Roman"/>
                <a:sym typeface="Times New Roman"/>
              </a:rPr>
              <a:t>Feb </a:t>
            </a:r>
            <a:r>
              <a:rPr lang="en-US" sz="1300" i="0">
                <a:solidFill>
                  <a:srgbClr val="212121"/>
                </a:solidFill>
                <a:latin typeface="Times New Roman"/>
                <a:ea typeface="Times New Roman"/>
                <a:cs typeface="Times New Roman"/>
                <a:sym typeface="Times New Roman"/>
              </a:rPr>
              <a:t>and </a:t>
            </a:r>
            <a:r>
              <a:rPr lang="en-US" sz="1300" b="1" i="0">
                <a:solidFill>
                  <a:srgbClr val="212121"/>
                </a:solidFill>
                <a:latin typeface="Times New Roman"/>
                <a:ea typeface="Times New Roman"/>
                <a:cs typeface="Times New Roman"/>
                <a:sym typeface="Times New Roman"/>
              </a:rPr>
              <a:t>Dec</a:t>
            </a:r>
            <a:r>
              <a:rPr lang="en-US" sz="1300" i="0">
                <a:solidFill>
                  <a:srgbClr val="212121"/>
                </a:solidFill>
                <a:latin typeface="Times New Roman"/>
                <a:ea typeface="Times New Roman"/>
                <a:cs typeface="Times New Roman"/>
                <a:sym typeface="Times New Roman"/>
              </a:rPr>
              <a:t>. </a:t>
            </a:r>
            <a:r>
              <a:rPr lang="en-US" sz="1300" b="1" i="0">
                <a:solidFill>
                  <a:srgbClr val="212121"/>
                </a:solidFill>
                <a:latin typeface="Times New Roman"/>
                <a:ea typeface="Times New Roman"/>
                <a:cs typeface="Times New Roman"/>
                <a:sym typeface="Times New Roman"/>
              </a:rPr>
              <a:t>150K </a:t>
            </a:r>
            <a:r>
              <a:rPr lang="en-US" sz="1300" i="0">
                <a:solidFill>
                  <a:srgbClr val="212121"/>
                </a:solidFill>
                <a:latin typeface="Times New Roman"/>
                <a:ea typeface="Times New Roman"/>
                <a:cs typeface="Times New Roman"/>
                <a:sym typeface="Times New Roman"/>
              </a:rPr>
              <a:t>bikes were rented in </a:t>
            </a:r>
            <a:r>
              <a:rPr lang="en-US" sz="1300" b="1" i="0">
                <a:solidFill>
                  <a:srgbClr val="212121"/>
                </a:solidFill>
                <a:latin typeface="Times New Roman"/>
                <a:ea typeface="Times New Roman"/>
                <a:cs typeface="Times New Roman"/>
                <a:sym typeface="Times New Roman"/>
              </a:rPr>
              <a:t>Jan</a:t>
            </a:r>
            <a:r>
              <a:rPr lang="en-US" sz="1300" i="0">
                <a:solidFill>
                  <a:srgbClr val="212121"/>
                </a:solidFill>
                <a:latin typeface="Times New Roman"/>
                <a:ea typeface="Times New Roman"/>
                <a:cs typeface="Times New Roman"/>
                <a:sym typeface="Times New Roman"/>
              </a:rPr>
              <a:t>, </a:t>
            </a:r>
            <a:r>
              <a:rPr lang="en-US" sz="1300" b="1" i="0">
                <a:solidFill>
                  <a:srgbClr val="212121"/>
                </a:solidFill>
                <a:latin typeface="Times New Roman"/>
                <a:ea typeface="Times New Roman"/>
                <a:cs typeface="Times New Roman"/>
                <a:sym typeface="Times New Roman"/>
              </a:rPr>
              <a:t>151k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Feb</a:t>
            </a:r>
            <a:r>
              <a:rPr lang="en-US" sz="1300" i="0">
                <a:solidFill>
                  <a:srgbClr val="212121"/>
                </a:solidFill>
                <a:latin typeface="Times New Roman"/>
                <a:ea typeface="Times New Roman"/>
                <a:cs typeface="Times New Roman"/>
                <a:sym typeface="Times New Roman"/>
              </a:rPr>
              <a:t>, and </a:t>
            </a:r>
            <a:r>
              <a:rPr lang="en-US" sz="1300" b="1" i="0">
                <a:solidFill>
                  <a:srgbClr val="212121"/>
                </a:solidFill>
                <a:latin typeface="Times New Roman"/>
                <a:ea typeface="Times New Roman"/>
                <a:cs typeface="Times New Roman"/>
                <a:sym typeface="Times New Roman"/>
              </a:rPr>
              <a:t>185K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Dec.</a:t>
            </a:r>
            <a:endParaRPr sz="1300" b="1">
              <a:solidFill>
                <a:srgbClr val="212121"/>
              </a:solidFill>
              <a:latin typeface="Times New Roman"/>
              <a:ea typeface="Times New Roman"/>
              <a:cs typeface="Times New Roman"/>
              <a:sym typeface="Times New Roman"/>
            </a:endParaRPr>
          </a:p>
        </p:txBody>
      </p:sp>
      <p:sp>
        <p:nvSpPr>
          <p:cNvPr id="118" name="Google Shape;118;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155575" y="2608028"/>
            <a:ext cx="6984696" cy="15743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9" name="Google Shape;119;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 name="Google Shape;120;p10" descr="data:image/png;base64,iVBORw0KGgoAAAANSUhEUgAAAV0AAAEICAYAAAD8yyfzAAAABHNCSVQICAgIfAhkiAAAAAlwSFlzAAALEgAACxIB0t1+/AAAADh0RVh0U29mdHdhcmUAbWF0cGxvdGxpYiB2ZXJzaW9uMy4yLjIsIGh0dHA6Ly9tYXRwbG90bGliLm9yZy+WH4yJAAAgAElEQVR4nO3daXxU5cH38d8smewra0IwBSFB9iRokL2oSFkURb2xCkpRwRYBpVQsPtyVKtqyCKKCfKwo2ILcoGwBoSCbiCCYsIMQIGwhCZCQlWwzz4uUqSiBVJJrIv1/X5GzzXWdHH6cOQPB4nK5XIiIiBFWTw9AROS/iaIrImKQoisiYpCiKyJikKIrImKQoisiYpCia9j48eN55513ANi2bRtdunSp1teLiYkhNTW1yo7Xu3dvtm3bVmXH+7n4b523VD27pwdws+nevTvnzp3DZrNht9uJjY3llVdeITw8HIAJEyZ4eIQ3JjExsdqOnZGRwbRp09i0aRP5+fnUq1ePXr168dRTT+Hn51dtrztjxgxSU1OZPHlyhdvcyLzXrl3LjBkzOHnyJF5eXsTExPDaa6/RsGHDn3xM+fnSnW41mDVrFklJSXz55ZfUqlWLP//5z54e0g0rLS2t1uNnZ2czYMAAioqKWLBgAUlJScyZM4ecnBxOnDhRra9dnVJTU3nxxRcZO3YsO3fuZN26dTz22GPYbDZPD008RNGtRt7e3vTs2ZOUlBT3srFjx/Lmm29edfu5c+fSq1cvzp49S3FxMX/5y1/o1q0bHTp0YPz48Vy6dOmq+6WmpvL4448THx9PQkICo0aNumL9V199RY8ePWjXrh2vvPIKl/8R4okTJxg0aBAJCQkkJCQwevRocnJy3Pt1796d2bNn07dvX9q2bUtpaSndu3fnq6++AsrvEEeOHMkf/vAHYmNj6d27N3v27HHvv2/fPvr160dsbCwjRoxg1KhRFc59zpw5+Pv7M2nSJCIjIwEIDw/n5ZdfplmzZgB8++239O/fn/j4ePr378+33357xVgvj+vy2H7/+98DcOrUKWJiYvjss8/o1q0bCQkJzJw5E4BNmzbx3nvvsWrVKmJjY7nvvvuuOr7/ZN7fd+DAASIjI7nzzjuxWCwEBARw7733EhERAYDT6WT27NncfffdJCQkMHLkSLKzs937jxgxgo4dOxIfH89jjz3G4cOH3es2btxIr169iI2NpXPnzvztb39zr1u4cCH33HMPd9xxB8OGDSM9Pd29LiYmhvnz51/1mrjetSQ3TtGtRoWFhaxcuZI2bdpcd9u3336bzz77jI8//pj69eszefJkjh07xpIlS1izZg0ZGRnuZ8E/NH36dDp27Mg333zDpk2bePzxx69Yv2HDBhYtWsSyZctYtWoVmzdvBsDlcjF06FA2b97MqlWrOHv2LDNmzLhi38TERGbPns2OHTuw23/8NOqLL76gd+/e7Nixg+7du7vv6ouLixk+fDgPPPAA27dvp0+fPqxdu7bC+W/dupV77rkHq/Xql2R2djZDhw5l4MCBbNu2jcGDBzN06FCysrIqPqk/sHPnTj7//HM++ugj3nnnHVJSUujSpQtDhw7lV7/6FUlJSSxbtqxSx6po3j/UokULjh49ysSJE/n666/Jz8+/Yv28efNYu3YtH3/8MZs3byY4OPiKR1BdunRh9erVbN26lebNm7v/IAEYN24cEyZMICkpiRUrVtC+fXug/FxOmTKFadOm8eWXX9KgQQNeeOGFK163omvieteS3DhFtxr87ne/o127drRr144tW7YwZMiQCrd1uVy8/vrrbNmyhblz5xIWFobL5WLhwoX88Y9/JCQkhICAAIYOHVrhc0W73c6ZM2fIyMjA29ubdu3aXbH+6aefJigoiIiICBISEjh48CAAUVFRdOzYEYfDQVhYGIMHD+abb765Yt+BAwcSHh6Oj4/PVV87Pj6erl27YrPZuP/++93H3rVrF6WlpQwaNAgvLy969OhBq1atKjwP2dnZ1KlTp8L1GzZsICoqin79+mG32+nTpw+NGzdm/fr1Fe7zQ8OHD8fHx4dmzZrRrFkz91h/iorm/UMNGzZk3rx5pKenM2rUKNq3b8/YsWPd8V2wYAHPP/889evXx+FwMHz4cFavXu1+nPPQQw8REBCAw+Hgueee4+DBg+Tm5gLl3/cjR46Ql5dHcHAwLVq0AGD58uX079+fFi1a4HA4eOGFF0hOTubUqVPucVV0TVzvWpIbpw/SqsE777xDhw4dKCsrY926dQwcOJDExMSrRiU3N5eFCxfy5ptvEhgYCMCFCxcoLCzkwQcfdG/ncrlwOp1Xfb0xY8Ywffp0HnroIYKDgxk8eDAPPfSQe/33X9fX19f9G/7cuXO89tpr7Nixg/z8fFwuF0FBQVcc+/IHgBWpXbu2+9c+Pj4UFRVRWlpKRkYG9erVw2KxVOpYISEhZGZmVrg+IyPD/Zb8soiIiCveNl/P98fq6+tLQUFBpfe91rG+P++rvRto27Yt06dPB2D37t08//zzzJo1i9GjR3PmzBl+97vfXXGHb7VaOX/+PLVr1+bNN9/k888/58KFC+5tsrKyCAwM5K233mLmzJlMmTKFmJgYRo8eTWxsLBkZGe4AA/j7+xMSEkJ6err70U1F18T1riW5cYpuNbLZbPTo0YPx48ezc+dOevbs+aNtgoKCmDRpEqNGjeLtt98mPj6e0NBQfHx8SExMpF69etd9nTp16vDqq68CsGPHDgYPHsztt99OVFTUNfebOnUqFouF5cuXExISwtq1a3/0tyu+H83/RJ06dUhPT8flcrmPkZaWVuEn9nfeeSf//Oc/GT58+FUfMdStW5czZ85csSwtLY3OnTsD5eEoLCx0r7tWwH/op87xp2jdujU9evRwP5utX78+EydOJD4+/kfbLlmyhHXr1jFnzhwiIyPJzc3l9ttvdz9/bd26NTNnzqSkpIS///3vjBo1io0bN1K3bl1Onz7tPk5BQQHZ2dnVei1J5enxQjVyuVysXbuWnJwcbr311gq3S0hIYPLkyTz33HPs3r0bq9XKww8/zMSJEzl//jwA6enp7uduP3T5eSxAcHAwFoulwmej35efn4+fnx+BgYGkp6fz/vvv/4RZXl3btm2x2Wx8/PHHlJaWsnbt2go/bAIYPHgw+fn5vPjii+5gpKen8/rrr3Pw4EG6du3K8ePHWb58OaWlpaxcuZIjR47QrVs3AJo1a8bKlSspKSlhz549rF69utJjrVWrFqdPn67wncSN2LFjBwsXLnR/H1NSUvjiiy/cz/kfffRRpk2b5p7zhQsX3M++8/PzcTgchIaGUlhYyNSpU93HLS4uZtmyZeTm5uLl5YW/v7/7e96nTx8+/fRTDhw4QHFxMVOnTqV169buu9xr+anXklSezmY1GDZsGLGxscTFxTFt2jTeeOMNmjZtes19OnbsyMSJExk2bBj79u1jzJgxREVF8cgjjxAXF8eTTz7JsWPHrrrvnj17ePjhh4mNjeXZZ59l3Lhxlfo7oMOHD2f//v20a9eOZ555hh49evyk+V6Nw+FgxowZLFq0iNtvv51ly5bRrVs3HA7HVbcPCQlh/vz52O12HnnkEWJjY3niiScIDAwkKiqK0NBQZs2axZw5c0hISOD9999n1qxZhIWFATBq1ChOnDjBHXfcwYwZM+jbt2+lx3r5HUhCQgIPPPDAjU/+e4KCgvjiiy/o27cvsbGxPP3009x999089dRTAAwaNIju3bvzm9/8htjYWB555BF2794NQL9+/YiIiKBz58707t2btm3bXnHspUuX0r17d+Li4liwYAGTJk0CoEOHDowcOZLnnnuOTp06cfLkyQr/1sgP/dRrSSrPoh9iLqY8/PDDDBgwgP79+3t6KCIeoztdqTbbt28nMzOT0tJSPvvsMw4dOuR+Bivy30ofpEm1OXbsGKNGjaKwsJDIyEjeeust6tat6+lhiXiUHi+IiBikxwsiIgYpuiIiBim6IiIGKboiIgYpuiIiBim6IiIGKboiIgYpuiIiBim6IiIGKboiIgYpuiIiBim6IiIGKbpy0yoqLfL0EGoMnYuaQz9lTG5qHWd09PQQaoQtz23x9BDkX3SnKyJikKIrImKQoisiYpCiKyJikKIrImKQoisiYpCiKyJikKIrImKQoisiYpCiKyJikKIrImKQoisiYpCiKyJikKIrImKQoisiYpCiKyJikKIrImKQoisiYpCiKyJikKIrImKQoisiYpCiKyJikKIrImKQoisiYpCiKyJikKIrImKQoisiYpCiKyJikKIrImKQoisiYpCiKyJikKIrImKQoisiYpCiKyJikKIrImKQoisiYpCiKyJikKIrImKQoisiYpCiKyJikKIrImKQoisiYtANR7eopKwqxnFT0LkQkeux3+gBvL1sxI+ZWxVj+dnbOWmQp4cgIjWcHi+IiBik6IqIGKToiogYpOiKiBik6IqIGKToiogYpOiKiBik6IqIGKToiogYpOiKiBik6IqIGKToiogYpOiKiBik6IqIGKToiogYpOjWIK7SIk8PocbQuZCb1Q3/EHOpOha7NycmtPL0MGqEW8bv8fQQRKqF7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WkUpxFRZ4eQo1xI+fCXoXjEJGbmNXbm41dunp6GDVC100bf/K+utMVETFI0RURMUjRFRExSNEVETFI0RURMUjRFRExSNEVETFI0RURMUjRFRExSNEVETFI0RURMUjRFRExSNEVETFI0RURMUjRFRExSNEVETFI0RURMUjRFRExyOP/XU9xXhYpn77JpfNnaDvyPXJS95G+LRGAS1lp3HL3E4Q0jefkunkUZp7CO6QOt/T4DRarlQv7vyIzeR02H38a9X4Wm7dvpZZhgaNL3sLlLMXq8KVRn2exOXw9fCaqRnpOCYP/kcqRzCL2/7E5dpuFxclZLErOxulyMb1/Qyzwo22utl9pmYtRn54iM6+UNg18+WOP+gDM+jKTfx7KpUGwF1MeiMTLZmF84hkOZVyiYaiDv9zXAJvV4tkTUQVyj+dy/NPjYIWAWwII7xrO4XmHsVgsOEIcNB3YFIvVwvGlx8k9mgsWaPLrJvjW9WXv9L0AWGwWmj7RFJuXjYPvH8RV5sLmYyP6iWhsPjYOfXCIktwSXC4XTR5tgm+98uuw+GIx3074ljZj2+Bb5+a4Nn/o/06fYuO5c0xu2Yo/HThAobOMAJud/73tNpKys/nHqZMAnCwo5PkmTbgzLIwRu3dxND+f9+PiifQtPy87srL4+8kTOIHfNmpMTGAg048c4WhBPhE+Pvy+aTQ2S825Hj1+p2v38afpIy/iH34rAMGNWhM94CWiB7yEI7AWgVEtyE87iquslOgBL+FTqwEXjybjKislc9d6ogf8kbDmHTm3a32ll1msNn7RayjRA8YR0iSO83u/9PBZqDrBvjbmP9GI2MjyC/JsTglfH89n/pON+GRwY+oHef1om6vtB7D6YA631fPhk8GNuFTiZP/ZQs7llbL1eD6LhzTmtno+rDmYw67TBZSUufhkcGOi6/iw7rtc4/OuDt5h3rR4rgWtRrWiJLeE4uxibht6Gy1HtsS7ljdZ+7IoyS8h70QerZ5vRdR9UZz98iwAzYc3p+XIltS5vQ6Z2zPL4zuwKS1HtiSsVRgZ2zIAaPpE+bJbet9C2sY092uf2XCGgKgAj8zbhGKnkyN5eQBsz8ritsBAprduQ7PAQLZnXSAhLIzprdswvXUb6vl4Ex8ais1i4dXmLehau477OEVlZSxLS2Nyq9ZMb92GmMBADubmUupyMr11G37h58/WC+c9Nc2r8nh0rXYHdh//Hy0vys7Ayz8Im8OHoouZ+NZpCIBv3VvIP32YS1np+NaOxGK1ERTVgry0I5VeZrU78AoIAcBitWGxePw0VBkfLyvBvjb31xuP5OF0waMfHmN84hnKnK4fbXO1/QBOXCimWX0fAJrX92HniQJ2nynkzl+Uf7863RrAzpMFnMgqoVm9f20XXr7dzcAR5MDqVX5tWGwW7H527L7lbw4tVgsWqwWbtw27rx2X00VpYSl2//L1Vlv5fs4SJ371/bB6WXEEO9zHuvw77/J2ZcVl+DXwA6Akr4SyS2V4h3kbm6tpK8+e5d569QCI8PHhkrMMgLzSUoLsXu7tzhQWEurlhZ/NhsViIczhuOI4+3JzsFrgxb17eO3QQQrLyjhzqZDG/uV/YDXx92dfTo6hWVVOja1N9uEdhDSJB8AnrD65Jw8CkHviAGVFBZQVFWDzLr8rs3n7Unap8ssuKyu+xLld6wm9rb3JqRl1Lq+U4jIX859shK+XlTUHK38BNq7tzbbj+QBsPZ5PziUnOZfKCPAuj3Ogt5WcS2U0ruVgW2r5dl8dzSfnUlnVT8SD8k/nU5JXgl94eRSLLxZz8dBFQpqFYLVb8Q7zJunVJI793zHqtS8PSdGFInZP3U3a5jT8IvzcxyorKuPslrPUiS+/W3OWOtkzbQ/HFh0j8BeBAKRtSCO8S7jhWZpT6nSSfDGbuJBQACJ9fdmXk8OTO3dwKC+XlkFB7m03nT9H51q1KzxWVnEJ54uL+UvLVrQMDGJ5WhoNff3YdTEbgKSL2eSVllbvhP5DNTa6F1OSCW4SB4Bf3Sh8a0fy3Sev4ywuxO4XXB7QokIAyooKsfn4VXoZgMvlIvXz94no/NBV77RvFoE+VtpHlc+vQ2N/jmQWVXrfu2MCuVTi5NEPj+GwWagdYCfQx0ZeUXlUc4ucBPnYaBHuS0xdH/5nzjHyisqoHeDxjwqqTEl+CccWHaPJr5sA5Xeuhz8+zK0DbsVis1BwtoBLmZeIfTmWmN/EcGLFCaD80UTrF1pzy69u4cwXZ4Dya+7I348Q1ScKu9+/7ojtVlqNakXM4BhOJJ6gtKCUouwid+BvRmsyMrirTl3316vT0+lQqxYfxrejfVgY/8zIcK/bev4CHWrVqvBY/nY7rYKCsVksxIaEkFpYQNOAABr5+TNq9y7yS8sI9XJUuL8n1MjoluRnY7HZsfv++5lWeId+RP/PS9h8Agi+tQ0+ofW5dP4ULqeT3NR9+IffWullAGlbPiWgQTSBtzT31DSNiG/ox4H0SwDsTyv/oKuybFYLE3pHMP/JRtisFro2CaBNhC9f/+vud8vRPOIiy+MwsltdPhnciFA/G92jA6t+Ih7gKnNxeN5hovpF4QgqP28pn6RQv3P9f0fRBXZfOxarBbu/ndJLpTjLnLhcLgBsPjb3I4qTK08S2DiQ4Ojg8l1dLpxlzn9v57BSmFFIYUYh+9/dz8VDFzn6yVHDs65+JwsLWJaWxpi9ezheUECJy0WgvfwPoWAvL/L/dWd6vrgYu9VCsJdXhcdqFhBAamH5u9cj+XmEe5c/5noiKopprdsQ5GWnfVhYNc/oP+PxWxJXWSlHFk+hMPMERxZNJqLzQxRknCD41th/b+NycviTv2CxWgm8pbk7nLVadeO7Ba9h8/anUZ9hWGz2Si0rzssifXsi/hFNyT68k9Bmd1Cn7V2eOgVVqqTMxRMfH2f/2UsMnHecP9xdDx8vC/8z5yihfnaG3Fnrqtu0DPf90bLwIC9GLj6JxWKhf5sQ6geVX/wJUf70/9tRIoK9+E37WjidLh796BhWi4WOjf2Jjbw57tLOJZ8jLzWP1KWpAET1jeL8rvMUXSgqfwTQNZxabWph9bGyZ9oeXE4Xjfo3ouRiCYfnHQZL+Z1sk8ebUHyxmNNrTxPYKJALuy9QO7Y2ddvXZf/M/eUvZoHGDzfGr74frV9oDcDhjw8TeW+kp6ZfbYY2auz+9fBdydxbrx4TDhxgTUYGdouF/212GwBbzp+j4w/ucv90YD97cnI4famQAZGRdKpVm7bBwYzYlYy3zcb/i2mG0+Xi+T27sWEhLiSE5t97XFETWFyX/0i+AfFj5lbFWH72dk4adMPHODGhVRWM5OfvlvF7quQ4HWd0rJLj/NxteW5LlRxnY5euVXKcn7uumzb+5H1r5OMFEZGblaIrImKQoisiYpCiKyJikKIrImKQoisiYpCiKyJikKIrImKQoisiYpCiKyJikKIrImKQoisiYpCiKyJikKIrImKQoisiYpCiKyJi0DV/iPnhw4cprWH/qZuISE1nt9tp2rTpVddVyf8cISIilaPHCyIiBim6IiIGKboiIgYpuiIiBim6IiIGKboiIgZ5NLpr164lJiaGlJSU62774YcfUlhYaGBUN4eZM2fSu3dv+vbty/3338+uXbsqve+6deuYPXt2NY6uZruRcyfXNnHiRD788EP310OGDGHcuHHur9944w3efvvt615/p06dYvny5dU1zGrl0eiuWLGC+Ph4EhMTr7vt3LlzFd1KSkpKYsOGDXz22WcsX76cOXPmUL9+/UrtW1payl133cUzzzxTzaOsmW7k3JngcrlwOp2eHsZPFhcXR1JSEgBOp5OsrCyOHDniXp+UlESnTp2ue/2dPn2aFStW/EevXVP+oZfdUy+cn5/Pzp07mTt3LsOGDWPEiBFs27aNDz74gPfeew+ACRMm0LJlS/Ly8sjIyOCJJ54gJCSEefPmERsb6/7mff7552zYsIE33niDsWPH4u3tzYEDBzh//jwTJ05kyZIlJCcn06ZNG9544w0AYmNjGTRoEOvXr8fHx4d3332X2rVre+p0VKnMzExCQ0NxOBwAhIWFAdC9e3d69uzJ5s2b8fb2ZsqUKURFRTF27FgcDgcHDhwgLi6OmJgY9u7dy/jx4xk7diwBAQHs3buXzMxMxowZQ8+ePXE6nUyYMIGvv/6a8PBw7HY7/fv3p2fPnp6c+g271rlbtGgRYWFh7Nmzh7/+9a/MmzePGTNmcOrUKU6ePElaWhovvfQSycnJbN68mbp16zJr1iy8vLzo3r07vXv3ZtOmTdhsNv785z8zdepUUlNTGTJkCI8++igA77//PqtWraK4uJh77rmHESNGcOrUKYYMGUKbNm3Yt28fs2fPpkGDBh47RzciNjaW119/HSj/F69NmzYlMzOTixcv4uvrS0pKCocOHWLZsmXXvP6mTJlCSkoK999/Pw888AADBw5k8uTJbN++neLiYh577DEGDBjAtm3bmD59OkFBQRw7dozVq1d7+Ax48E533bp1dO7cmUaNGhEaGsrevXsr3HbQoEHUrVuXjz76iHnz5l332Dk5OXzyySe89NJLPPvsszz55JMkJiby3XffceDAAQAKCgpo06YNy5Yto127dixcuLDK5uZpHTt2JC0tjXvvvZc//elPbN++3b0uMDCQ5cuX8/jjjzNx4kT38vT0dBYsWMBLL730o+NlZGTwj3/8g/fee48pU6YAsGbNGk6fPs3KlSv561//SnJycvVPzIBrnbuKnDhxgo8++oiZM2cyZswYEhISWL58OT4+PmzcuNG9XXh4OEuXLqVdu3aMHTuW6dOns3DhQmbMmAHAl19+SWpqKosWLWLp0qXs27ePb775BoDU1FR+/etfk5iY+LMNLkC9evWw2WycOXOGpKQk2rZtS+vWrUlOTmbPnj1ER0fj5eV1xT5Xu/5Gjx5Nu3btWLp0KU8++SSLFi0iMDCQxYsXs3jxYhYuXMjJkycB2L9/P+PGjasRwQUP3ukmJiYyaNAgAHr16kViYiLdunWrkmP/8pe/xGKxEBMTQ+3atYmJiQGgSZMmnD59mttuuw0vLy9++ctfAtCyZUu2bNlSJa9dE/j7+/Ppp5+yY8cOtm3bxvPPP8/o0aMB6NOnDwC9e/d233EA9OzZE5vNdtXj3X333VitVpo0acK5c+cA2LlzJz179sRqtVKnTh0SEhKqeVZmXOvcVaRLly54eXkRHR1NWVkZXbp0ASA6OppTp065t7vrrrvcywsKCggICADA4XCQk5PDli1b2LJlC/369QPKbwyOHz9OeHg4ERERtG3btjqmbNzld6lJSUkMHjyY9PR0vv32WwIDA4mLi/vR9le7/n5oy5YtHDp0yB3W3NxcUlNT8fLyolWrVjRs2LBa5/Sf8Eh0s7Oz+frrr/nuu++wWCyUlZVhsVi46667rnheVVRUVKnj/XC7y28NLRaL+9cAVqvV/VzHy8sLi8XiXl5WVnZDc6ppbDYbCQkJJCQkEB0dzZIlS665va+vb4Xrvn8O/xtc7dzZbDYu/5iSiq43q9V6zevq8h2c1Wq96nXpcrl45plnGDBgwBXHP3XqFH5+flU/UQ+5/Fz3u+++o2nTptSvX58PPviAgIAAHnzwQS5evHjF9pW5/lwuFy+//DKdO3e+Yvm2bdtq3LnzyOOF1atXc//997N+/Xq++OILNm7cSGRkJE6nk5SUFIqLi8nJyWHr1q3uffz9/cnPz3d/Xbt2bVJSUnA6naxdu9YT06ixjh49yvHjx91fHzhwgIiICABWrVoFwMqVK4mNjf3JrzEmHx4AAAG6SURBVBEXF8eaNWtwOp2cO3euUm/Dfw4qOncNGjRwPwJbs2ZNtbx2p06dWLx4sfs6T09P5/z589XyWp4UFxfH+vXrCQ4OxmazERISQm5uLsnJyZW+Jn/Yg06dOjF//nxKSkoAOHbsGAUFBdUy/hvlkTvdFStW8PTTT1+xrEePHiQmJtKzZ0/69OlDZGQkzZs3d69/5JFHeOqpp6hbty7z5s1j9OjRDB06lLCwMFq2bFljT7AnFBQU8Oqrr5KTk4PNZiMqKooJEyawYcMGLl68SN++fXE4HEydOvUnv8a9997L1q1b6dWrF+Hh4TRv3pzAwMAqnIVnVHTujh49yrhx45g+fXq1PUrp1KkTKSkp7jtdPz8/Jk2ahNV6c/11+ujoaLKystyPui4vy8/Pd39weT0xMTFYrVbuu+8+HnzwQQYNGsTp06d58MEHcblchIaG8u6771bXFG6IfrTjf5HvfwJfFfLz8/H39ycrK4uHH36Y+fPnU6dOnSo5tsjNymMfpMnP37Bhw8jJyaGkpITf/va3Cq5IJehOV0TEoJvrYZGISA2n6IqIGKToiogYpOiKiBik6IqIGPT/AYKa19Y6lwRAAAAAAElFTkSuQmCC"/>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 name="Google Shape;121;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460374" y="160337"/>
            <a:ext cx="5988133" cy="59881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 name="Google Shape;122;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03E39976-0E1E-15BC-0495-4991493304F6}"/>
              </a:ext>
            </a:extLst>
          </p:cNvPr>
          <p:cNvPicPr>
            <a:picLocks noChangeAspect="1"/>
          </p:cNvPicPr>
          <p:nvPr/>
        </p:nvPicPr>
        <p:blipFill>
          <a:blip r:embed="rId3"/>
          <a:stretch>
            <a:fillRect/>
          </a:stretch>
        </p:blipFill>
        <p:spPr>
          <a:xfrm>
            <a:off x="1823555" y="2293514"/>
            <a:ext cx="4732109" cy="2475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1"/>
          <p:cNvSpPr txBox="1">
            <a:spLocks noGrp="1"/>
          </p:cNvSpPr>
          <p:nvPr>
            <p:ph type="title"/>
          </p:nvPr>
        </p:nvSpPr>
        <p:spPr>
          <a:xfrm>
            <a:off x="0" y="278606"/>
            <a:ext cx="8832300" cy="62087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002060"/>
                </a:solidFill>
                <a:latin typeface="Times New Roman"/>
                <a:ea typeface="Times New Roman"/>
                <a:cs typeface="Times New Roman"/>
                <a:sym typeface="Times New Roman"/>
              </a:rPr>
              <a:t>Rented Bike Count Against Numerical Data</a:t>
            </a:r>
            <a:endParaRPr dirty="0">
              <a:solidFill>
                <a:srgbClr val="002060"/>
              </a:solidFill>
            </a:endParaRPr>
          </a:p>
        </p:txBody>
      </p:sp>
      <p:sp>
        <p:nvSpPr>
          <p:cNvPr id="129" name="Google Shape;129;p11"/>
          <p:cNvSpPr txBox="1">
            <a:spLocks noGrp="1"/>
          </p:cNvSpPr>
          <p:nvPr>
            <p:ph type="body" idx="1"/>
          </p:nvPr>
        </p:nvSpPr>
        <p:spPr>
          <a:xfrm>
            <a:off x="313089" y="1031345"/>
            <a:ext cx="8830911" cy="1254654"/>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Most preferred</a:t>
            </a:r>
            <a:r>
              <a:rPr lang="en-US" sz="1200" dirty="0">
                <a:solidFill>
                  <a:srgbClr val="212121"/>
                </a:solidFill>
                <a:latin typeface="Times New Roman"/>
                <a:ea typeface="Times New Roman"/>
                <a:cs typeface="Times New Roman"/>
                <a:sym typeface="Times New Roman"/>
              </a:rPr>
              <a:t> bike-sharing </a:t>
            </a:r>
            <a:r>
              <a:rPr lang="en-US" sz="1200" b="1" dirty="0">
                <a:solidFill>
                  <a:srgbClr val="212121"/>
                </a:solidFill>
                <a:latin typeface="Times New Roman"/>
                <a:ea typeface="Times New Roman"/>
                <a:cs typeface="Times New Roman"/>
                <a:sym typeface="Times New Roman"/>
              </a:rPr>
              <a:t>temperature </a:t>
            </a:r>
            <a:r>
              <a:rPr lang="en-US" sz="1200" dirty="0">
                <a:solidFill>
                  <a:srgbClr val="212121"/>
                </a:solidFill>
                <a:latin typeface="Times New Roman"/>
                <a:ea typeface="Times New Roman"/>
                <a:cs typeface="Times New Roman"/>
                <a:sym typeface="Times New Roman"/>
              </a:rPr>
              <a:t>is </a:t>
            </a:r>
            <a:r>
              <a:rPr lang="en-US" sz="1200" b="1" dirty="0">
                <a:solidFill>
                  <a:srgbClr val="212121"/>
                </a:solidFill>
                <a:latin typeface="Times New Roman"/>
                <a:ea typeface="Times New Roman"/>
                <a:cs typeface="Times New Roman"/>
                <a:sym typeface="Times New Roman"/>
              </a:rPr>
              <a:t>20- 30 </a:t>
            </a:r>
            <a:r>
              <a:rPr lang="en-US" sz="1200" dirty="0">
                <a:solidFill>
                  <a:srgbClr val="212121"/>
                </a:solidFill>
                <a:latin typeface="Times New Roman"/>
                <a:ea typeface="Times New Roman"/>
                <a:cs typeface="Times New Roman"/>
                <a:sym typeface="Times New Roman"/>
              </a:rPr>
              <a:t>degrees Celsius. Bike renting is </a:t>
            </a:r>
            <a:r>
              <a:rPr lang="en-US" sz="1200" b="1" dirty="0">
                <a:solidFill>
                  <a:srgbClr val="212121"/>
                </a:solidFill>
                <a:latin typeface="Times New Roman"/>
                <a:ea typeface="Times New Roman"/>
                <a:cs typeface="Times New Roman"/>
                <a:sym typeface="Times New Roman"/>
              </a:rPr>
              <a:t>minimal</a:t>
            </a:r>
            <a:r>
              <a:rPr lang="en-US" sz="1200" dirty="0">
                <a:solidFill>
                  <a:srgbClr val="212121"/>
                </a:solidFill>
                <a:latin typeface="Times New Roman"/>
                <a:ea typeface="Times New Roman"/>
                <a:cs typeface="Times New Roman"/>
                <a:sym typeface="Times New Roman"/>
              </a:rPr>
              <a:t> when the</a:t>
            </a:r>
            <a:r>
              <a:rPr lang="en-US" sz="1200" b="1" dirty="0">
                <a:solidFill>
                  <a:srgbClr val="212121"/>
                </a:solidFill>
                <a:latin typeface="Times New Roman"/>
                <a:ea typeface="Times New Roman"/>
                <a:cs typeface="Times New Roman"/>
                <a:sym typeface="Times New Roman"/>
              </a:rPr>
              <a:t> temperature </a:t>
            </a:r>
            <a:r>
              <a:rPr lang="en-US" sz="1200" dirty="0">
                <a:solidFill>
                  <a:srgbClr val="212121"/>
                </a:solidFill>
                <a:latin typeface="Times New Roman"/>
                <a:ea typeface="Times New Roman"/>
                <a:cs typeface="Times New Roman"/>
                <a:sym typeface="Times New Roman"/>
              </a:rPr>
              <a:t>is</a:t>
            </a:r>
            <a:r>
              <a:rPr lang="en-US" sz="1200" b="1" dirty="0">
                <a:solidFill>
                  <a:srgbClr val="212121"/>
                </a:solidFill>
                <a:latin typeface="Times New Roman"/>
                <a:ea typeface="Times New Roman"/>
                <a:cs typeface="Times New Roman"/>
                <a:sym typeface="Times New Roman"/>
              </a:rPr>
              <a:t> &gt;35 or</a:t>
            </a:r>
            <a:r>
              <a:rPr lang="en-US" sz="1200" dirty="0">
                <a:solidFill>
                  <a:srgbClr val="212121"/>
                </a:solidFill>
                <a:latin typeface="Times New Roman"/>
                <a:ea typeface="Times New Roman"/>
                <a:cs typeface="Times New Roman"/>
                <a:sym typeface="Times New Roman"/>
              </a:rPr>
              <a:t> &lt;</a:t>
            </a:r>
            <a:r>
              <a:rPr lang="en-US" sz="1200" b="1" dirty="0">
                <a:solidFill>
                  <a:srgbClr val="212121"/>
                </a:solidFill>
                <a:latin typeface="Times New Roman"/>
                <a:ea typeface="Times New Roman"/>
                <a:cs typeface="Times New Roman"/>
                <a:sym typeface="Times New Roman"/>
              </a:rPr>
              <a:t>5 </a:t>
            </a:r>
            <a:r>
              <a:rPr lang="en-US" sz="1200" dirty="0">
                <a:solidFill>
                  <a:srgbClr val="212121"/>
                </a:solidFill>
                <a:latin typeface="Times New Roman"/>
                <a:ea typeface="Times New Roman"/>
                <a:cs typeface="Times New Roman"/>
                <a:sym typeface="Times New Roman"/>
              </a:rPr>
              <a:t>degrees Celsius.</a:t>
            </a:r>
            <a:endParaRPr dirty="0"/>
          </a:p>
          <a:p>
            <a:pPr marL="0" lvl="0" indent="0" algn="l" rtl="0">
              <a:lnSpc>
                <a:spcPct val="115000"/>
              </a:lnSpc>
              <a:spcBef>
                <a:spcPts val="0"/>
              </a:spcBef>
              <a:spcAft>
                <a:spcPts val="0"/>
              </a:spcAft>
              <a:buClr>
                <a:schemeClr val="dk2"/>
              </a:buClr>
              <a:buSzPts val="1200"/>
              <a:buNone/>
            </a:pPr>
            <a:endParaRPr sz="1200" b="1"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Bike sharing is at its </a:t>
            </a:r>
            <a:r>
              <a:rPr lang="en-US" sz="1200" b="1" i="0" dirty="0">
                <a:solidFill>
                  <a:srgbClr val="212121"/>
                </a:solidFill>
                <a:latin typeface="Times New Roman"/>
                <a:ea typeface="Times New Roman"/>
                <a:cs typeface="Times New Roman"/>
                <a:sym typeface="Times New Roman"/>
              </a:rPr>
              <a:t>peak between 4 pm to 8 pm</a:t>
            </a:r>
            <a:r>
              <a:rPr lang="en-US" sz="1200" i="0" dirty="0">
                <a:solidFill>
                  <a:srgbClr val="212121"/>
                </a:solidFill>
                <a:latin typeface="Times New Roman"/>
                <a:ea typeface="Times New Roman"/>
                <a:cs typeface="Times New Roman"/>
                <a:sym typeface="Times New Roman"/>
              </a:rPr>
              <a:t>. </a:t>
            </a:r>
            <a:r>
              <a:rPr lang="en-US" sz="1200" dirty="0">
                <a:solidFill>
                  <a:srgbClr val="212121"/>
                </a:solidFill>
                <a:latin typeface="Times New Roman"/>
                <a:ea typeface="Times New Roman"/>
                <a:cs typeface="Times New Roman"/>
                <a:sym typeface="Times New Roman"/>
              </a:rPr>
              <a:t>Bike-sharing is at </a:t>
            </a:r>
            <a:r>
              <a:rPr lang="en-US" sz="1200" b="1" dirty="0">
                <a:solidFill>
                  <a:srgbClr val="212121"/>
                </a:solidFill>
                <a:latin typeface="Times New Roman"/>
                <a:ea typeface="Times New Roman"/>
                <a:cs typeface="Times New Roman"/>
                <a:sym typeface="Times New Roman"/>
              </a:rPr>
              <a:t>least between 2 am to 6 am</a:t>
            </a:r>
            <a:r>
              <a:rPr lang="en-US" sz="1200" dirty="0">
                <a:solidFill>
                  <a:srgbClr val="212121"/>
                </a:solidFill>
                <a:latin typeface="Times New Roman"/>
                <a:ea typeface="Times New Roman"/>
                <a:cs typeface="Times New Roman"/>
                <a:sym typeface="Times New Roman"/>
              </a:rPr>
              <a:t>, it </a:t>
            </a:r>
            <a:r>
              <a:rPr lang="en-US" sz="1200" b="1" dirty="0">
                <a:solidFill>
                  <a:srgbClr val="212121"/>
                </a:solidFill>
                <a:latin typeface="Times New Roman"/>
                <a:ea typeface="Times New Roman"/>
                <a:cs typeface="Times New Roman"/>
                <a:sym typeface="Times New Roman"/>
              </a:rPr>
              <a:t>increases from 6 am onwards until 8 am</a:t>
            </a:r>
            <a:r>
              <a:rPr lang="en-US" sz="1200" dirty="0">
                <a:solidFill>
                  <a:srgbClr val="212121"/>
                </a:solidFill>
                <a:latin typeface="Times New Roman"/>
                <a:ea typeface="Times New Roman"/>
                <a:cs typeface="Times New Roman"/>
                <a:sym typeface="Times New Roman"/>
              </a:rPr>
              <a:t>.</a:t>
            </a:r>
            <a:endParaRPr dirty="0"/>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Snowfall</a:t>
            </a:r>
            <a:r>
              <a:rPr lang="en-US" sz="1200" dirty="0">
                <a:solidFill>
                  <a:srgbClr val="212121"/>
                </a:solidFill>
                <a:latin typeface="Times New Roman"/>
                <a:ea typeface="Times New Roman"/>
                <a:cs typeface="Times New Roman"/>
                <a:sym typeface="Times New Roman"/>
              </a:rPr>
              <a:t> is </a:t>
            </a:r>
            <a:r>
              <a:rPr lang="en-US" sz="1200" b="1" dirty="0">
                <a:solidFill>
                  <a:srgbClr val="212121"/>
                </a:solidFill>
                <a:latin typeface="Times New Roman"/>
                <a:ea typeface="Times New Roman"/>
                <a:cs typeface="Times New Roman"/>
                <a:sym typeface="Times New Roman"/>
              </a:rPr>
              <a:t>least favorable </a:t>
            </a:r>
            <a:r>
              <a:rPr lang="en-US" sz="1200" dirty="0">
                <a:solidFill>
                  <a:srgbClr val="212121"/>
                </a:solidFill>
                <a:latin typeface="Times New Roman"/>
                <a:ea typeface="Times New Roman"/>
                <a:cs typeface="Times New Roman"/>
                <a:sym typeface="Times New Roman"/>
              </a:rPr>
              <a:t>for the bike renting Business.</a:t>
            </a:r>
            <a:endParaRPr sz="12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dirty="0">
              <a:solidFill>
                <a:schemeClr val="accent2"/>
              </a:solidFill>
              <a:latin typeface="Times New Roman"/>
              <a:ea typeface="Times New Roman"/>
              <a:cs typeface="Times New Roman"/>
              <a:sym typeface="Times New Roman"/>
            </a:endParaRPr>
          </a:p>
        </p:txBody>
      </p:sp>
      <p:sp>
        <p:nvSpPr>
          <p:cNvPr id="132" name="Google Shape;132;p11"/>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1026" name="Picture 2">
            <a:extLst>
              <a:ext uri="{FF2B5EF4-FFF2-40B4-BE49-F238E27FC236}">
                <a16:creationId xmlns:a16="http://schemas.microsoft.com/office/drawing/2014/main" id="{EEBA18BD-5534-0C1F-0552-A7495BB76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89" y="3089052"/>
            <a:ext cx="2759141" cy="17758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5E329B4-7950-DC9E-AC13-7B9AA5BDA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762" y="3089052"/>
            <a:ext cx="2759141" cy="17758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E725007-59EB-1B95-E054-F8A9F7FF2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0435" y="3089052"/>
            <a:ext cx="2584946" cy="1775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0" y="258393"/>
            <a:ext cx="8832300" cy="70634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002060"/>
                </a:solidFill>
                <a:latin typeface="Times New Roman"/>
                <a:ea typeface="Times New Roman"/>
                <a:cs typeface="Times New Roman"/>
                <a:sym typeface="Times New Roman"/>
              </a:rPr>
              <a:t>Rented Bike Count Against Numerical Data</a:t>
            </a:r>
            <a:endParaRPr dirty="0">
              <a:solidFill>
                <a:srgbClr val="002060"/>
              </a:solidFill>
            </a:endParaRPr>
          </a:p>
        </p:txBody>
      </p:sp>
      <p:sp>
        <p:nvSpPr>
          <p:cNvPr id="139" name="Google Shape;139;p12"/>
          <p:cNvSpPr txBox="1">
            <a:spLocks noGrp="1"/>
          </p:cNvSpPr>
          <p:nvPr>
            <p:ph type="body" idx="1"/>
          </p:nvPr>
        </p:nvSpPr>
        <p:spPr>
          <a:xfrm>
            <a:off x="311700" y="1092994"/>
            <a:ext cx="8520600" cy="1300162"/>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Bike renting is at its </a:t>
            </a:r>
            <a:r>
              <a:rPr lang="en-US" sz="1200" b="1" dirty="0">
                <a:solidFill>
                  <a:srgbClr val="212121"/>
                </a:solidFill>
                <a:latin typeface="Times New Roman"/>
                <a:ea typeface="Times New Roman"/>
                <a:cs typeface="Times New Roman"/>
                <a:sym typeface="Times New Roman"/>
              </a:rPr>
              <a:t>peak </a:t>
            </a:r>
            <a:r>
              <a:rPr lang="en-US" sz="1200" dirty="0">
                <a:solidFill>
                  <a:srgbClr val="212121"/>
                </a:solidFill>
                <a:latin typeface="Times New Roman"/>
                <a:ea typeface="Times New Roman"/>
                <a:cs typeface="Times New Roman"/>
                <a:sym typeface="Times New Roman"/>
              </a:rPr>
              <a:t>when the </a:t>
            </a:r>
            <a:r>
              <a:rPr lang="en-US" sz="1200" b="1" dirty="0">
                <a:solidFill>
                  <a:srgbClr val="212121"/>
                </a:solidFill>
                <a:latin typeface="Times New Roman"/>
                <a:ea typeface="Times New Roman"/>
                <a:cs typeface="Times New Roman"/>
                <a:sym typeface="Times New Roman"/>
              </a:rPr>
              <a:t>humidity is 40%- 60%</a:t>
            </a:r>
            <a:r>
              <a:rPr lang="en-US" sz="1200" dirty="0">
                <a:solidFill>
                  <a:srgbClr val="212121"/>
                </a:solidFill>
                <a:latin typeface="Times New Roman"/>
                <a:ea typeface="Times New Roman"/>
                <a:cs typeface="Times New Roman"/>
                <a:sym typeface="Times New Roman"/>
              </a:rPr>
              <a:t>.  People avoid bikes when the climate is too humid or too dry.</a:t>
            </a:r>
            <a:endParaRPr dirty="0"/>
          </a:p>
          <a:p>
            <a:pPr marL="0" lvl="0" indent="0" algn="l" rtl="0">
              <a:lnSpc>
                <a:spcPct val="115000"/>
              </a:lnSpc>
              <a:spcBef>
                <a:spcPts val="0"/>
              </a:spcBef>
              <a:spcAft>
                <a:spcPts val="0"/>
              </a:spcAft>
              <a:buClr>
                <a:schemeClr val="dk2"/>
              </a:buClr>
              <a:buSzPts val="1200"/>
              <a:buNone/>
            </a:pP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Favorable wind speed for Bike sharing is 1m/s -2 m/s  as wind speed goes beyond 2m/s the count of bike-sharing starts dropping reaching minimal when the </a:t>
            </a:r>
            <a:r>
              <a:rPr lang="en-US" sz="1200" b="1" dirty="0">
                <a:solidFill>
                  <a:srgbClr val="212121"/>
                </a:solidFill>
                <a:latin typeface="Times New Roman"/>
                <a:ea typeface="Times New Roman"/>
                <a:cs typeface="Times New Roman"/>
                <a:sym typeface="Times New Roman"/>
              </a:rPr>
              <a:t>speed &gt; 5m/s.</a:t>
            </a:r>
            <a:endParaRPr dirty="0"/>
          </a:p>
          <a:p>
            <a:pPr marL="171450" lvl="0" indent="-95250" algn="l" rtl="0">
              <a:lnSpc>
                <a:spcPct val="115000"/>
              </a:lnSpc>
              <a:spcBef>
                <a:spcPts val="0"/>
              </a:spcBef>
              <a:spcAft>
                <a:spcPts val="0"/>
              </a:spcAft>
              <a:buClr>
                <a:schemeClr val="dk2"/>
              </a:buClr>
              <a:buSzPts val="1200"/>
              <a:buFont typeface="Arial"/>
              <a:buNone/>
            </a:pPr>
            <a:endParaRPr sz="1200" b="1"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Bike sharing is at its </a:t>
            </a:r>
            <a:r>
              <a:rPr lang="en-US" sz="1200" b="1" dirty="0">
                <a:solidFill>
                  <a:srgbClr val="212121"/>
                </a:solidFill>
                <a:latin typeface="Times New Roman"/>
                <a:ea typeface="Times New Roman"/>
                <a:cs typeface="Times New Roman"/>
                <a:sym typeface="Times New Roman"/>
              </a:rPr>
              <a:t>peak</a:t>
            </a:r>
            <a:r>
              <a:rPr lang="en-US" sz="1200" dirty="0">
                <a:solidFill>
                  <a:srgbClr val="212121"/>
                </a:solidFill>
                <a:latin typeface="Times New Roman"/>
                <a:ea typeface="Times New Roman"/>
                <a:cs typeface="Times New Roman"/>
                <a:sym typeface="Times New Roman"/>
              </a:rPr>
              <a:t> when the </a:t>
            </a:r>
            <a:r>
              <a:rPr lang="en-US" sz="1200" b="1" dirty="0">
                <a:solidFill>
                  <a:srgbClr val="212121"/>
                </a:solidFill>
                <a:latin typeface="Times New Roman"/>
                <a:ea typeface="Times New Roman"/>
                <a:cs typeface="Times New Roman"/>
                <a:sym typeface="Times New Roman"/>
              </a:rPr>
              <a:t>radiation is minimal</a:t>
            </a:r>
            <a:r>
              <a:rPr lang="en-US" sz="1200" dirty="0">
                <a:solidFill>
                  <a:srgbClr val="212121"/>
                </a:solidFill>
                <a:latin typeface="Times New Roman"/>
                <a:ea typeface="Times New Roman"/>
                <a:cs typeface="Times New Roman"/>
                <a:sym typeface="Times New Roman"/>
              </a:rPr>
              <a:t>.</a:t>
            </a:r>
            <a:endParaRPr dirty="0"/>
          </a:p>
        </p:txBody>
      </p:sp>
      <p:sp>
        <p:nvSpPr>
          <p:cNvPr id="141" name="Google Shape;141;p12"/>
          <p:cNvSpPr/>
          <p:nvPr/>
        </p:nvSpPr>
        <p:spPr>
          <a:xfrm>
            <a:off x="6986634" y="6958851"/>
            <a:ext cx="7815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43" name="Google Shape;143;p12"/>
          <p:cNvSpPr/>
          <p:nvPr/>
        </p:nvSpPr>
        <p:spPr>
          <a:xfrm>
            <a:off x="8220672" y="5556086"/>
            <a:ext cx="1255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2052" name="Picture 4">
            <a:extLst>
              <a:ext uri="{FF2B5EF4-FFF2-40B4-BE49-F238E27FC236}">
                <a16:creationId xmlns:a16="http://schemas.microsoft.com/office/drawing/2014/main" id="{399CDE38-7963-5008-A8F6-81879A860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2850357"/>
            <a:ext cx="2790541" cy="19107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496586A-FECF-3929-E764-C92A8AC534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642" y="2850358"/>
            <a:ext cx="2790541" cy="19107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9575DCC-B9FC-C7BE-C976-D835AD5E40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9585" y="2850356"/>
            <a:ext cx="2702716" cy="19107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0" y="29676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002060"/>
                </a:solidFill>
                <a:latin typeface="Times New Roman"/>
                <a:ea typeface="Times New Roman"/>
                <a:cs typeface="Times New Roman"/>
                <a:sym typeface="Times New Roman"/>
              </a:rPr>
              <a:t>Rented Bike Count Against Numerical Data</a:t>
            </a:r>
            <a:endParaRPr dirty="0">
              <a:solidFill>
                <a:srgbClr val="002060"/>
              </a:solidFill>
            </a:endParaRPr>
          </a:p>
        </p:txBody>
      </p:sp>
      <p:sp>
        <p:nvSpPr>
          <p:cNvPr id="150" name="Google Shape;150;p13"/>
          <p:cNvSpPr txBox="1">
            <a:spLocks noGrp="1"/>
          </p:cNvSpPr>
          <p:nvPr>
            <p:ph type="body" idx="1"/>
          </p:nvPr>
        </p:nvSpPr>
        <p:spPr>
          <a:xfrm>
            <a:off x="0" y="1145331"/>
            <a:ext cx="8832300" cy="7620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200"/>
              <a:buFont typeface="Arial"/>
              <a:buChar char="•"/>
            </a:pPr>
            <a:r>
              <a:rPr lang="en-US" sz="1200" dirty="0">
                <a:solidFill>
                  <a:schemeClr val="accent2"/>
                </a:solidFill>
                <a:latin typeface="Times New Roman"/>
                <a:ea typeface="Times New Roman"/>
                <a:cs typeface="Times New Roman"/>
                <a:sym typeface="Times New Roman"/>
              </a:rPr>
              <a:t>Dew point temperature between </a:t>
            </a:r>
            <a:r>
              <a:rPr lang="en-US" sz="1200" b="1" dirty="0">
                <a:solidFill>
                  <a:schemeClr val="accent2"/>
                </a:solidFill>
                <a:latin typeface="Times New Roman"/>
                <a:ea typeface="Times New Roman"/>
                <a:cs typeface="Times New Roman"/>
                <a:sym typeface="Times New Roman"/>
              </a:rPr>
              <a:t>5-25 Degrees </a:t>
            </a:r>
            <a:r>
              <a:rPr lang="en-US" sz="1200" dirty="0">
                <a:solidFill>
                  <a:schemeClr val="accent2"/>
                </a:solidFill>
                <a:latin typeface="Times New Roman"/>
                <a:ea typeface="Times New Roman"/>
                <a:cs typeface="Times New Roman"/>
                <a:sym typeface="Times New Roman"/>
              </a:rPr>
              <a:t>is </a:t>
            </a:r>
            <a:r>
              <a:rPr lang="en-US" sz="1200" b="1" dirty="0">
                <a:solidFill>
                  <a:schemeClr val="accent2"/>
                </a:solidFill>
                <a:latin typeface="Times New Roman"/>
                <a:ea typeface="Times New Roman"/>
                <a:cs typeface="Times New Roman"/>
                <a:sym typeface="Times New Roman"/>
              </a:rPr>
              <a:t>most favorable </a:t>
            </a:r>
            <a:r>
              <a:rPr lang="en-US" sz="1200" dirty="0">
                <a:solidFill>
                  <a:schemeClr val="accent2"/>
                </a:solidFill>
                <a:latin typeface="Times New Roman"/>
                <a:ea typeface="Times New Roman"/>
                <a:cs typeface="Times New Roman"/>
                <a:sym typeface="Times New Roman"/>
              </a:rPr>
              <a:t>for Bike sharing.</a:t>
            </a:r>
            <a:endParaRPr dirty="0"/>
          </a:p>
          <a:p>
            <a:pPr marL="114300" lvl="0" indent="0" algn="l" rtl="0">
              <a:lnSpc>
                <a:spcPct val="115000"/>
              </a:lnSpc>
              <a:spcBef>
                <a:spcPts val="0"/>
              </a:spcBef>
              <a:spcAft>
                <a:spcPts val="0"/>
              </a:spcAft>
              <a:buClr>
                <a:schemeClr val="dk2"/>
              </a:buClr>
              <a:buSzPts val="1200"/>
              <a:buNone/>
            </a:pPr>
            <a:endParaRPr sz="12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200"/>
              <a:buFont typeface="Arial"/>
              <a:buChar char="•"/>
            </a:pPr>
            <a:r>
              <a:rPr lang="en-US" sz="1200" dirty="0">
                <a:solidFill>
                  <a:schemeClr val="accent2"/>
                </a:solidFill>
                <a:latin typeface="Times New Roman"/>
                <a:ea typeface="Times New Roman"/>
                <a:cs typeface="Times New Roman"/>
                <a:sym typeface="Times New Roman"/>
              </a:rPr>
              <a:t>Demand for bikes </a:t>
            </a:r>
            <a:r>
              <a:rPr lang="en-US" sz="1200" b="1" dirty="0">
                <a:solidFill>
                  <a:schemeClr val="accent2"/>
                </a:solidFill>
                <a:latin typeface="Times New Roman"/>
                <a:ea typeface="Times New Roman"/>
                <a:cs typeface="Times New Roman"/>
                <a:sym typeface="Times New Roman"/>
              </a:rPr>
              <a:t>dwindles </a:t>
            </a:r>
            <a:r>
              <a:rPr lang="en-US" sz="1200" dirty="0">
                <a:solidFill>
                  <a:schemeClr val="accent2"/>
                </a:solidFill>
                <a:latin typeface="Times New Roman"/>
                <a:ea typeface="Times New Roman"/>
                <a:cs typeface="Times New Roman"/>
                <a:sym typeface="Times New Roman"/>
              </a:rPr>
              <a:t>in case of </a:t>
            </a:r>
            <a:r>
              <a:rPr lang="en-US" sz="1200" b="1" dirty="0">
                <a:solidFill>
                  <a:schemeClr val="accent2"/>
                </a:solidFill>
                <a:latin typeface="Times New Roman"/>
                <a:ea typeface="Times New Roman"/>
                <a:cs typeface="Times New Roman"/>
                <a:sym typeface="Times New Roman"/>
              </a:rPr>
              <a:t>rainfall</a:t>
            </a:r>
            <a:r>
              <a:rPr lang="en-US" sz="1200" dirty="0">
                <a:solidFill>
                  <a:schemeClr val="accent2"/>
                </a:solidFill>
                <a:latin typeface="Times New Roman"/>
                <a:ea typeface="Times New Roman"/>
                <a:cs typeface="Times New Roman"/>
                <a:sym typeface="Times New Roman"/>
              </a:rPr>
              <a:t>.</a:t>
            </a:r>
            <a:endParaRPr dirty="0"/>
          </a:p>
          <a:p>
            <a:pPr marL="114300" lvl="0" indent="0" algn="l" rtl="0">
              <a:lnSpc>
                <a:spcPct val="115000"/>
              </a:lnSpc>
              <a:spcBef>
                <a:spcPts val="0"/>
              </a:spcBef>
              <a:spcAft>
                <a:spcPts val="0"/>
              </a:spcAft>
              <a:buClr>
                <a:schemeClr val="dk2"/>
              </a:buClr>
              <a:buSzPts val="1200"/>
              <a:buNone/>
            </a:pPr>
            <a:endParaRPr sz="12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200"/>
              <a:buFont typeface="Arial"/>
              <a:buChar char="•"/>
            </a:pPr>
            <a:r>
              <a:rPr lang="en-US" sz="1200" b="1" dirty="0">
                <a:solidFill>
                  <a:schemeClr val="accent2"/>
                </a:solidFill>
                <a:latin typeface="Times New Roman"/>
                <a:ea typeface="Times New Roman"/>
                <a:cs typeface="Times New Roman"/>
                <a:sym typeface="Times New Roman"/>
              </a:rPr>
              <a:t>Visibility </a:t>
            </a:r>
            <a:r>
              <a:rPr lang="en-US" sz="1200" dirty="0">
                <a:solidFill>
                  <a:schemeClr val="accent2"/>
                </a:solidFill>
                <a:latin typeface="Times New Roman"/>
                <a:ea typeface="Times New Roman"/>
                <a:cs typeface="Times New Roman"/>
                <a:sym typeface="Times New Roman"/>
              </a:rPr>
              <a:t>is an important factor for bike riders, bike sharing is at its </a:t>
            </a:r>
            <a:r>
              <a:rPr lang="en-US" sz="1200" b="1" dirty="0">
                <a:solidFill>
                  <a:schemeClr val="accent2"/>
                </a:solidFill>
                <a:latin typeface="Times New Roman"/>
                <a:ea typeface="Times New Roman"/>
                <a:cs typeface="Times New Roman"/>
                <a:sym typeface="Times New Roman"/>
              </a:rPr>
              <a:t>peak </a:t>
            </a:r>
            <a:r>
              <a:rPr lang="en-US" sz="1200" dirty="0">
                <a:solidFill>
                  <a:schemeClr val="accent2"/>
                </a:solidFill>
                <a:latin typeface="Times New Roman"/>
                <a:ea typeface="Times New Roman"/>
                <a:cs typeface="Times New Roman"/>
                <a:sym typeface="Times New Roman"/>
              </a:rPr>
              <a:t>when the </a:t>
            </a:r>
            <a:r>
              <a:rPr lang="en-US" sz="1200" b="1" dirty="0">
                <a:solidFill>
                  <a:schemeClr val="accent2"/>
                </a:solidFill>
                <a:latin typeface="Times New Roman"/>
                <a:ea typeface="Times New Roman"/>
                <a:cs typeface="Times New Roman"/>
                <a:sym typeface="Times New Roman"/>
              </a:rPr>
              <a:t>visibility is maximum</a:t>
            </a:r>
            <a:endParaRPr dirty="0"/>
          </a:p>
          <a:p>
            <a:pPr marL="114300" lvl="0" indent="0" algn="l" rtl="0">
              <a:lnSpc>
                <a:spcPct val="115000"/>
              </a:lnSpc>
              <a:spcBef>
                <a:spcPts val="0"/>
              </a:spcBef>
              <a:spcAft>
                <a:spcPts val="0"/>
              </a:spcAft>
              <a:buSzPts val="1800"/>
              <a:buNone/>
            </a:pPr>
            <a:endParaRPr sz="1200" dirty="0">
              <a:solidFill>
                <a:schemeClr val="accent2"/>
              </a:solidFill>
              <a:latin typeface="Times New Roman"/>
              <a:ea typeface="Times New Roman"/>
              <a:cs typeface="Times New Roman"/>
              <a:sym typeface="Times New Roman"/>
            </a:endParaRPr>
          </a:p>
        </p:txBody>
      </p:sp>
      <p:sp>
        <p:nvSpPr>
          <p:cNvPr id="151" name="Google Shape;151;p13"/>
          <p:cNvSpPr/>
          <p:nvPr/>
        </p:nvSpPr>
        <p:spPr>
          <a:xfrm>
            <a:off x="4454820" y="2417863"/>
            <a:ext cx="722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53" name="Google Shape;153;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5" name="Google Shape;155;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6" name="Google Shape;156;p13"/>
          <p:cNvSpPr/>
          <p:nvPr/>
        </p:nvSpPr>
        <p:spPr>
          <a:xfrm>
            <a:off x="7481555" y="6647325"/>
            <a:ext cx="13090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58" name="Google Shape;158;p13"/>
          <p:cNvSpPr/>
          <p:nvPr/>
        </p:nvSpPr>
        <p:spPr>
          <a:xfrm>
            <a:off x="4454820" y="2330153"/>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074" name="Picture 2">
            <a:extLst>
              <a:ext uri="{FF2B5EF4-FFF2-40B4-BE49-F238E27FC236}">
                <a16:creationId xmlns:a16="http://schemas.microsoft.com/office/drawing/2014/main" id="{53187A68-F251-0961-8B5B-B9C380C34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850356"/>
            <a:ext cx="2618509" cy="19088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A6DA7AE-810A-C883-00E1-08704B235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669" y="2850357"/>
            <a:ext cx="2736056" cy="190887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FE9409B-5B18-9835-BF7C-B60121EFF2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475" y="2833738"/>
            <a:ext cx="2833763" cy="1908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0" y="132798"/>
            <a:ext cx="8832300" cy="58026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dirty="0">
                <a:solidFill>
                  <a:srgbClr val="002060"/>
                </a:solidFill>
                <a:latin typeface="Times New Roman"/>
                <a:ea typeface="Times New Roman"/>
                <a:cs typeface="Times New Roman"/>
                <a:sym typeface="Times New Roman"/>
              </a:rPr>
              <a:t>Co-relation: Rented bike count vs Temp, Dew point Temp, Hour</a:t>
            </a:r>
            <a:endParaRPr dirty="0">
              <a:solidFill>
                <a:srgbClr val="002060"/>
              </a:solidFill>
            </a:endParaRPr>
          </a:p>
        </p:txBody>
      </p:sp>
      <p:sp>
        <p:nvSpPr>
          <p:cNvPr id="165" name="Google Shape;165;p14"/>
          <p:cNvSpPr txBox="1">
            <a:spLocks noGrp="1"/>
          </p:cNvSpPr>
          <p:nvPr>
            <p:ph type="body" idx="1"/>
          </p:nvPr>
        </p:nvSpPr>
        <p:spPr>
          <a:xfrm>
            <a:off x="311700" y="857804"/>
            <a:ext cx="8520600" cy="1150143"/>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B</a:t>
            </a:r>
            <a:r>
              <a:rPr lang="en-US" sz="1200" b="0" i="0" dirty="0">
                <a:solidFill>
                  <a:srgbClr val="212121"/>
                </a:solidFill>
                <a:latin typeface="Times New Roman"/>
                <a:ea typeface="Times New Roman"/>
                <a:cs typeface="Times New Roman"/>
                <a:sym typeface="Times New Roman"/>
              </a:rPr>
              <a:t>ike sharing is positively co-related to temperature and Dew point Temperature as the temperature approaches </a:t>
            </a:r>
            <a:r>
              <a:rPr lang="en-US" sz="1200" b="1" i="0" dirty="0">
                <a:solidFill>
                  <a:srgbClr val="212121"/>
                </a:solidFill>
                <a:latin typeface="Times New Roman"/>
                <a:ea typeface="Times New Roman"/>
                <a:cs typeface="Times New Roman"/>
                <a:sym typeface="Times New Roman"/>
              </a:rPr>
              <a:t>30 degrees</a:t>
            </a:r>
            <a:r>
              <a:rPr lang="en-US" sz="1050" b="0" i="0" dirty="0">
                <a:solidFill>
                  <a:srgbClr val="212121"/>
                </a:solidFill>
                <a:latin typeface="Times New Roman"/>
                <a:ea typeface="Times New Roman"/>
                <a:cs typeface="Times New Roman"/>
                <a:sym typeface="Times New Roman"/>
              </a:rPr>
              <a:t>.</a:t>
            </a:r>
            <a:endParaRPr dirty="0"/>
          </a:p>
          <a:p>
            <a:pPr marL="285750" lvl="0" indent="-219075" algn="l" rtl="0">
              <a:lnSpc>
                <a:spcPct val="115000"/>
              </a:lnSpc>
              <a:spcBef>
                <a:spcPts val="0"/>
              </a:spcBef>
              <a:spcAft>
                <a:spcPts val="0"/>
              </a:spcAft>
              <a:buClr>
                <a:schemeClr val="dk2"/>
              </a:buClr>
              <a:buSzPts val="1050"/>
              <a:buFont typeface="Arial"/>
              <a:buNone/>
            </a:pPr>
            <a:endParaRPr sz="1050" b="0"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Though one thing to notice the positive co-relation is applicable only because the temperature in Seoul rarely crosses </a:t>
            </a:r>
            <a:r>
              <a:rPr lang="en-US" sz="1200" b="1" i="0" dirty="0">
                <a:solidFill>
                  <a:srgbClr val="212121"/>
                </a:solidFill>
                <a:latin typeface="Times New Roman"/>
                <a:ea typeface="Times New Roman"/>
                <a:cs typeface="Times New Roman"/>
                <a:sym typeface="Times New Roman"/>
              </a:rPr>
              <a:t>40 Degrees</a:t>
            </a:r>
            <a:r>
              <a:rPr lang="en-US" sz="1200" b="0" i="0" dirty="0">
                <a:solidFill>
                  <a:srgbClr val="212121"/>
                </a:solidFill>
                <a:latin typeface="Times New Roman"/>
                <a:ea typeface="Times New Roman"/>
                <a:cs typeface="Times New Roman"/>
                <a:sym typeface="Times New Roman"/>
              </a:rPr>
              <a:t>.</a:t>
            </a:r>
            <a:endParaRPr dirty="0"/>
          </a:p>
          <a:p>
            <a:pPr marL="0" lvl="0" indent="0" algn="l" rtl="0">
              <a:lnSpc>
                <a:spcPct val="115000"/>
              </a:lnSpc>
              <a:spcBef>
                <a:spcPts val="0"/>
              </a:spcBef>
              <a:spcAft>
                <a:spcPts val="0"/>
              </a:spcAft>
              <a:buClr>
                <a:schemeClr val="dk2"/>
              </a:buClr>
              <a:buSzPts val="1200"/>
              <a:buNone/>
            </a:pPr>
            <a:endParaRPr sz="1200" b="0"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Bike sharing count is positively co-related to hours as the Hours Progress from 0 (12 am) to 20 (8 pm) the bike-sharing count increases.</a:t>
            </a:r>
            <a:endParaRPr dirty="0"/>
          </a:p>
          <a:p>
            <a:pPr marL="0" lvl="0" indent="0" algn="l" rtl="0">
              <a:lnSpc>
                <a:spcPct val="115000"/>
              </a:lnSpc>
              <a:spcBef>
                <a:spcPts val="0"/>
              </a:spcBef>
              <a:spcAft>
                <a:spcPts val="0"/>
              </a:spcAft>
              <a:buClr>
                <a:schemeClr val="dk2"/>
              </a:buClr>
              <a:buSzPts val="1200"/>
              <a:buNone/>
            </a:pPr>
            <a:endParaRPr sz="1200" b="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p:txBody>
      </p:sp>
      <p:pic>
        <p:nvPicPr>
          <p:cNvPr id="4100" name="Picture 4">
            <a:extLst>
              <a:ext uri="{FF2B5EF4-FFF2-40B4-BE49-F238E27FC236}">
                <a16:creationId xmlns:a16="http://schemas.microsoft.com/office/drawing/2014/main" id="{150546B5-7AA5-5710-8378-136090516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7" y="2571750"/>
            <a:ext cx="2709863" cy="21647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6CFFACB-4771-4B4A-A719-121DB95B3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64" y="2548977"/>
            <a:ext cx="2789099" cy="22102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0ADCA2B-6BA5-BCB4-C126-0EE8FF081F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5384" y="2571750"/>
            <a:ext cx="2993232" cy="216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95128" y="366710"/>
            <a:ext cx="8832300" cy="69056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dirty="0">
                <a:solidFill>
                  <a:srgbClr val="002060"/>
                </a:solidFill>
                <a:latin typeface="Times New Roman"/>
                <a:ea typeface="Times New Roman"/>
                <a:cs typeface="Times New Roman"/>
                <a:sym typeface="Times New Roman"/>
              </a:rPr>
              <a:t>Co-relation: Rented bike count vs Visibility, Rainfall, Snowfall</a:t>
            </a:r>
            <a:endParaRPr dirty="0">
              <a:solidFill>
                <a:srgbClr val="002060"/>
              </a:solidFill>
            </a:endParaRPr>
          </a:p>
        </p:txBody>
      </p:sp>
      <p:sp>
        <p:nvSpPr>
          <p:cNvPr id="174" name="Google Shape;174;p15"/>
          <p:cNvSpPr txBox="1">
            <a:spLocks noGrp="1"/>
          </p:cNvSpPr>
          <p:nvPr>
            <p:ph type="body" idx="1"/>
          </p:nvPr>
        </p:nvSpPr>
        <p:spPr>
          <a:xfrm>
            <a:off x="311700" y="1057276"/>
            <a:ext cx="8520600" cy="118586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400"/>
              <a:buNone/>
            </a:pPr>
            <a:endParaRPr sz="1400" b="0" i="0" dirty="0">
              <a:solidFill>
                <a:srgbClr val="212121"/>
              </a:solidFill>
              <a:latin typeface="Times New Roman"/>
              <a:ea typeface="Times New Roman"/>
              <a:cs typeface="Times New Roman"/>
              <a:sym typeface="Times New Roman"/>
            </a:endParaRPr>
          </a:p>
          <a:p>
            <a:pPr marL="285750" lvl="0" indent="-285750" algn="l" rtl="0">
              <a:lnSpc>
                <a:spcPct val="115000"/>
              </a:lnSpc>
              <a:spcBef>
                <a:spcPts val="0"/>
              </a:spcBef>
              <a:spcAft>
                <a:spcPts val="0"/>
              </a:spcAft>
              <a:buClr>
                <a:srgbClr val="212121"/>
              </a:buClr>
              <a:buSzPts val="1400"/>
              <a:buFont typeface="Arial"/>
              <a:buChar char="•"/>
            </a:pPr>
            <a:r>
              <a:rPr lang="en-US" sz="1400" b="0" i="0" dirty="0">
                <a:solidFill>
                  <a:srgbClr val="212121"/>
                </a:solidFill>
                <a:latin typeface="Times New Roman"/>
                <a:ea typeface="Times New Roman"/>
                <a:cs typeface="Times New Roman"/>
                <a:sym typeface="Times New Roman"/>
              </a:rPr>
              <a:t>Additionally, bike reservations and visibility have a minor positive correlation.</a:t>
            </a:r>
          </a:p>
          <a:p>
            <a:pPr marL="285750" lvl="0" indent="-285750" algn="l" rtl="0">
              <a:lnSpc>
                <a:spcPct val="115000"/>
              </a:lnSpc>
              <a:spcBef>
                <a:spcPts val="0"/>
              </a:spcBef>
              <a:spcAft>
                <a:spcPts val="0"/>
              </a:spcAft>
              <a:buClr>
                <a:srgbClr val="212121"/>
              </a:buClr>
              <a:buSzPts val="1400"/>
              <a:buFont typeface="Arial"/>
              <a:buChar char="•"/>
            </a:pPr>
            <a:r>
              <a:rPr lang="en-US" sz="1400" b="0" i="0" dirty="0">
                <a:solidFill>
                  <a:srgbClr val="212121"/>
                </a:solidFill>
                <a:latin typeface="Times New Roman"/>
                <a:ea typeface="Times New Roman"/>
                <a:cs typeface="Times New Roman"/>
                <a:sym typeface="Times New Roman"/>
              </a:rPr>
              <a:t>Snowfall and rain are negatively correlated with the number of bikes leased.</a:t>
            </a:r>
            <a:endParaRPr sz="1400" dirty="0">
              <a:latin typeface="Times New Roman"/>
              <a:ea typeface="Times New Roman"/>
              <a:cs typeface="Times New Roman"/>
              <a:sym typeface="Times New Roman"/>
            </a:endParaRPr>
          </a:p>
        </p:txBody>
      </p:sp>
      <p:pic>
        <p:nvPicPr>
          <p:cNvPr id="5122" name="Picture 2">
            <a:extLst>
              <a:ext uri="{FF2B5EF4-FFF2-40B4-BE49-F238E27FC236}">
                <a16:creationId xmlns:a16="http://schemas.microsoft.com/office/drawing/2014/main" id="{3226A7B9-B62B-5FDE-79BE-375D6DCDC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03" y="2686051"/>
            <a:ext cx="2631257" cy="20907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D8B77B7-E158-F7D4-3193-8CD33B42D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2686051"/>
            <a:ext cx="2850356" cy="20907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D153D97-83CE-82F8-B952-3F404D4C2C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9896" y="2686051"/>
            <a:ext cx="2938373" cy="2090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0" y="445025"/>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dirty="0">
                <a:solidFill>
                  <a:srgbClr val="002060"/>
                </a:solidFill>
                <a:latin typeface="Times New Roman"/>
                <a:ea typeface="Times New Roman"/>
                <a:cs typeface="Times New Roman"/>
                <a:sym typeface="Times New Roman"/>
              </a:rPr>
              <a:t>Co-relation: Rented bike count vs Humidity, Wind Speed, Radiation</a:t>
            </a:r>
            <a:endParaRPr dirty="0">
              <a:solidFill>
                <a:srgbClr val="002060"/>
              </a:solidFill>
            </a:endParaRPr>
          </a:p>
        </p:txBody>
      </p:sp>
      <p:sp>
        <p:nvSpPr>
          <p:cNvPr id="183" name="Google Shape;183;p16"/>
          <p:cNvSpPr txBox="1">
            <a:spLocks noGrp="1"/>
          </p:cNvSpPr>
          <p:nvPr>
            <p:ph type="body" idx="1"/>
          </p:nvPr>
        </p:nvSpPr>
        <p:spPr>
          <a:xfrm>
            <a:off x="311700" y="1152475"/>
            <a:ext cx="8520600" cy="94064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A minor inverse relationship exists between the number of shared bikes and humidity.</a:t>
            </a:r>
          </a:p>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Bike-sharing count and wind speed have a somewhat </a:t>
            </a:r>
            <a:r>
              <a:rPr lang="en-US" sz="1400" dirty="0" err="1">
                <a:solidFill>
                  <a:schemeClr val="accent2"/>
                </a:solidFill>
                <a:latin typeface="Times New Roman"/>
                <a:ea typeface="Times New Roman"/>
                <a:cs typeface="Times New Roman"/>
                <a:sym typeface="Times New Roman"/>
              </a:rPr>
              <a:t>favourable</a:t>
            </a:r>
            <a:r>
              <a:rPr lang="en-US" sz="1400" dirty="0">
                <a:solidFill>
                  <a:schemeClr val="accent2"/>
                </a:solidFill>
                <a:latin typeface="Times New Roman"/>
                <a:ea typeface="Times New Roman"/>
                <a:cs typeface="Times New Roman"/>
                <a:sym typeface="Times New Roman"/>
              </a:rPr>
              <a:t> relationship.</a:t>
            </a:r>
            <a:endParaRPr dirty="0"/>
          </a:p>
        </p:txBody>
      </p:sp>
      <p:pic>
        <p:nvPicPr>
          <p:cNvPr id="6146" name="Picture 2">
            <a:extLst>
              <a:ext uri="{FF2B5EF4-FFF2-40B4-BE49-F238E27FC236}">
                <a16:creationId xmlns:a16="http://schemas.microsoft.com/office/drawing/2014/main" id="{72D8BFB7-E07E-64B5-9AF7-B256D1D5F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2696111"/>
            <a:ext cx="2738681" cy="217954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3DEBA2B-330F-C469-ADC6-39B8A3D78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538" y="2696111"/>
            <a:ext cx="2936083" cy="217954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EE1CEAA-A84D-C267-50BC-FB46C24C38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0775" y="2696111"/>
            <a:ext cx="2714626" cy="21795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9"/>
          <p:cNvSpPr txBox="1">
            <a:spLocks noGrp="1"/>
          </p:cNvSpPr>
          <p:nvPr>
            <p:ph type="title"/>
          </p:nvPr>
        </p:nvSpPr>
        <p:spPr>
          <a:xfrm>
            <a:off x="0" y="43788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002060"/>
                </a:solidFill>
                <a:latin typeface="Times New Roman"/>
                <a:ea typeface="Times New Roman"/>
                <a:cs typeface="Times New Roman"/>
                <a:sym typeface="Times New Roman"/>
              </a:rPr>
              <a:t>Correlation map</a:t>
            </a:r>
            <a:endParaRPr dirty="0">
              <a:solidFill>
                <a:srgbClr val="002060"/>
              </a:solidFill>
            </a:endParaRPr>
          </a:p>
        </p:txBody>
      </p:sp>
      <p:sp>
        <p:nvSpPr>
          <p:cNvPr id="209" name="Google Shape;209;p19"/>
          <p:cNvSpPr txBox="1">
            <a:spLocks noGrp="1"/>
          </p:cNvSpPr>
          <p:nvPr>
            <p:ph type="body" idx="1"/>
          </p:nvPr>
        </p:nvSpPr>
        <p:spPr>
          <a:xfrm>
            <a:off x="311700" y="1478755"/>
            <a:ext cx="3945975" cy="3090119"/>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The relationship between the number of rented bikes and the heat map's indicators of hour, temperature, dew point, and solar radiation is somewhat positive.</a:t>
            </a:r>
          </a:p>
          <a:p>
            <a:pPr marL="171450" lvl="0" indent="-171450" algn="l" rtl="0">
              <a:lnSpc>
                <a:spcPct val="115000"/>
              </a:lnSpc>
              <a:spcBef>
                <a:spcPts val="0"/>
              </a:spcBef>
              <a:spcAft>
                <a:spcPts val="0"/>
              </a:spcAft>
              <a:buClr>
                <a:srgbClr val="212121"/>
              </a:buClr>
              <a:buSzPts val="1200"/>
              <a:buFont typeface="Arial"/>
              <a:buChar char="•"/>
            </a:pPr>
            <a:endParaRPr lang="en-US" sz="1200" b="0"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Humidity, snowfall, and rain are all inversely correlated with the number of shared bicycles.</a:t>
            </a:r>
          </a:p>
          <a:p>
            <a:pPr marL="171450" lvl="0" indent="-171450" algn="l" rtl="0">
              <a:lnSpc>
                <a:spcPct val="115000"/>
              </a:lnSpc>
              <a:spcBef>
                <a:spcPts val="0"/>
              </a:spcBef>
              <a:spcAft>
                <a:spcPts val="0"/>
              </a:spcAft>
              <a:buClr>
                <a:srgbClr val="212121"/>
              </a:buClr>
              <a:buSzPts val="1200"/>
              <a:buFont typeface="Arial"/>
              <a:buChar char="•"/>
            </a:pPr>
            <a:endParaRPr lang="en-US" sz="1200" b="0"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Dew point temperature and temperature have a positive correlation.</a:t>
            </a:r>
            <a:endParaRPr dirty="0"/>
          </a:p>
        </p:txBody>
      </p:sp>
      <p:pic>
        <p:nvPicPr>
          <p:cNvPr id="7170" name="Picture 2">
            <a:extLst>
              <a:ext uri="{FF2B5EF4-FFF2-40B4-BE49-F238E27FC236}">
                <a16:creationId xmlns:a16="http://schemas.microsoft.com/office/drawing/2014/main" id="{76973350-28EC-79A8-615F-0DE9A2EF4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150" y="1201831"/>
            <a:ext cx="4645113" cy="33044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1"/>
          <p:cNvSpPr txBox="1">
            <a:spLocks noGrp="1"/>
          </p:cNvSpPr>
          <p:nvPr>
            <p:ph type="title"/>
          </p:nvPr>
        </p:nvSpPr>
        <p:spPr>
          <a:xfrm>
            <a:off x="155850" y="169074"/>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solidFill>
                  <a:srgbClr val="002060"/>
                </a:solidFill>
                <a:latin typeface="Times New Roman" panose="02020603050405020304" pitchFamily="18" charset="0"/>
                <a:cs typeface="Times New Roman" panose="02020603050405020304" pitchFamily="18" charset="0"/>
              </a:rPr>
              <a:t>Models List</a:t>
            </a:r>
            <a:endParaRPr dirty="0">
              <a:solidFill>
                <a:srgbClr val="002060"/>
              </a:solidFill>
            </a:endParaRPr>
          </a:p>
        </p:txBody>
      </p:sp>
      <p:sp>
        <p:nvSpPr>
          <p:cNvPr id="228" name="Google Shape;228;p21"/>
          <p:cNvSpPr/>
          <p:nvPr/>
        </p:nvSpPr>
        <p:spPr>
          <a:xfrm>
            <a:off x="4726780" y="4910500"/>
            <a:ext cx="1327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230" name="Google Shape;230;p21"/>
          <p:cNvSpPr/>
          <p:nvPr/>
        </p:nvSpPr>
        <p:spPr>
          <a:xfrm>
            <a:off x="4454820" y="2453303"/>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7" name="Picture 6">
            <a:extLst>
              <a:ext uri="{FF2B5EF4-FFF2-40B4-BE49-F238E27FC236}">
                <a16:creationId xmlns:a16="http://schemas.microsoft.com/office/drawing/2014/main" id="{18BB712E-9DE7-1ACE-1D80-C066D152DE1F}"/>
              </a:ext>
            </a:extLst>
          </p:cNvPr>
          <p:cNvPicPr>
            <a:picLocks noChangeAspect="1"/>
          </p:cNvPicPr>
          <p:nvPr/>
        </p:nvPicPr>
        <p:blipFill>
          <a:blip r:embed="rId3"/>
          <a:stretch>
            <a:fillRect/>
          </a:stretch>
        </p:blipFill>
        <p:spPr>
          <a:xfrm>
            <a:off x="636997" y="1532897"/>
            <a:ext cx="7870005" cy="3212738"/>
          </a:xfrm>
          <a:prstGeom prst="rect">
            <a:avLst/>
          </a:prstGeom>
        </p:spPr>
      </p:pic>
      <p:sp>
        <p:nvSpPr>
          <p:cNvPr id="8" name="Google Shape;237;p22">
            <a:extLst>
              <a:ext uri="{FF2B5EF4-FFF2-40B4-BE49-F238E27FC236}">
                <a16:creationId xmlns:a16="http://schemas.microsoft.com/office/drawing/2014/main" id="{2E75D944-24ED-60C3-A6D0-1E29ACC4619C}"/>
              </a:ext>
            </a:extLst>
          </p:cNvPr>
          <p:cNvSpPr txBox="1">
            <a:spLocks noGrp="1"/>
          </p:cNvSpPr>
          <p:nvPr>
            <p:ph type="body" idx="1"/>
          </p:nvPr>
        </p:nvSpPr>
        <p:spPr>
          <a:xfrm>
            <a:off x="148856" y="795332"/>
            <a:ext cx="8995144" cy="572700"/>
          </a:xfrm>
          <a:prstGeom prst="rect">
            <a:avLst/>
          </a:prstGeom>
          <a:noFill/>
          <a:ln>
            <a:noFill/>
          </a:ln>
        </p:spPr>
        <p:txBody>
          <a:bodyPr spcFirstLastPara="1" wrap="square" lIns="91425" tIns="91425" rIns="91425" bIns="91425" anchor="t" anchorCtr="0">
            <a:noAutofit/>
          </a:bodyPr>
          <a:lstStyle/>
          <a:p>
            <a:pPr marL="0" indent="0">
              <a:buSzPts val="1200"/>
              <a:buNone/>
            </a:pPr>
            <a:r>
              <a:rPr lang="en-US" sz="1200" i="0" dirty="0">
                <a:solidFill>
                  <a:schemeClr val="accent2"/>
                </a:solidFill>
                <a:latin typeface="Times New Roman" panose="02020603050405020304" pitchFamily="18" charset="0"/>
                <a:ea typeface="Times New Roman"/>
                <a:cs typeface="Times New Roman" panose="02020603050405020304" pitchFamily="18" charset="0"/>
                <a:sym typeface="Times New Roman"/>
              </a:rPr>
              <a:t>In order to compare the final Root Mean Square Error and R2 score of these models, a total of twelve models were used in this project.</a:t>
            </a:r>
            <a:endParaRPr sz="1200" i="0" dirty="0">
              <a:solidFill>
                <a:srgbClr val="21212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0" y="20402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solidFill>
                  <a:srgbClr val="002060"/>
                </a:solidFill>
                <a:latin typeface="Times New Roman" panose="02020603050405020304" pitchFamily="18" charset="0"/>
                <a:cs typeface="Times New Roman" panose="02020603050405020304" pitchFamily="18" charset="0"/>
              </a:rPr>
              <a:t>   Result</a:t>
            </a:r>
            <a:endParaRPr dirty="0">
              <a:solidFill>
                <a:srgbClr val="002060"/>
              </a:solidFill>
              <a:latin typeface="Times New Roman" panose="02020603050405020304" pitchFamily="18" charset="0"/>
              <a:cs typeface="Times New Roman" panose="02020603050405020304" pitchFamily="18" charset="0"/>
            </a:endParaRPr>
          </a:p>
        </p:txBody>
      </p:sp>
      <p:sp>
        <p:nvSpPr>
          <p:cNvPr id="237" name="Google Shape;237;p22"/>
          <p:cNvSpPr txBox="1">
            <a:spLocks noGrp="1"/>
          </p:cNvSpPr>
          <p:nvPr>
            <p:ph type="body" idx="1"/>
          </p:nvPr>
        </p:nvSpPr>
        <p:spPr>
          <a:xfrm>
            <a:off x="300038" y="893157"/>
            <a:ext cx="8695106" cy="572700"/>
          </a:xfrm>
          <a:prstGeom prst="rect">
            <a:avLst/>
          </a:prstGeom>
          <a:noFill/>
          <a:ln>
            <a:noFill/>
          </a:ln>
        </p:spPr>
        <p:txBody>
          <a:bodyPr spcFirstLastPara="1" wrap="square" lIns="91425" tIns="91425" rIns="91425" bIns="91425" anchor="t" anchorCtr="0">
            <a:noAutofit/>
          </a:bodyPr>
          <a:lstStyle/>
          <a:p>
            <a:pPr marL="0" indent="0">
              <a:buSzPts val="1200"/>
              <a:buNone/>
            </a:pPr>
            <a:r>
              <a:rPr lang="en-US" sz="1200" i="0" dirty="0">
                <a:solidFill>
                  <a:schemeClr val="accent2"/>
                </a:solidFill>
                <a:effectLst/>
                <a:latin typeface="Times New Roman" panose="02020603050405020304" pitchFamily="18" charset="0"/>
                <a:cs typeface="Times New Roman" panose="02020603050405020304" pitchFamily="18" charset="0"/>
              </a:rPr>
              <a:t>Out of the twelve models, </a:t>
            </a:r>
            <a:r>
              <a:rPr lang="en-US" sz="1200" i="0" dirty="0" err="1">
                <a:solidFill>
                  <a:schemeClr val="accent2"/>
                </a:solidFill>
                <a:effectLst/>
                <a:latin typeface="Times New Roman" panose="02020603050405020304" pitchFamily="18" charset="0"/>
                <a:cs typeface="Times New Roman" panose="02020603050405020304" pitchFamily="18" charset="0"/>
              </a:rPr>
              <a:t>Lightgbm</a:t>
            </a:r>
            <a:r>
              <a:rPr lang="en-US" sz="1200" i="0" dirty="0">
                <a:solidFill>
                  <a:schemeClr val="accent2"/>
                </a:solidFill>
                <a:effectLst/>
                <a:latin typeface="Times New Roman" panose="02020603050405020304" pitchFamily="18" charset="0"/>
                <a:cs typeface="Times New Roman" panose="02020603050405020304" pitchFamily="18" charset="0"/>
              </a:rPr>
              <a:t>, </a:t>
            </a:r>
            <a:r>
              <a:rPr lang="en-US" sz="1200" i="0" dirty="0" err="1">
                <a:solidFill>
                  <a:schemeClr val="accent2"/>
                </a:solidFill>
                <a:effectLst/>
                <a:latin typeface="Times New Roman" panose="02020603050405020304" pitchFamily="18" charset="0"/>
                <a:cs typeface="Times New Roman" panose="02020603050405020304" pitchFamily="18" charset="0"/>
              </a:rPr>
              <a:t>ExtraTreeRegressor</a:t>
            </a:r>
            <a:r>
              <a:rPr lang="en-US" sz="1200" i="0" dirty="0">
                <a:solidFill>
                  <a:schemeClr val="accent2"/>
                </a:solidFill>
                <a:effectLst/>
                <a:latin typeface="Times New Roman" panose="02020603050405020304" pitchFamily="18" charset="0"/>
                <a:cs typeface="Times New Roman" panose="02020603050405020304" pitchFamily="18" charset="0"/>
              </a:rPr>
              <a:t>, and </a:t>
            </a:r>
            <a:r>
              <a:rPr lang="en-US" sz="1200" i="0" dirty="0" err="1">
                <a:solidFill>
                  <a:schemeClr val="accent2"/>
                </a:solidFill>
                <a:effectLst/>
                <a:latin typeface="Times New Roman" panose="02020603050405020304" pitchFamily="18" charset="0"/>
                <a:cs typeface="Times New Roman" panose="02020603050405020304" pitchFamily="18" charset="0"/>
              </a:rPr>
              <a:t>RandomForestRegressor</a:t>
            </a:r>
            <a:r>
              <a:rPr lang="en-US" sz="1200" i="0" dirty="0">
                <a:solidFill>
                  <a:schemeClr val="accent2"/>
                </a:solidFill>
                <a:effectLst/>
                <a:latin typeface="Times New Roman" panose="02020603050405020304" pitchFamily="18" charset="0"/>
                <a:cs typeface="Times New Roman" panose="02020603050405020304" pitchFamily="18" charset="0"/>
              </a:rPr>
              <a:t> provide the highest R2 score and the lowest root mean square error on the test set, as is evident.</a:t>
            </a:r>
            <a:endParaRPr sz="1200" b="1" i="0" dirty="0">
              <a:solidFill>
                <a:srgbClr val="212121"/>
              </a:solidFill>
              <a:latin typeface="Times New Roman"/>
              <a:ea typeface="Times New Roman"/>
              <a:cs typeface="Times New Roman"/>
              <a:sym typeface="Times New Roman"/>
            </a:endParaRPr>
          </a:p>
        </p:txBody>
      </p:sp>
      <p:sp>
        <p:nvSpPr>
          <p:cNvPr id="238" name="Google Shape;238;p22"/>
          <p:cNvSpPr/>
          <p:nvPr/>
        </p:nvSpPr>
        <p:spPr>
          <a:xfrm>
            <a:off x="1652689" y="4783111"/>
            <a:ext cx="1448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240" name="Google Shape;240;p22" descr="data:image/png;base64,iVBORw0KGgoAAAANSUhEUgAAAkwAAAJWCAYAAACqKdg+AAAABHNCSVQICAgIfAhkiAAAAAlwSFlzAAAXEQAAFxEByibzPwAAADh0RVh0U29mdHdhcmUAbWF0cGxvdGxpYiB2ZXJzaW9uMy4yLjIsIGh0dHA6Ly9tYXRwbG90bGliLm9yZy+WH4yJAAAgAElEQVR4nOzdeXyV9Z33//d1lpyT5YQYCAECYVFZROlQEResWrwVRVSkTqe4dGqtLWUc6225O2pbvLVYbx/6mKmVmWpb61hHbWcQF1rXn6itWKl7FQRkhxDCkoScLGe/fn+EXDmHLCfJOcl1ltfz8eAx13Wub67r801j5p3v9b2+l2GapikAAAD0yGF3AQAAAJmOwAQAAJAEgQkAACAJAhMAAEASBCYAAIAkCEwAAABJEJgAAACSIDABAAAkQWACAABIgsAEAACQBIEJAAAgCQITAABAEgQmAACAJAhMAAAASRCYAAypBx98UFOmTOlT2ylTpujBBx8c1HquvfZaXXvttYN6jXSYO3eubr311kE596233qq5c+cOyrmBXEFgAvLU6tWrNWXKFOvfSSedpC996Uu69dZbVVdXZ3d5GSsajerss8/WlClT9Oabb9pdDoAh4rK7AAD2uummmzR27FiFQiF99NFHeuaZZ/T+++/rD3/4gzweT9qv993vflff/va3037eofLOO+/o4MGDqqqq0po1a3TuuefaXVLKfvKTn8g0TbvLADIagQnIc+ecc45OOeUUSdLf//3f67jjjtOvfvUrvfbaa5o/f37ar+dyueRyZe+vnueff17Tp0/XwoUL9W//9m9qbW1VUVGR3WWlxO12210CkPG4JQcgwaxZsyRJe/bsSfh827ZtuummmzR79mydcsopWrRokV577bWENuFwWCtXrtSFF16oU045RaeffroWL16sdevWWW26m8MUCoX005/+VGeccYZmzpypJUuWaP/+/V1q62muTXfnfPrpp/X1r39dZ555pk4++WTNnz9fTz75ZP++GccIBAJ69dVXNX/+fF188cUKBAJdvgcddc6cOVN1dXVaunSpZs6cqTPOOEP33nuvotFoQttHHnlEX/va13T66adrxowZWrRokV566aVe69izZ4+mTJmi//zP/+xy7IMPPtCUKVP0hz/8QZLU3Nysu+++W3PnztXJJ5+sM888U9ddd502bNiQUO+x39c//vGPWrRokWbOnKkvfvGLuvTSS/XYY4/19VsF5BwCE4AENTU1kqTS0lLrs88//1z/8A//oG3btumGG27QrbfeqqKiIv3TP/2TXn31VavdypUrtXLlSp1++ulavny5lixZojFjxiT8P+fu/PCHP9Rjjz2mOXPmaNmyZXK73SnftnvqqadUVVWl73znO7r11ls1evRo3XnnnXriiScGfM61a9eqtbVVl1xyiSoqKjR79mytWbOm27bRaFTXX3+9ysrK9IMf/ECzZ8/Wb37zG/3+979PaPfb3/5W06ZN00033aRbbrlFTqdT3/ve9/TGG2/0WMe4ceP0xS9+Uc8//3yXY2vWrFFxcbHOP/98SdIdd9yhp556ShdeeKHuuOMOffOb35TH49G2bdt6PP+6det0yy23qLS0VMuWLdP3v/99zZ49Wx988EEfvktAbsrecXEAadHc3Kz6+nqFQiF9/PHHWrlypQoKCvTlL3/ZanP33Xdr9OjRevrpp1VQUCBJuuqqq7R48WLdf//9uuCCCyRJb7zxhs4991z95Cc/6fP1N23apOeff15XXXWV7rjjDknS1Vdfre9///vavHnzgPv1X//1X/J6vdb+Nddco+uvv16PPvqorr766gGd8/nnn9fMmTM1evRoSdIll1yiO++8U/X19SovL09oGwwGdfHFF+uf/umfJEmLFy/WFVdcoVWrVumqq66y2r388ssJdV599dVatGiRHn30UZ133nk91rJw4UItX75c27Zt0/HHHy+pfYTvxRdf1IUXXqjCwkJJ0ptvvqmvfvWrCU/Y3XDDDb3284033lBJSYkeeeQROZ3OPnxngNzHCBOQ577xjW/ozDPP1LnnnqubbrpJhYWF+sUvfqFRo0ZJkhobG/XOO+/o4osvtsJVfX29GhoadPbZZ2vnzp3WU3WlpaX6/PPPtXPnzj5fv+NJs2Mf7f/Hf/zHlPoVH0L8fr/q6+s1e/Zs7dmzR36/v9/na2ho0FtvvaUFCxZYn1144YUyDEMvvvhit1+zePHihP1TTz1Ve/fu7bHOI0eOyO/369RTT9XGjRt7refiiy+Wx+NJGOF666231NDQoMsuu8z6rLS0VB9//HG/nnwsLS1VW1tbwq1UIN8xwgTkueXLl2vixIny+/16+umn9e6771qjSJK0e/dumaapBx54QA888EC35zh8+LAqKyt10003aenSpZo3b54mT56ss88+W5dffrmmTp3a4/VramrkcDhUXV2d8PmkSZNS6tf777+vBx98UB999JHa2toSjvn9fvl8vn6d74UXXlA4HNa0adO0a9cu6/MZM2ZozZo1XUatPB5Pl1GnYcOG6ciRIwmfvf766/rFL36hzz77TKFQyPrcMIxe6yktLdWXv/xl/eEPf9DNN98sqf12XGVlpc444wyr3bJly3TrrbfqvPPO0/Tp03Xuuedq4cKFGjduXI/nvuqqq/Tiiy/qhhtuUGVlpebMmaOLL75Y55xzTq81AbmMwATkuRkzZlhPyf2v//W/dNVVV+n73/++XnrpJRUXFysWi0mSvvnNb+pLX/pSt+foCDunnXaaXn31Vb322mtat26dVq1apccee0x33nmn/v7v/z7lWnsKEcdOpN69e7e+8Y1vaNKkSdb8JbfbrTfffFP/+Z//afWpPzpGco4dNeqwZ8+ehBDSl1tZ7733nr773e/qtNNO0x133KGKigq53W49/fTT1qTt3ixcuFAvvfSSPvjgA02ePFlr167V4sWL5XB03jyYP3++Zs2apVdffVXr1q3TI488ol/96ld68MEHe1wSYfjw4Xr22Wf11ltv6U9/+pP+9Kc/afXq1Vq4cKHuvffepHUBuYjABMDidDp1yy236Otf/7qeeOIJffvb37ZCgNvt1llnnZX0HGVlZfrKV76ir3zlK2ppadE111yjBx98sMfAVFVVpVgspt27dyeMKm3fvr1L29LSUjU1NXX5fN++fQn7a9euVSgU0i9+8QuNGTPG+nz9+vVJ6+/Onj179OGHH+qaa67RaaedlnAsFovpBz/4gdasWaOlS5f267wvv/yyPB6PHnnkkYRRvaeffrpPX/+lL31J5eXlWrNmjb7whS+ora1Nl19+eZd2I0eO1NVXX62rr75ahw8f1hVXXKGHHnqo1zWkCgoKNHfuXM2dO1exWEz/9//+X/3+97/X0qVLNX78+H71E8gFzGECkKDj8fbHHntMwWBQw4cP1+zZs/X73/9eBw4c6NK+vr7e2m5oaEg4VlxcrOrq6oRbTcfquM3z+OOPJ3ze3SPs1dXV8vv92rRpk/XZgQMHEp7UkzpHd+IXY+y45TgQHaNL3/rWt3TRRRcl/Js/f36vT8v1xul0yjCMhBGyvXv3drtUQXdcLpcuueQSvfjii1q9erUmT56ccPszGo12ma81fPhwjRw5stf/TY7939HhcFjLNvT2dUAuY4QJQBfXX3+9vve972n16tVavHix7rjjDl111VW69NJL9dWvflXjxo3ToUOH9NFHH2n//v3W4+2XXHKJZs+erenTp6usrEyffPKJXn75ZV1zzTU9XmvatGlasGCBnnzySfn9fs2cOVPvvPNOwjyhDvPnz9f999+vG2+8Uddee60CgYCeeuopTZw4MWHpgjlz5sjtdmvJkiX62te+ppaWFv3P//yPhg8froMHD/b7+7FmzRpNmzbNejruWHPnztVPfvITbdiwQdOnT+/zec8991w9+uij+ta3vqUFCxbo8OHDevLJJ1VdXd3nJwQXLlyoxx9/XOvXr9eyZcsSjrW0tOjcc8/VvHnzNHXqVBUVFentt9/WJ5980ut76X70ox/pyJEjOuOMM1RZWal9+/bpv/7rvzRt2jTriTwg3zDCBKCLCy+8UNXV1frNb36jaDSqE044QU8//bTOO+88PfPMM7rrrrv0u9/9Tg6Hw3psXmp/0q2mpka//OUvtWLFCr377ru6+eab9S//8i+9Xu+nP/2prr32Wv35z3/W/fffr3A4rF/+8pdd2h133HFauXKlCgsLdd999+mZZ57RLbfckrAEgtQ+YfznP/+5DMPQvffeq9/97nf66le/qq9//ev9/l5s2LBB27dv73KNeB3HulsXqTdnnnmm7r77bh06dEg//elP9cc//lHLli2zlmnoi5NPPlknnniiHA5HwtNxUvsTeIsXL9Znn32mn//857rnnnu0Y8cO3XHHHbruuut6POdll10mj8ejJ598UnfeeaeeffZZXXzxxfrVr36VMD8KyCeGyQuEACCrLVy4UMOGDWMlbmAQ8acCAGSxTz75RJ999pkWLlxodylATmOECQCy0JYtW7Rhwwb95je/UUNDg1577TV5PB67ywJyFiNMAJCFXn75Zd12222KRCL613/9V8ISMMgYYQIAAEiCESYAAIAkCEwAAABJEJgAAACSIDABAAAkQWACAABIgsAEAACQBIEJAAAgCQITAABAEgQmAACAJAhMAAAASRCYAAAAkiAwAQAAJEFgAgAASILABAAAkASBCQAAIAkCEwAAQBIEJgAAgCQITAAAAEkQmAAAAJIgMAEAACRBYAIAAEiCwAQAAJAEgQkAACAJAhMAAEASBCYAAIAkCEwAAABJEJgAAACSIDABAAAkQWACAABIgsAEAACQBIEJAAAgCQITAABAEgQmAACAJAhMAAAASRCYAAAAkiAwAQAAJEFgAgAASILABAAAkASBCQAAIAkCEwAAQBIEJgAAgCQITAAAAEm47C4A3TNNU5FIrMfjbrdTkhQOR4eqpIySz/3P575L9J/+038pP/vfl767XA4ZhjEo1ycwZahIJKbGxtYej1dU+CSp1za5LJ/7n899l+g//af/Un72vy99LysrsoJVunFLDgAAIAkCEwAAQBIEJgAAgCQITAAAAEkQmAAAAJIgMAEAACRBYAIAAEiCwAQAAJAEgQkAACAJAhMAAEASBCYAAIAkCEwAAABJEJgAAACSIDABAAAkQWACAABIgsAEAACQBIEJAAAgCZfdBQDITV6vO63nCwTCaT0fAPQHgQnAoGndsjkt5ymaPCUt5wGAgSIwARhU/l17ZZrmgL7WMAz5xo9Nc0UA0H8EJgCDyjRNaYCBaWBfBQDpx6RvAACAJAhMAAAASRCYAAAAkiAwAQAAJEFgAgAASILABAAAkASBCQAAIAkCEwAAQBIEJgAAgCQITAAAAEkQmAAAAJIgMAEAACRBYAIAAEiCwAQAAJAEgQkAACAJAhMAAEASBCYAAIAkCEwAAABJEJgAAACSIDABAAAkQWACAABIgsAEAACQhMvuAgDkF9M0FW06olBtrYyCAnknTJTh4G83AJmNwARgyIQPHVTTurcUbTpifRbYukWlc86Rs7jYxsoAoHcZ/WddJBLRihUrNHv2bM2aNUu33367gsHggNomO/7CCy9o8eLFmjlzpubOnZtw7lAopB/96Ec6//zzNXPmTM2bN0+PP/744HQayFHRlhY1rv3/EsKSJIXr6lT/h+cVPnzYpsoAILmMDkwPPfSQ1q9frzVr1uiVV17Rtm3bdN999w2obbLjw4YN0zXXXKObb765y7kjkYhGjBih3/zmN3r//ff1s5/9TL/4xS/0wgsvpL/TQA4yo1EdefN1mXF/pDhKSjqPh4Ly/+UtmbGYHeUBQFIZHZhWrVqlJUuWqLKyUuXl5brxxhu1evVqRaPRfrdNdnzOnDm65JJLVFVV1eXcRUVFuvnmmzV+/Hg5HA5NmzZNc+fO1QcffDC43wAgRzR/+L4ihw9Z+74z52j4wq/Id8ZZ1meRhgYFtn5uR3kAkFTGzmFqampSbW2tpk6dan02ffp0tbS0qKamRtXV1X1uW1ZW1udz9UU4HNZ7772n66+/PoUe9s7tdqqiwpe0XV/a5LJ87n829D3mdSnsiOjA5k3WZ6UnTVPFzJPbt794isyGQ2revEWS1PLxhxo+fYqcXk97Y8OQ1+uSz+eVz+dNOHc29H8w0X/6n6/s6nvGjjC1tLRIkkpLS63PfD5fwrG+tu3PufriJz/5iYqLi3X55Zf3+2uBfHPkk0+lo7fanMVFGn72WQnHh58xW4ar/W+3WCCgBkZuAWSgjB1hKj76xIzf71dFRYW1HX+sr237c65k7rnnHn344Yd67LHHVFBQ0O9+9VU4HFVjY2uPxzsS9sGD/kGrIZPlc/+zpe9er1utTa068smGzs+mTFNLW1RS/G11l4pOnqGWj9qDUtPGTSo46QsynE7JMGQEInL4AwoEwpKyp/+Dhf7Tfyk/+9+XvpeVFcntdg7K9TN2hKm0tFSjR4/Wpk2dQ/kbN25UcXFxl3lGydr251y9ufvuu/X222/rscceU3l5eQq9A/JD00cfyQyFJEmGy6XCEyd3265w6jTJ2f73mxkKKbh3z5DVCAB9kbGBSZKuvPJKPfzww6qrq1N9fb1WrlypRYsWyensmh6TtU12PBqNKhgMKhwOyzRNBYNBhY7+opekFStW6C9/+QthCegj0zR1ZP16a9974mQ5CjzdtnW43fLEzSUMbNs66PUBQH9k7C05SVqyZIkaGxu1YMECxWIxzZs3T8uWLZMkLV++XJJ01113JW3bl+PPPfecbrvtNmt/xowZqqqq0tq1a1VTU6PHH39cBQUFOv/88602p556qn79618P6vcAyFZt27cr3NBg7RdNPanX9oXHn6Dgju2SpNC+GkXbWuUsYjFLAJnBME3TtLsIdMUcpt7lc/+zpe8Nz/yPDv7xj5Ik98hKHTfv4l7bm6apw6tXKdba/iBGyamzVDT9FJVOGKeiyVOYw3QU/af/Un72nzlMAHKOaZo68te/Wvue8ROSfo1hGPJOOt7aD2zfNhilAcCAEJgApF1w1y6FDh609j3V4/v0dd5Jk6ztSEODogNY9gMABgOBCUDa+d9/19p2V4yUs6ioT1/nLB0mR0nnonShfTVprw0ABoLABCCtTNNU83udgckzYUKfv9YwDHnGdC71EarZm87SAGDACEwA0ipUW6vwwQPWfl9vx3UoiFsbLVS7T2Y3744EgKFGYAKQVq2fda7sXTBqlJzFJf36+oLKUZKj/VeTGQ4rsJdRJgD2IzABSKvWzzZa20UTJ/b76w23W+6RlZ3n28oilgDsR2ACkDZmJKK2TZ9Z+0VxT731h6dqrLXdso3lBQDYj8AEIG0CO3coFghIan93nDfudSf9kTCPaf9+Rfz5t0gfgMxCYAKQNgm34yZPlsPtHtB5nKXDZHi91n7Lls0p1wYAqSAwAUib1o2dE759J5884PMYhqGCuHlMLZu3pFQXAKSKwAQgLWKBNrXFvc6kZPrAA5OkxInfmzeldC4ASBWBCUBatG39XDq6ZpKjqEiFA3hCLp575Ehru3XnTsWCwZTOBwCpIDABSIu2rZ9b24UnnCjDkdqvF9dx5TJcrvadaFSBHdtTOh8ApILABCAt2uLWSyo84cSUz2c4HHJXdI4ytX3OPCYA9iEwAUiZGYkoEDd/yZuGwCRJ7srOeUwEJgB2IjABSFlw7x6ZoVD7jtMp74TU5i91iJ/43bZtG++VA2AbAhOAlMXPX/KOnyBHQUFazuseUdH5XrlgQMEa3isHwB4EJgApO3bCd7oYLpc8cbflAjt2pO3cANAfBCYAKTFNM3GEKY2BSZI8ca9J4Uk5AHYhMAFISeTQIUUbG639wuNPSOv5vWPGWNsEJgB2ITABSEnb9s7lBNwjK+UaNiyt5/fGv4h3X42iR1/uCwBDicAEICXxoz7eSZPSfn738OFydLyI1zTVvI1RJgBDj8AEICXxE7G9E9MfmAyHI+E1K82fb+2lNQAMDgITgAEzIxEF9+y29tO1/tKxio4/3tr2b/m8l5YAMDgITAAGLLivJmHBSk919aBcp2hSZ2BihAmAHQhMAAYssLPzdpynaqwc7vQsWHmswrgRpuCBAwofOTIo1wGAnhCYAAxYcGf8/KXBuR0nSe7ycjnjnr7zM8oEYIgRmAAMWMKE70GavyRJhmHIO36Ctd+ynRW/AQwtAhOAAYkFgwnvdvNOSP8TcvE81eOtbZYWADDUCEwABiS4Z7cUi0mSjIICFcStyD0YEkeYCEwAhhaBCcCAxE/49o6fIMPpHNTrecZ3jjAFDxxUtLl5UK8HAPEITAAGJLhrl7UdH2YGi+u4cjlLfNZ+YPeuXloDQHoRmAAMSHxg8VZPGPTrGYaROMq0a+egXxMAOrjsLgBA5vF63b0ej4VCCtXus/ZLTzy+y9e43U45nen9m8xTPV6tGz6VJAV2McIEYOgQmAB0q3XL5h6PBWpqOid8u1yKtjR3aV84ojztNXnjR5i4JQdgCBGYAPTIv2uvTNPs8nlbXDhyDiuTf3dNwnHD4RiUwOSJe1IufKBO0dZWOYuK0n4dADgWc5gA9Mg0Tambf+HDh6w2rvLyLse7C1np4B5RIWdxZ0CKf/EvAAwmAhOAfovU11vb7vLhQ3ZdwzBUMqlzgUwmfgMYKgQmAP1ixmKKNDZY+64hDEySVHx8Z2Bi4jeAoUJgAtAv0SNHpGi0fccw5DqubEivnzDCxMRvAEOEwASgX8L1h61t57BhMpxD++xI/AhTaH+tYsHgkF4fQH4iMAHoF7vmL3UoHDNaDq+3fcc0mfgNYEgQmAD0S6ShMzC5jkv/0gHJGA6HSiZNtPYDTPwGMAQITAD6zDRNRRriJnzbEJgkqTguMAWZ+A1gCBCYAPRZrK1VZqhzzpDruONsqaMk/kk5Jn4DGAIEJgB9Fj+65Cgs6pxLNMSKjz/e2g7tq1EsHLKlDgD5g8AEoM/iJ3zbNbokSUVjq2S4j77sNxZTaO9e22oBkB8ITAD6LGHBSpvmL0mS4XTKM26ctc/EbwCDjcAEoM8Sn5Czb4RJkjzVE6xtFrAEMNgITAD6xIxGFG1qsvbtHGGSJG/1eGubV6QAGGwEJgB9EmlslEyzfcfhkLO01NZ6PBMmWNuhmr0yIxH7igGQ8whMAPokYf2lsuNkOOz99eEZUyU5nZIkMxJRcF+NrfUAyG0EJgB9kknzlyTJcLnkqRpr7QeZ+A1gEBGYAPRJJqzwfSzP+Lh5TEz8BjCICEwA+iTS2Ghtu8rsH2GSJG/8k3JM/AYwiAhMAJKKtbXJDAasfVdZmY3VdPKMn2BtB/fukRmN2lcMgJyW0YEpEoloxYoVmj17tmbNmqXbb79dwWBwQG2THX/hhRe0ePFizZw5U3Pnzk2pFiDXRI50ji4ZHo8chYU2VtPJM3asdHTyuRkKKbS/1uaKAOSqjA5MDz30kNavX681a9bolVde0bZt23TfffcNqG2y48OGDdM111yjm2++OeVagFyTibfjJMlRUKCC0WOsfW7LARgsGR2YVq1apSVLlqiyslLl5eW68cYbtXr1akW7GXZP1jbZ8Tlz5uiSSy5RVVVVyrUAuSbhlSgZcjuugzdh4vdO+woBkNNcdhfQk6amJtXW1mrq1KnWZ9OnT1dLS4tqampUXV3d57ZlZWV9PleqtaSL2+1URYUvabu+tMll+dz/we57zOuS6fNIpqkm/xHr8+JRFfL5PL1/scMhl9sp0+1ob9ux4GV/GYa8Xpd8Pq98Pm/CoY7+h0+aoqa317XXvG9v3vxM5Es/e0L/87f/dvU9YwNTS0uLJKk0bjVhn8+XcKyvbd1H32rel3OlWguQa0zTVKi+c4SpoDxzbslJUskJx1vbzdt3yIzFbF9UE0DuydjAVFxcLEny+/2qqKiwtuOP9bVtf86Vai3pEg5H1djY2uPxjoR98KB/UK6f6fK5/0PRd6/XrUAgIr8/qGhzs2KhkHUs5C5WxJ/kgQeHQ0XhqMLhmPz+YEojTEYgIoc/oEAgLKlr/2MlwyXDkExTsUBA+zZsVcGo0QO7XhbI5599if7nc//70veysiK53c5BuX7G/hlWWlqq0aNHa9OmTdZnGzduVHFxcZd5Rsna9udcqdYC5Jr4+UuOoiI5PEluxw0xh9ergspR1j4v4gUwGDI2MEnSlVdeqYcfflh1dXWqr6/XypUrtWjRIjmdXdNjsrbJjkejUQWDQYXDYZmmqWAwqFDcX9X9qQXIJdH4J+SGZdaE7w7xK34HmfgNYBBk7C05SVqyZIkaGxu1YMECxWIxzZs3T8uWLZMkLV++XJJ01113JW3bl+PPPfecbrvtNmt/xowZqqqq0tq1a/v09UCuil+DyZlBSwrE81SPl3/9O5IYYQIwOAzTHOjkAgwm5jD1Lp/7P1RzmFq3bFbTzj2q/+Pzihw+LEnynTlHhSecmPwEDocqT52hUEOjGrbtSmkOU+mEcSqaPKXHOUyS1LrpM+29/972SxcV6fgH/l2GYQzsmhkun3/2Jfqfz/1nDhOAjGWaZsYuWhnPE7e0R6y1VeFDB22sBkAuIjAB6FG02S/FLc7qHDbMxmp65iwqlrtipLXPit8A0o3ABKBH8RO+HSUlchxd0ywTJU78JjABSC8CE4AeJb4SJTNvx3XwVse9ImXnDhsrAZCLCEwAehRpiJ+/lJlLCnTwTJhobQd2tq/4DQDpQmAC0KOEEaYMXYOpg3fCxPYVv3V04nfdfpsrApBLCEwAumVGo4o2db50N1PXYOrgLCpSwegx1n7b9m02VgMg1xCYAHQrXF8vddzWMgy5hpX2/gUZwDup80W8ge3bbawEQK4hMAHoVuhg51pGTp9PhjOjXwwgSSpMCEyMMAFIHwITgG4FDxywtjP9CbkO3uM7A1Nw7x7FgkEbqwGQSzL/T0YAtkgYYbLrCTnDUOGI8m5fdeD1dl0TyjNxvBxer2KBgGSaiu3bo6Jp0xLadLxiBQD6g8AEoFuhDBphat60SdFo+3yqmLf911YgEOm2rWf0aLXtaF+H6cg7f5HD2TmQXpEaB24AACAASURBVDR5yiBXCiBXEZgAdBELh9snfR+VCWsw+XftlWmaMn2e9n1/97fbjBJf59ds+VzOqmoZhiHf+LFDUieA3ERgAtBFaP9+yTTbdwxDTp/9T8iZptleU0ddHf/3GO7hFdZ25OCB9gUsHUzXBJAafosA6CJQu8/advpKZWRR4HCP7AxMsUBAUb/fxmoA5Irs+S0IYMgEazoDk2vYMBsr6T+Hxytn3KrkrPgNIB0ITAC6CMaPMGVZYJIk98iR1nb4QJ2NlQDIFQQmAF0EauIDk/0TvvurYGSltR3/tB8ADBSBCUACMxZLGGFylWbhCFPlKGs71uxXtLXVxmoA5AICE4AEkYZ6maGQtZ+Nt+ScxcVyFBdb+8xjApAqAhOABKG40SVHUZEc7q4ramcDd9xtOeYxAUgVgQlAglBtrbWdjfOXOiTMY6ojMAFIDYEJQIL4wJRtSwrEc1d2BqZoYwPzmACkhMAEIEGoNrufkOvgLB0mR2Ghtd+2c6d9xQDIegQmAAlC+3NjhMkwDLlHjbb2W4++kBcABoLABMASbW5OeJVINj4hF68gLjC1EZgApIDABMASP3/J4fHI4S3spXXmKxjdGZjC9fUKHTpkYzUAshmBCYAlfv6Se8QIGYZhYzWpcxaXyOkrtfabN2ywsRoA2YzABMASH5gKKipsrCR94keZmjd8amMlALIZgQmAJX7Cd8Hw4TZWkj7xE7+bN2yUaZo2VgMgWxGYAFji5zAVjBhhYyXpUzCq871ykSONCu3da2M1ALIVgQmAJCkWCil8uHNStDtHbsk5PF65hneGv5ZP/2ZjNQCyFYEJgKSjL6g9ervKcLnkLsveRSuPVVA11tpu+YTABKD/CEwAJEnBuAnfnlGjZDhy59eDJy4wtW3bymtSAPRb7vxGBJCS+PlLnjFjbKwk/VzDh3e+JiUaVetnLC8AoH9cdhcAIDMkBqYqGytJP8PpVOn0k9T43vuSpMDGDaqYc1ZK5wwEwukoDUCWIDABkJS4pECujTBJUsm0aVZgavrgfbVs/tKAF+YsmjwlnaUByAIEJgAyYzGF4wKTd8wYmaGgjRWln2/aVMmQZEpRv1/1H34sd3n/1poyDEO+8WOTNwSQc5jDBEDhQ4dkRiLtO4YhT9zq2LnCVVIib1XnrcbQnj3tTwX24x+LXgL5i8AEIOF2nKu8XA6Px8ZqBk9J3K204N49NlYCINsQmAAofKDO2i6oHNVLy+xWPGWytR05fEixtjYbqwGQTQhMABSq6wxM7spKGysZXJ7KSjmKi639YA2vSQHQNwQmAIkjTCNzNzAZhiHP2HHWPrflAPQVgQmAQnX7re1cHmGSpIK4wBTat09mNGJjNQCyBYEJyHOxcFiRw4et/VyewyRJBaNGyXAdXVElGlFo//7evwAARGAC8l744EHrpbtyOOQePsLeggaZ4XSpYHTnwpwhbssB6AMCE5Dn4ucvuUdUdI6+5LCChHlMe1lfCUBSBCYgz8XPXyrI8flLHTxVnat1x1pbFGmot7EaANmAwATkuXCeLCkQz1FYKNeICms/tJflBQD0jsAE5LlQniwpcCzP2M5RJpYXAJAMgQnIc+GEJQVy+wm5ePHrMUUOH1K0rdXGagBkOgITkMdiwaAiDQ3Wfr7MYZIkZ9lxCat+c1sOQG8ITEAeCx84YG0bLpdc5cNtrGZoseo3gP4gMAF5LHQg7nZcxUgZjvz6lZCw6ndtLat+A+hRfv12BJAgH5+Qi1dQyarfAPqGwATksVBcYMqn+UsdDKdTBWOqrH1W/QbQEwITkMcSVvkemT9PyMUrqEpcXoBVvwF0J6MDUyQS0YoVKzR79mzNmjVLt99+u4LB4IDapnr8wIED+ud//medfvrpOv3007V06VLtZ/geWS4fV/k+VuKq362s+g2gWxkdmB566CGtX79ea9as0SuvvKJt27bpvvvuG1DbVI/feeedCofDeu211/TGG2+osLBQt99+++B1Hhhk0bY2RZuarP18WoMpHqt+A+iLjA5Mq1at0pIlS1RZWany8nLdeOONWr16taLRaL/bpnp89+7duuiii1RSUqLCwkJdeuml2rx589B9M4A0i5/wbRQUyFVWZmM19mJ5AQDJZOxryZuamlRbW6upU6dan02fPl0tLS2qqalRdXV1n9uWlZWldLy6ulrXXXedXnrpJc2dO1cOh0PPPfecvvzlLw9a/91upyoqfEnb9aVNLsvn/qfa94OfHbG2C8eM1siRpQnHY16XTJ9HGsicHodDLrdTptsh30DPkeQ8Pp8nbfUUTJmklo8+kNS+6nehIyJX3KKWFsOQ1+uSz+eVz+cdUJfSJZ9/9iX6n8/9t6vvGTvC1NLSIkkqLe38Je7z+RKO9bVtqscl6dRTT5Xf79fs2bN12mmnaceOHbrllltS7SZgm0BtrbVdOHq0jZXYr6C8XC5fibXfumu3jdUAyEQZO8JUfPSvO7/fr4qKCms7/lhf26Z6PBaL6brrrtMFF1ygX/7yl3I6nfr1r3+ta6+9Vs8++6zcbnfa+x8OR9XY2PO7rToS9sGD/rRfOxvkc//T1feG7busbfO4EQnn83rdCgQi8vuDAx5hKgpHFQ7HBn6OHs7TMbLk93f/AMhA63GPGavI5k2SpCNbd8gYN6nreQxDRiAihz+gQCA8oC6lKp9/9iX6n8/970vfy8qK5HY7B+X6GTvCVFpaqtGjR2vTpk3WZxs3blRxcbGqqqr61TbV442NjaqpqdG1116r4uJieb1efeMb39DWrVu1ezd/iSI7JS4pkJ9PyMVLXPV7n8wIq34D6JSxgUmSrrzySj388MOqq6tTfX29Vq5cqUWLFsnp7Joek7VN5Xh5ebnGjx+vJ554QoFAQKFQSL/97W81bNgwjR07tkstQDbI90Urj5W46ndUof21vX8BgLySsbfkJGnJkiVqbGzUggULFIvFNG/ePC1btkyStHz5cknSXXfdlbRtOo7/x3/8h+655x6de+65isViOvHEE/XQQw/J4+nHxFMgQ0SbmxWLmwvICFPnqt/B3e23KoN79yQ8PQcgvxkmy9pmJOYw9S6f+5+Ovrdt26o996yQ1L4O0fE//w8ZhmEd93rdat2yWU079wx4DlPlqTMUamhUw7ZdKc1hOvY8A53D1Jd62rZ9Lv/b69q/pLhEw6/4SsL3RYah0gnjVDR5CnOYbEL/87f/zGECMOSOnb+UEAryWMHoMdZ2rKVZ0eb8+39KALpHYALyEPOXuucsKpZzWOcCnuFa5jEBaEdgAvJQOO4dcvn6SpSeFMStSRWq3WdjJQAyCYEJyEMJI0xM+E5QMKrztlxof63MWMzGagBkCgITkGdM00ycw8QtuQTuUaOko3O6zFBIkYZ6mysCkAkITECeiTY1KRYIWPuMMCVyuN1yj6iw9kP7uC0HgMAE5J1Q3PwlR0mJnCUlvbTOT27mMQE4BoEJyDPxt+MYXepe/PIC4UMHZUZ5TQqQ7whMQJ6Jn/DN/KXuuYePkDpewRSNKnzokL0FAbAdgQnIM/FLCjDC1D3D6ZS7YqS1H44LmQDyE4EJyDOJi1ayBlNP4r838fO+AOQnAhOQR8xYTOGDB6x9bsn1zD2qMzCFDx6QGY3aWA0Au6UtMF122WV67LHHVF/PmiVApoo0NsoMhax9XovSsy7zmA4zjwnIZ2kLTBdddJGefPJJnXPOObrxxhv1+uuvK8YKuUBGiZ+/5Bw2TA5voY3VZLYu85j2c1sOyGeudJ1o6dKlWrp0qd577z09++yz+j//5//I6/Xqsssu06JFi3TCCSek61IAeuD1uns93lLfOUriHTWqx/Zut1NOJ3fsCypHKby//QW8obr9Kra5HgD2SVtg6jBr1izNmjVLP/rRj/TUU0/pX//1X/Xoo4/qlFNO0bXXXqtLL7003ZcEEKd1y+Yej7V8ttHadhQW9ti2cER52uvKRvFzvMIHD/BeOSCPpT0wRaNRvf7661q9erX+9Kc/adq0aVq0aJEOHDign/70p1q3bp3+3//7f+m+LIA4/l17ZZpml89b99ZY2zHDqaade7q0MRwOAtNR7hEjJIdDisWkaFSR+npp0ni7ywJgg7QFpk2bNumZZ57RmjVrFIvFdNlll2n16tWaPHmy1WbevHn6h3/4BwITMMhM05S6CUzRpiZr21la2m2b7oJWvjKcLrmGD1fk4EFJSnjCEEB+SVtgWrRokebMmaPly5fr/PPPl9vddW5EdXW15s+fn65LAugHMxZTtNlv7bt8pTZWkz3cFSMJTADSF5jWrl2rUaN6XwSvqKhI99xzT7ouCaAfYi0t7beWjnL6fDZWkz3cFSPVpg2SEt/DByC/pO0xmKuvvloNDQ1dPm9qatL555+frssAGKCIv/N2nKOoWIYr7VMYc5K7osLajrW2KnzkiI3VALBL2gJTTU1Nt+suhUIh1fEeJsB2XeYvoU+chUVylHSOxgX27rWxGgB2SflPzDfffNPa/stf/iJf3DB/NBrV22+/raqqqlQvAyBF0bgRJm7H9Y+7okLBo/O/Anu6PlkIIPelHJi+853vSJIMw9CyZcsST+5yqaqqSrfeemuqlwGQovgRJhcjTP3irhip4I7tkhhhAvJVyoFp06ZNkqS5c+dq1apVKi9n/RYgEyWOMA2zsZLsE/+KlGBtrWKBgCSnfQUBGHJpm8O0du1awhKQodqXFGi29p2l3JLrD1dZWeckedNU644d9hYEYMilNML0xBNP6Morr5TH49ETTzzRa9urr746lUsBSEG02d+5SKVhyFlCYOoPw+GQa0SF9V651i1bVDqR92MC+SSlwPTII49o/vz58ng8euSRR3psZxgGgQmwUfz8JUdxsQwnt5P6yz1ypBWYWj7fotJ5LMIL5JOUAtPatWu73QaQWZjwnbr4eUytW7fKjMVkONI2qwFAhhvU/9r379+vcDg8mJcA0AeJE74JTAPhHjHC2o42Nytct9/GagAMtbQFpn/7t3/Ts88+K6n95Z3XX3+9zjvvPJ199tn66KOP0nUZAAMQaSIwpcpR4JGzrMzab9u21cZqAAy1tAWm5557ThMnTpQkvf7669q4caP++7//W5dffrnuv//+dF0GwAAkjDBxS27A3CMrre22rQQmIJ+k7WVShw8fVmVl+y+TN954Q/Pnz9eMGTNUVlamK664Il2XAdBPZjTS/uLdowhMA+euGKnAls2SpAAjTEBeSdsI0/Dhw7V161ZFo1H9+c9/1llnnSWp/V1yhmGk6zIA+inq93fuGIacxSX2FZPl4id+h2r3JaxtBSC3pW2EadGiRbr55ptVUVGhWCyms88+W5L08ccfa9KkSem6DIB+Snjprs/Hk10pcPp8chYVKdraKklq275NJTO+YHNVAIZC2gLTTTfdpMmTJ2v//v2aN2+ePB6PJMnhcOjb3/52ui4DoJ8iPCGXNoZhyFNVpdbPP5ckBXfuIDABeSJtgUmSLrrooi6fMX8JsFfCCBPzl1LmjQtMgaMv5AWQ+9IamNatW6f169fr8OHDisViCcfuueeedF4KQB+xBlN6ecaMsbYDO3fINE3maQJ5IG2B6Wc/+5kefvhhfeELX9DIkSOTfwGAIRFt6pz0zSrfqfPGBaao36/I4UNyj6iwsSIAQyFtgem///u/dd9992nBggXpOiWAFMXCYcXaWq19bsmlzllUpIKRlQodqJMkBXbsIDABeSCtj8ucfPLJ6TwdgBTF346T0ylHUbF9xeSQwrgnf5nHBOSHtAWmf/zHf9RTTz2VrtMBSIP4NZicJT7m2qRJ0fHHW9uBnTtsrATAUEnbLbkNGzbo7bff1htvvKETTjhBLlfiqR944IF0XQpAH0WbjljbzF9Kn6Lj40aYdu6QGY3KcDptrAjAYEtbYCouLtYFF1yQrtMBSAOWFBgcheMnSA6HFIvJDIUUqt0nz9hxdpcFYBClLTCxbACQeRJuybGkQNo4PB55qqoU3LNHUvsoE4EJyG1pf0fCJ598ohdeeEGtR18d0NzcrFAolO7LAOiDCCNMg8Y7kYnfQD5J2wjTgQMH9N3vflebNm1SLBbTK6+8oqKiIt1///1yOp368Y9/nK5LAeiDWCgoMxiw9hlhSi/vhEk68qc3JbUvLQAgt6VthGnFihWqqqrSX//6V3m9XuvzefPm6a233krXZQD0UfyClYbLJUdhoY3V5J74Eabg3j2KMZIO5LS0Baa//vWv+t73vqfi4sR1XsaNG6f9+/en6zIA+ujYV6KwpEB6FYwZI6OgoH0nFlNwz257CwIwqNIWmCKRSLef19XVqaioKF2XAdBHPCE3uAynU97xE6x95jEBuS1tgWnOnDl6/PHHEz5rbW3Vv//7v+ucc85J12UA9FHChG/mLw0K74SJ1jaBCchtaZv0fdttt+n666/XpZdeqlAopH/5l3/Rzp075fP5dO+996brMgD6KOGWHCNMg8IzMS4wseI3kNPSFphGjRql5557Ti+88II2bdqk1tZWLVy4UJdeeqkKmWwKDCnTNBMCk4sRpkERP/E7XFenaHOznCUlNlYEYLCkLTD95S9/0auvvqqamhpJ0tixYzVu3DjCEmADMxiUGffUFiNMg8M9okKOkhLFmpslSYFdO1U8nZeQA7koLXOYfvSjH+m6667T+++/r+LiYhUVFendd9/VN7/5TdZfAmwQ/w45o6BAhsdjYzW5yzAMeSewgCWQD1IeYXrxxRf1xz/+UY8++qjOPPPMhGPr1q3TjTfeqLPPPlvz5s1L9VIA+ijCkgJDxjtxolo//Zsk5jEBuSzlEaZnnnlG3/nOd7qEJan9ybkbbrhBq1evTvUyAPohyhNyQ8YbP/F7+zaZpmljNQAGS8qBaePGjb0uG3Duuedqw4YNAzp3JBLRihUrNHv2bM2aNUu33367gsHggNqmelyS3njjDV1xxRX6u7/7O82ZM0e//vWvB9QvYLDFByYX85cGVfwtuWhTkyIN9TZWA2CwpByYGhsbNWLEiB6PjxgxQkeOHOnxeG8eeughrV+/XmvWrNErr7yibdu26b777htQ21SPv/XWW/rxj3+sH/zgB3rvvff08ssvs74UMhaLVg4dV2mpXHG/A3mvHJCbUg5M0WhULlfPU6GcTmePq4Ans2rVKi1ZskSVlZUqLy/XjTfeqNWrVysajfa7barHH3jgAS1dulRnnnmmXC6XSkpKNHny5AH1CxhMxy4pwC25wccClkDuS3nSt2ma+uEPf6iCjncqHSM0wBdSNjU1qba2VlOnTrU+mz59ulpaWlRTU6Pq6uo+ty0rK0vp+IgRI/TJJ5/onHPO0UUXXaSmpibNmDFDP/zhDzVu3LgB9S8Zt9upigpf0nZ9aZPL8rn/PfU9GGqTGfdHyrAxI+Tsz1NyDodcbqdMt0M+n0cayJycdJwjyXl8viHukyQZhrxel3w+r3y+zpeMh06epub33pUkxWp2D8nPZT7/7Ev0P5/7b1ffUx5huuKKK1RWVqaioqJu/5WVlWnhwoX9Pm9LS4skqTTudoLP50s41te2qR5vamqSaZp65ZVX9Otf/1qvvfaaKioq9M///M9M8ETGCR46ZG07Cwv7F5YwICWTT7C2m7dukxmL2VgNgMGQ8gjTPffck446uiguLpYk+f1+VVRUWNvxx/raNl3Hv/71r2vs2LGSpP/9v/+3zjzzTNXW1mrMmDFp7bskhcNRNTa29ni8I2EfPOhP+7WzQT73v7e+e71utdQesPYdvlL5/d0/KNEjh0NF4ajC4Vj71w5whCnlc/Rwno6RpX71K131GIaMQEQOf0CBQNj6OFY6UjIMyTQVbWtTzSefyzMIvxek/P7Zl+h/Pve/L30vKyuS2+0clOun7eW76VZaWqrRo0dr06ZN1mcbN25UcXGxqqqq+tU21eM+n6/LNYFMFTp82Np2lg6zsZL84fB6VTCm83cE85iA3JOxgUmSrrzySj388MOqq6tTfX29Vq5cqUWLFsnp7Joek7VN9fjXvvY1/fa3v1Vtba2CwaAeeOABTZ8+fVBGl4BUhONuybmGMeF7qCSsx7STwATkmrS9S24wLFmyRI2NjVqwYIFisZjmzZunZcuWSZKWL18uSbrrrruStk3H8W9961s6cuSIrrjiCpmmqS9+8YtauXLlUHwbgH5hhMke3omT1PTWnyWxtACQiwyTWcsZiTlMvcvn/vfW9wKn9Ol137D2yy9f1P+FKx0OVZ46Q6GGRjVs2zXgOUwpn6OH8wx0DlNa6jEMlU4Yp6LJUxLmMElSYPcu7b7rjvYdp1MnrHxIDrd7YNfpRT7/7Ev0P5/7zxwmAGkTqqvr3DEMOUtK7Csmz3jGVMnoCEjRqIJ79thbEIC0IjABOSRYW2ttO30+GQ7+Ex8qhsslT/V4a595TEBu4bcpkEOCtfusbeYvDT3vxM73yvGkHJBbCExADokfYXIRmIYcgQnIXQQmIIck3JLjpbtDLj4whffvV7S1pZfWALIJgQnIEaZpJgamYYwwDTV3RYUccW8iCOzcaV8xANKKwATkiGizX9G49yxyS27oGYbBbTkgRxGYgBwR3t+5pIBRUCCDl+7agsAE5CYCE5AjQnXx85eGyTAMG6vJX94Jca9I2bFdrA0M5IaMfjUKgL4L7d9vbfd7dW/0jWGocER5rysJO6dOVsfiDtEjR+Rs9atg+PBu2x67WjiAzEVgAnJEaD8TvodK86ZNikZjPR53DRumyJEjkqTGt/6skmnTurQpmjxl0OoDkH4EJiBHhONGmFi0cvD5d+3t8Xabs+w4KzA1bdykWGHnK2oMw5Bv/NghqRFA+jCHCcgBZjSq0MED1j5PyA0+0zTbX+LbzT/38BFWu/ChgwnHmNMEZCcCE5ADwocOStGote8s9dlYDVwjOgNTpP6wzFjPt+8AZAcCE5ADEiZ8l5XJcHK33U6u8uHS0acUzXBY0aYmmysCkCoCE5AD4id89/REFoaOw+2Wc1iZtR8+fNDGagCkA4EJyAHhus5FK91xt4Ngn/j/HSKHDtlYCYB0IDABOYARpsyTOPGbwARkOwITkANCdZ1zmNwEpoyQMPG7oV5mNGJjNQBSRWACsly0rU3Ro2v+SIwwZQpX2XGS8+iK4KapSH29vQUBSAmBCchy4bjbcQ6PR04fSwpkAsPhkLu8M7xyWw7IbgQmIMsF9+2ztj1jxvDS3QwSf1sufJjABGQzAhOQ5UK1cYGpqsrGSnCs+InfPCkHZDcCE5Dl4gOTd8wYGyvBsdwjKqztqL9JsWDQxmoApILABGS50D5GmDKVo6REhsdj7XNbDsheBCYgi8VCofb3yB3lrRprYzU4lmEY3JYDcgSBCchi4br9kmlKkgyXSwUVFUm+AkONid9AbiAwAVks/gk5d+UoGR3r/iBjxM9jCh86KPNowAWQXQhMQBYL1dZY2x4mfGek+FtyZiCgWHOzjdUAGCgCE5DF4id8F4xhwncmcni9cvpKrf3wwQM2VgNgoAhMQBYL1ca9dHc0I0yZyh03t4zABGQnAhOQpcxIRKEDddY+gSlzuStGWtsEJiA7EZiALBU6UCdFo+07DocKKivtLQg9ig9MkYYGxUIhG6sBMBAEJiBLxc9fco8cKcPlsrEa9MY5bJgMt7t9xzQVqKnp/QsAZBwCE5ClgjV7rW0PC1ZmNMPhSFheILB3by+tAWQiAhOQpUJxgYkn5DKfK27id2DPHhsrATAQBCYgSyWMMI1lhCnTxc9jCuzdKzMWs7EaAP1FYAKyUDQYVPhA59NW3JLLfPG35GKBgIJxS0IAyHwEJiALte3Z2/kOObdb7pE8IZfpHAUFcpYdZ+23bv3cxmoA9BeBCchCrbt3W9sFo8fIcPCfcjaIX8CyZQuBCcgm/JYFslDLrs7AxO247BE/j6n18y02VgKgvwhMQBZqjQtMBUz4zhrxgSm4b5+ivIgXyBoEJiALtSaMMLGkQLZw+nwyPB5rP7Bju43VAOgPAhOQZcJ+v0L19dZ+QdU4G6tBfxiGkTDK1LaNeUxAtiAwAVkmfsK3o6hIrrIyG6tBfyUEpq1bbawEQH8QmIAs07qrc5VoT9VYGYZhYzXoL/fIuAUsd2yX2fECZQAZjcAEZJmWnTutbSZ8Zx/38BHS0WUgzGAwYcV2AJmLwARkmZbtO61tz7hq+wrBgBgulzyjRln7bVtYXgDIBgQmIIuY0ahad+2y9r0EpqxUOH68td32+WYbKwHQVwQmIIuE6uoUC4XadwxDBSxamZUKqzuDbtuWzTKPvuYGQOYiMAFZJLgn/pUoo+UoKLCxGgyUt7paOjpZP+r3K7yfF/ECmY7ABGSR+MDE/KXs5SwslHdc5/pZrcxjAjIegQnIIgSm3FE8Zaq13baFeUxApiMwAVnCNE0Fd3dO+CYwZbfiqYmBiXlMQGYjMAFZInrkiKJ+v7VPYMpuxVOmWNuRhnpFDh2ysRoAyRCYgCyRMOG7vFyu0lIbq0Gq3GVlcld2rsfUunmTjdUASCajA1MkEtGKFSs0e/ZszZo1S7fffruCweCA2qZ6vEMgENAFF1ygmTNnpr/DQC/iA1PxxAm21YH0KYqbx9S6+TMbKwGQTEYHpoceekjr16/XmjVr9Morr2jbtm267777BtQ21eMdHnjgAY0ZMyb9nQWSCOzaaW0TmHJD0bSTrO3WzzYyjwnIYBkdmFatWqUlS5aosrJS5eXluvHGG7V69WpFu3lZZbK2qR6XpE8//VRvvfWWbrjhhqH5BgBx4gNTyQnH21cI0qYwbuJ3tLFR4br9NlYDoDcuuwvoSVNTk2prazU17hfK9OnT1dLSopqaGlXHrZSbrG1ZWVlKx6urqxWJRPTjH/9Yy5cvVywWG+TeS263UxUVvqTt+tIml+VL/8NNTQmTgktOOEGeHvoe87pk+jzSQEcrHA656U/YXAAAIABJREFU3E6Zbod8Az1POs6R5Dw+nyej6ukzw5DX65LP55XPV6X9E8ardWf704+OPdtVccrkPp0mX372e0L/87f/dvU9Y0eYWlpaJEmlcRNbfT5fwrG+tk31uCQ98sgjmjZtmk477bRUuwb0W/PWbda2e9gwFYwYbmM1SKdhp5xibR/52yc2VgKgNxk7wlRcXCxJ8vv9qqiosLbjj/W1barHd+3apd/97nd65plnBqGn3QuHo2psbO3xeEfCPnjQ32ObXJZv/T/88UZru+SE42UYRrd993rdCgQi8vuDKY2iFIWjCodjAz9POs7Rw3k6Rpb8/u4fABnqevrNMGQEInL4AwoEwjImnGAdavjbJzpQd0SGo+e/ZfPtZ/9Y9D9/+9+XvpeVFcntdg7K9TN2hKm0tFSjR4/Wpk2dj9pu3LhRxcXFqqqq6lfbVI+///77OnTokObNm6fTTz9dS5cuVWtrq04//XS9++67g/hdANoxfyl3FU6eIh0NSLGWFgX37rG5IgDdydgRJkm68sor9fDDD+vUU0+V2+3WypUrtWjRIjmdXdNjsrapHL/44ot11llnWdf68MMPddttt+m5555TeXn50HwzkNeCO3da2wSm3OIsLJR3wkQFtrffdm3duEHe6vE2VwXgWBkdmJYsWaLGxkYtWLBAsVhM8+bN07JlyyRJy5cvlyTdddddSdumerywsFCFhYVW2/LychmGoVGjOhedAwZL5EijIg311n7x8QSmXFN00klWYGr59BOVXzTf5ooAHMswWfgjIzGHqXf51P/mv32kfT//mSTJWVamMx57RFL3ffd63WrdsllNO/ekNE+n8tQZCjU0qmHbrgHPYUr5HD2cZ6BzmAarnn4zDJVOGKeiyVMUCIQlSW2ff649997dftzp1AkP/LscXm+3X55PP/vdof/523/mMAHoVfztOO+EifYVgkHjnTRJjqKi9p1oVK2bWPUbyDQEJiDDBXbusLa94yfYVwgGjeF0quik6dZ+y6csLwBkGgITkMFM01Tb9s41mLwTJ9lYDQZT8cmd6zG1fPo3XpMCZBgCE5DBwnV1ijU3W/veSQSmXBUfmCKHDvGaFCDDZPRTckC+8Hrd3X7eurvzdpynqkrF5WW9fo3b7ZTTyd9B2chVdpwKxo5T6Og6TC2f/E0Fo0bbXBWADgQmIEO0btnc5bOm99+ztj0jR6p1y2bFvO3/2QYCkS7tC0ewLlg2Kz75lM7A9LePddwF82yuCEAHAhOQQfy79ibMXWndvt3aNr1Fatq5p/3Fuur6WL3hcBCYslzJF2aq4aUXJEmtmzcp2tIi5zGvggJgD8bugQximmb72j6mqVgwqEhDg3XMXVFhHevuH5OEs5/3+OPl7HgJeCymlr99ZG9BACwEJiBDRQ4fsraNggI5S4fZWA2GguFwqOTvZlr7zR9+YGM1AOIRmIAMFT540Np2j6iQYRg2VoOhUvx3X7S2Wz79RLFQyMZqAHQgMAEZKnzwgLXtrqiwsRIMpaJpJ8nwtL8WxQyF1Lpxg80VAZAITEBGMmOxxMA0YqSN1WAoOdxuFZ8yw9pv/uB9G6sB0IHABGSgSEODzHD7i1llGIww5ZmSL3belmv+8H3FwtyWA+xGYAIyUPwqz67hI2S4u1/YErmpZMbfySgokCTF2trU8re/2VwRAAITkIFCcYGpoLLSxkpgB4fXq5KZnaNM/r++Y2M1ACQCE5BxTNNU+EDc/KXKUTZWA7v4Tj/T2m75+CNFW1ttrAYAgQnIMNHGBpmho6t4G4bcFUz4zkfFJ02Xs8QnSTIjETV/8F6SrwAwmAhMQIYJ1dVZ267ycjmOzmVBfjFcLpWcdpq13/TOX2ysBgCBCcgw8RO+uR2X30rjbsu1bfosYW4bgKFFYAIyiGmaiRO+RxKY8pn3+BNUMKbK2j/ypzfsKwbIcwQmIINE6utlBuPmL1UyfymfGYahYed92do/su4tXpUC2ITABGSQUG2Nte0aMUKOAo+N1SATlJ5xVueaTM3NOvQ2SwwAdiAwARkktG+ftV0weoyNlSBTOIuK5Jt9hrW//8WXbKwGyF8EJiBDxEIhhQ90PiHnGV3VS2vkk7K423L+TZvVtGmzjdUA+YnABGSItl27pFhMkmS43XKNGGFzRcgU3gkT5T3hRGu/ZvUzNlYD5CcCE5AhWrdvt7bdo0bLcPCfJzqVX3yJtV2//l0F99X00hpAuvEbGcgQbXGBiflLOFbxjC+ooGqstd/w0gv/f3t3Hh9Vee8P/HNmTyYz2RNCgICRhMUACTvqT1kk4rXllnItFG29glYELV7FIqJYgYq1ra2gglvZFRcsQqnKIkrYEQQ0BJAtIYSQfbbMfn5/JDkkQDJJJsmZZD7v12teOc9yznyfM5Pw5SzPkTEaouDDhIkoADiLi+EsKpLKms5MmKguQRAQNe4eqWzav6/OrPBE1LqYMBEFANORw9Ky0mCEymCUMRoKVIbBQ6GtmZvL40HxZ5/KGxBREGHCRBQATIevJkzarl1ljIRanSAgJCYKarUSOp26Sa8QvQ7dfj1Z2pTl0AF483NlHAxR8FDJHQBRsPNUVsKanS2VNV26yRgNtRVLTg48Hm+T19NGR0KX0An2gqpH6BSs/xCdn5wNQRBaOkQiqoUJE5HMbD8eh+jxAAAErRbq2FiZI6K2Yr5wEaIoNmkdg0GLyEEDUbDp3wAAa3Y2LEcOw5AxsDVCJKJqPCVHJDPL0e+lZW1iF04nEEREUQSa8Qrpkgh1rTspiz5cC2/NMwiJqFXwLzORjESPB9ZjR6WypitPx5FvgiDAMGQoUJ1cu0tLUbJpo8xREXVsTJiIZFR5+hS8VmtVQamEpjMfh0KNowqPQOSIEVK5bOuXcFzMkzEioo6NCRORjMwH90vLoT16QKFWyxgNtTeRt99+9Zo3jweX338Xotstb1BEHRQTJiKZiB4PLN99J5XD+vaVMRpqdwQB+oR4JE2bJlU5ci+g4sstTZ6uoOZFRPXjXXJEMrHlnIDHYgYACCoV9KmpsF4u8rEWUV1KnRbGjAxpLq8rG/8FTXQUdE2cLT40JbU1wiPqMJgwEcnEfPCAtGzo1w9KnU7GaKg90/bqC8WpU/BaLIDXi4JPPkHUf/0cglLpc11BEGBI6uKzH1Gw4yk5IhmIbjcsh6+ejgsfNkzGaKi9E1QqGIffKpU95eWwfn+4UVMUNHUeKKJgxYSJSAbW7B/gtVXdHSeo1TCmZ8gcEbV3mk4JCEntLZVt2T/CVXRFxoiIOhYmTEQyMO3ZLS3r+/WHMiRExmioowhLz4DSYKgqiCJMe7J41xxRC2HCRNTGPBYLrN8fkcq1T6UQ+UNQq2EccbtU9phMsBw90sAaRNRYTJiI2pj54AHpf/1KgxH6W9Jkjog6EnVcHEL6XJ2iojL7R7iu8NQckb+YMBG1MdOeLGnZMGw4BBVvVqWWFdY/HUqjUSrz1ByR/5gwEbUhx6V82M+dlcrhI26TMRrqqASVCsYRtwGCAADwmE2wfH9Y5qiI2jcmTERtyJS1S1rWdu0GbdeuMkZDHZk6Ng6hvftI5coT2XBeKZQxIqL2jQkTURvxOp2o2H01YTLednsDvYn8p7/m1Jx5726IHo+MERG1X0yYiNqI5buD8Fqr517SaHh3HLU66dRcNY/JBNuJbBkjImq/mDARtZHynV9Ly4ahw6AMDZUxGgoW6tg4hKT0ksrWY0fhqU7ciajxmDARtQFHXh7sZ36SyhF3jJIxGgo2+gHpELTaqoLHDcuhAw2vQETXYcJE1AbKd26XlrXde0DXvbt8wVDQUWi1CMsYJJUduRfguJQvY0RE7Q8TJqJW5rFYYNq7RypH3DlSxmgoWOmSb4YqNlYqWw7s5wXgRE3AhImolVXs+gai0wkAUIYZYBg6TOaIKBgJggDDkGF15mayZf8oc1RE7QenGCbyk06nrrdNdLtR8fXV03HRY8Yg1KC/rp9arYRSyf+/UOtSR0UjJKUXKk+eAABYjx+FLjlZ5qiI2gcmTEQtwHbq5A3rzT/+CFdpaVVBoUBoj+437BsSE9WK0RFdpR8wAPYL5yDa7YDHA8vh7xDZt7fcYREFPCZMRC3EfOEiRFGUyqIoouybb6SytnsP2ErKgZLyOusJCgUTJmozCo0WYQMyYN5XdV2d49xZ2C9eRGhKqsyREQW2gD4H4Ha7sXDhQgwZMgSDBg3C3Llz4XA4mtXXn3an04l58+Zh9OjRSE9PR2ZmJlavXt26g6d2RxRFoNbLVXgZ7uJiqT20V+867TWv2kkWUVvQJd8MVeTVJL3oyy8her0yRkQU+AI6YVq2bBn279+PTZs24auvvsKZM2fw6quvNquvP+1utxsxMTF4//338d133+Hvf/873nrrLWzZsqV1dwC1a7Yff5CW1Z0SoI6OkTEaoqsEhQJhg4dIZUd+Psr37pUxIqLAF9AJ0yeffIJHH30U8fHxiIqKwsyZM7FhwwZ4bnArrK++/rSHhoZi1qxZSEpKgkKhQO/evTFq1CgcPsynf9ONucvK4My/KJVD+94iYzRE19PEd4K2W5JUvvzhB/DWcwSfiAL4GiaTyYSCggL06nV1Sv++ffvCarUiPz8f3bp1a3TfiIgIv9prvxcAuFwuHDp0CFOnTm2NoQOoumsqNtbgs19j+nRkgTJ+r04F0aCtOs0GoPDACalNEx2N6JQeEKpv576OQgGVWglRrYCh1jZ8MRi0LbKdloqnrWO5bvwyx9PWsRgMWr+3o7t9BHI/yAO8XrjKyuDYtR3dJv+qWfG0tUD53ZdLMI9frrEH7BEma/Wzjoy1nrRtMBjqtDW2r7/t11qwYAH0ej3Gjx/fnKFRB+c2W2A5XesxKOn960+WiGSkDjciYkA/qZy/4V9wFBU3sAZR8ArYI0x6fdVcNWazGbHVs9OazeY6bY3t6297bS+//DKOHDmClStXQqPRtNRwr+NyeVBebqu3vSbDLioyt1oMgSyQxq/TqWG3u2E2OwBRhPnQ90D1BbQKvR5ifJeqtvooFAh1eeByeaVtNKTmyMp122zidloqnlbbRj3bqXf8MsXT1tuoPf6WGJMqpS+UJ0/DY7XC63Ti5DsrkPDw75q1rbYQSL/7cgjm8Tdm7BERoVCrla3y/gF7hMloNCIhIQE5OTlSXXZ2NvR6PRITE5vU19/2GosWLcKePXuwcuVKREXxNnC6ntfhgP301XmWQnv3haAI2F8zIig0GkSPuvowaPP+vais9aBoIqoS0H/JJ06ciOXLl6OwsBClpaVYunQpJkyYAKXy+uzRV19/2xcuXIi9e/cyWaIGVZ46CdHtBgAIGg10N/eUOSIi3wz9+0OXdPUC8KL16zjNANE1AvaUHAA8+uijKC8vx7333guv14vMzEw8/fTTAIAXXngBAPDSSy/57Otve35+PlavXg2NRoPRo0dL6wwcOBDvvvtuq+8Hah9EjxuVOdlSOSS1FxTq+h+bQhQoBIUCne9/AGcXLQQA2M+ehfnAPhiHjZA5MqLAEdAJk0qlwrx58zBv3rzr2moSpcb09bc9MTERJ0/e+NEXRDXsZ87Aa7dXFRQKhKbycRPUfoT17o2wgYNg+e4QAKD4048Rlj4QCm0T7kYk6sAC+pQcUXsher2wZV+dqDLk5p5QhITIGBFR08VMvA+Cqur/0e6yMpR+wcl5iWowYSJqAdZTp+AxmaRySO++MkZD1Dya2DhE3JUplcu+/A9cpSUyRkQUOJgwEflJFEWU7d4tlbXdkqCqNacXUXsSdc+9UFZ/f0WnE1c+WMvnHRKBCROR32ynTsGRny+VQ/umyRgNkX+UISGImTBRKluPHIblu4MyRkQUGJgwEfnpyubN0rI6vhPUMXzILrVvxltvR0ivqzctXFm7Bh6LRcaIiOTHhInID45L+TAfufoQZj5klzoCQRAQ/5v/hVD9NAOP2YTCNSt5ao6CGhMmIj+UffmFtKyMiICmc2IDvYnaD01cHGL+e4JUthw6CNOub2WMiEheTJiImslVVgbTvj1SObRvGh+ySx1KxJixCEntJZWvfLi2zvV6RMGECRNRM5Vv+wrweAAAKqMRuh43yRwRUcsSFAokPPw7KMOqHnoqOp249ObrvJ6JghITJqJm8NhsqPjma6kcMWwYH7JLHZIqIhKdpj4slV2Fhbj05hJ4XS4ZoyJqe/wLT9QMFd/slB6DogwNhTE9XeaIiFqPPq0fomtdz1R56iQK338HYvURVqJgwISJqIm8LhfKtn0llaPH3MXnbVGHF/VfP4NxxK1S2XzwAAqWvwnR7ZYxKqK2w4SJqInM+/fCU1EOABBUKkSPHStzREStr2aqgdpTZ1gOf4f8f7wGj9ksY2REbYMJE1ETiF4vyr74j1Q2jrgN6ogIGSMiajuCSoXOM5+Avl9/qc524kdcWDAflWd+kjEyotbHhImoCazHjsJ5uaCqIAiIHHu3vAERtTGFWoPOjz0Ow+AhUp27tBR5ixehcM0q3kFHHZZK7gCI2pPSL7ZIy2HpGdB06iRjNETyEFQqdHpkOrTde6D4048BrxcQRVTs3AHzgX2IHjUKMWMzoY6KavZ72O28C48CCxMmokaqPH0a9p9OS+XIu++RMRoieQmCgKjMcQi5KRmXV74P1+XLAACvzYaizZtR9O9/I6R7d4T17Qt9z55QGQyN3nZoSmprhU3UbEyYiBqp9MurR5dCUlIRclOyjNEQtRBBQEhMFNRqZbNW16X1RfjiV1D8xX9wZeNGeCsrqxpEEZXnzqHy3DkUAVBFRkLTORGaxC5Qx8ZBUF7/foIgwJDUxY/BELUeJkxEjeAsuATr90ekcmTmOBmjIWp5lpwceDzeZq8flpKCqBfno2jHDpRk7YHXWvdaJndZGdxlZbD9+AMElQrqTgnQJiZCk5AIZfXRJz7alwIZEyaiRiit9ZBdTefO0Kf1kzEaotZhvnARoti8tEVQKBCXkYaoESOAuM5wXSmE49w5OPLz4LVa6/QV3W44L+bBeTEPAKCKikZIz57Q9uBRWwpcTJiIfHCXl8Fc6yG7kZnj+BgU6pBEUQSamTDVTrQEQYAmLh6auHiEiUPhMZngvJRf9Sq8LD2DsYa7tATm/SWwHD4Mz/Bh0HROBFScDJYCCxMmIh/Ktn4lzWasjIiAcehwmSMiaj8EQYAqPByq8HCE9u5TdXTpSiGc+VUJlMdUIfUVXU6UffstTIcOIfoXExF+x538zwkFDCZMRA3wmM0o37lDKkfelQlBxV8bouYSVCpoOydC2zkRQNW1TZU/nYb9zGmI1Q/09dhsuLJ2FSp270LCtN9x+g4KCEzdiRpQtvVLiA4HAEARFoaIO0bKHBFRx6KKjIRh8BBET5gI/YD0Os9ldJw/hwsLXoRp/14ZIySqwoSJqB4eqxXlO7ZJ5ci7MqHQ6WSMiKjjUmi00PcbgG6PPYaIESOketFhx+V3lqNo/QcQvc2/i4/IXzy3QFSPsm1fwWu3AwAUoaGIGDVG5oiIOjhBgKFHEqKHDUXx4CG4+M7b8NhsAKqO9nrKSxE9+0kotVrodOpGbZIzhlNLYcJEdAMemw3l27dK5cgxY6EMCZExIqLgYcnJgTrciC7TpqHgo4/grJ5F3HTwII7/YS66/WYKXKLviTY5Yzi1JCZMRDdQvmMbvNX/s1WEhCBi9F0yR0QUXGrmhDKOHAPTtzvhzL8IALCeO49zb7+HsDvHQKG+8VEmzhhOrYHXMBFdw2uvRNnWL6VyxKgxUOr1MkZEFHxq5oRSqFQIv3MUdLUeRWQvuIyK7Vshul1V80Zd82ru5JtEDWHCRHSN8q+/lmYmFrRaRN6VKXNERMFNUChgGH4rdMk9pTrXlUKYdn3LC8GpzTBhIqrFY7PVechuxMjRUIaFyRgREQE1SdMIGFJTpDpHXi7MB/bxiBK1CSZMRLWUfbEFXkvVQ0MFrQ6RY++WOSIiqiEIAmLv/H8ITeom1dlPn4L12PcyRkXBggkTUTV3eRnKtn0llaMy74bKaJQxIiK6lqBUIn7sGKhiYqU627GjsJ3MkTEqCgZMmIiqlXy+EaLTCQBQGoyIHMtrl4gCkUKtRsSo0VCGh0t1loP74cjLlTEq6uiYMBGh6lqIil3fSOXon/0cCh3nXSIKVAqtDhGjx0IRGlpVIYqo2PUNXMVF8gZGHRYTJgpaOp0aOp0aWq0KxR+urbolGYCmUwLixt4ltft6qdVKKJX8VSJqa0q9HhGj7oJQMx+Tx4PyHdvhMZvlDYw6JE5cSUHNduokzMePw3rypFQXPWok7GfPNHobITFRrREaETWCKjIS4XeMQvmOrYDXC9FhR/n2r2BM7i53aNTBMGGioOax21H0xdVJKjVdu8Gj0sJ0Pq9R6wsKBRMmIplpEhJgGH4rzLt3AQA8JhMK1q+Hvk9fAIK8wVGHwfMIFNRKtm6Ft7LqEShQKGAYOPiGMwfX9+L8L0SBIeSmZOj7p0tle14ecpcugejxyBgVdSRMmChomY8fh+nIEams7zcASoNBxoiIyB+haf2gu/nqbOCmw4dRuPJ9zgZOLYIJEwUlj82Gi++9K5VVUVEI7XuLjBERkb8EQYBh6HBoul6d2NK0ZzeurFvDo8HkNyZMFHREUcSV1SvgKi6uqhAEGIbfCkHBXwei9k5QKBB++x3QJSVJdRU7d+DK2tVMmsgv/BeCgo5p17cwHzwglfX9BkAdFS1jRETUkgSVCp0nTULozTdLdRU7d6Bwxfu8pomajQkTBRV77gVc+XCtVA5JSkJoWj8ZIyKi1qDQatHjmT9Ad9NNUp1p9y5ceuN1eB0OGSOj9ooJEwUNd3kZLi35e63HnxgQP2ECT8URdVDK0FAkznoaISmpUp312FHkvfInuEqKZYyM2iP+S0FBwetwIH/p63CXlVVVKBTo9tgMqHhXHFGHVpU0PQV9eoZU58i9gAsLXoT1h2MyRkbtDRMm6vC8LicuLX0djvPnpLq4Sb+GIS1NxqiIqK0oNBp0fnQGIkbfJdV5LRbk//1vKFy9Al67XcboqL1gwkQdmuh2o+CtN2A78aNUFz5yNCJGjZExKiJqa4JSibjJUxD/v9MgqK4+5KLim50499wcVOzO4nxN1CAmTNRheWw25P/jb7AeOyrVGYYMQ9zkKTJGRURyCr/1NnSbNx/arl2lOk9FOQr/+S4uvPh8VeLkdssYIQUqJkzUIblKS5D355dhO5Et1YUNHIROUx/mRd5EQU7bpSu6PTcfUT8bX+dok/NSPgr/+S7OPD0LhWtWwXYiG16XU8ZIKZDw4bvU4ViPH0PBe2/Da7FIdYahw9Hpf6dCUCpljIyI2oQgICQmCmp1Q7/vanT51X2IGzUSBR9+gIr9+6UWr8WCip07ULFzBwS1GiE9ekDduQs0nRKgioyA0mCEQqOFoFFDodZA0KgBhQKCoKj6qaj1U6mEIPABwB0BEybqMLz2ShRv+BTlO7bVqY+8+x7ETJjII0tEQcaSkwOPx/d1SbGZmQjPyED5vn0wHztWZ3JL0eWC7dQp4NSpZsUgqFRQ6vVQ6vUQQkKhMoZDFRMDdUwM1LGxUMfEQRMXV+dIFwUmfkLU7oleL8yHDqD444/gLiuV6gWNBnFTfoPwW2+TMToikpP5wsVGPxJFlzYAmtQ+cORegOPCebgKL/t9PZPodsNdUQF3RUX9nRQKqGNjoemUUPVKSJCWlWFhfr0/tRwmTNTu6HRqAIDX7Yb9++9w5fONsOfm1umjTUxE0szHoat1Yee11GollEoedSLqyERRBJrwDDmFWo2Q5JsRknwzRFGEISYCltOnYT59Fh6LGR6bDaLDAdHjhuj2AN4WeNSK1wtXYSFchYWwHv2+TpPSYJCSqNAuXaBMTkJIYiK0oUa/j5rb7S6/1g82TJioXRFFEZUXzuPSV1+g/PD3cJvNdTsolYi67TZE3norvJU22E6drHdbITFRrRwtEbVnglIJ/U09oI6MBKLjb5h4iaIIeDxXE7Pqlyh6Aa8I0e1GSFQ41NHRsJeZ4C4vg6u4CK6i4qqfJcVAA9MZeMxmVJrNqDx9ChUACmrFpo6Ohjo6Gprqn+rISKijoqpO//m4biq01uzn1DhMmCigeR0OOC/lw5F/EZWnT8N2Ihvu0pIb9tUmdYd+QAZU4eEwXyy4YZ8agkLBhImI/CYIAqBSod70RBAQ0q0rQlNSobnBER3R7Yar6AqclwvgLCio+lm97K2srPd9RY8HzitX4LxyBdZr31KlgtJghNJohNJgkJZV4RFQhoTAkNSl2eMNZkyYqM3UnEqrzet2w11eDldZGVwlJXCVlsBZXAJXSQns+RfhLCxs+HC6QgFtUneE9ukLdVR0VV0jDr839poGIiK/+LxjT42QsCSgR1KdWlEU4TaZ4Lh0qepVcAnOywWovHABrrLyBt9SdLvhLiutc02nFI5Wi4r4eIQm3wxlXDw0CZ2hSegMVVQU7+bzIaATJrfbjcWLF+Pzzz+H1+vF2LFjMX/+fGi12ib3be12qku60LG8DO7ycngqygGLGZW5F+Axm+E2m+G2WOC12Zq1/ZCuXRDarSuEhG5QhIS0cPRERC2rsXfsXUuhVCCka5eqV0wURIsJ1vMXUJ5fBI+pAp6KCrhNJnjMJnjMZohOR4PbEx0O2HNzr7vuU9Dqqi42T0iANqFz9XJnqGPjOB1LtYBOmJYtW4b9+/dj06ZNUKvVmD59Ol599VXMmzevyX1bu70jE0URotsFr90Or8UCj9UKj8UCj9UCb/Vy3eSoAh6L2feGG0uphCoiEqrIKGg6d0bnu0ZCpRRQmX8JZhOfAUVE7UNT7ti7Vu3LCBRqNdRRUVBHXX9ZgdfhgMdslhIoj9kEt9kET0UFRGf9k3CKDjsc58/Bcf4c6vz1Viqhia86EqWOjoEyPByqiIiq03sGAxQ7yedlAAARpElEQVS6ECh0Oih0ug6fWAV0wvTJJ59g9uzZiI+PBwDMnDkTv//97/Hss89Cec0H46tva7cHsvJvd8J69PuquUW83qrnJXm9VRcmer2A6IXoFavrvBBdbnidTohOJ7yuqp9NucukOQSNBkq9Hgp9WPVPPZQGI1SRkVCGGaS7QQSFAurwcIgWEyAIVa/mvF+t9QRBQHNH1xLbafI2avpfM/Z2PaambKee8csWT1tvo3r9QBpTS22nUdtoxOcfqGNqMQ387atJXtSxsXXqRVGEaLfDY6qASinA63ajMi8fzsuX4C4rq/+9PB44L12C89Il32FpNFCEhEChrU6eFAoISmWdZemnoICgEKDpnIjo8f8NhVrTpF0gB0EM0Is5TCYTBg8ejC1btiA5ORkAUFpaiuHDh2Pr1q3o1q1bo/tGRES0anvtWAKNx+FAZd5F2d5fUCohqJTVvzQqACIEhRKCsvqXRqmEoFA06Y+KoFTWmVjOn9gCZTuBFEtLbSeQYgm07QRSLIG2nUCKpaW2E0ix1FDWupRB9HrhdTrhdbrgdVX/dDqr5qBqgxRBGxsDdXh4q7+PvwL2CJPVWnXdv9FolOoMBkOdtsb2VavVrdoeyJRaLcJuTpY7DCIiClCCQgGlTgelTid3KAEtYGft0+v1AABzrXl2apZr2hrbt7XbiYiIqGML2ITJaDQiISEBOTk5Ul12djb0ej0SExOb1Le124mIiKhjC9iECQAmTpyI5cuXo7CwEKWlpVi6dCkmTJhww4usffVt7XYiIiLquAL2GiYAePTRR1FeXo57770XXq8XmZmZePrppwEAL7zwAgDgpZde8tm3LdqJiIio4wrYu+SIiIiIAkVAn5IjIiIiCgRMmIiIiIh8YMJERERE5AMTJiIiIiIfmDARERER+cCEiYiIiMgHJkxEREREPjBhIiIiIvKBCRMRERGRD0yYiIiIiHxgwkRERETkAxMmIiIiIh+YMBERERH5wISJiIiIyAcmTEREREQ+MGEKQC+88ALGjRuH3r17Y8mSJde1p6amon///khPT0d6ejpGjRpVp/3s2bOYMmUK+vfvj9GjR+Pzzz9vUrvcfI3f3/EF+vhr6+ifdVO53W4sXLgQQ4YMwaBBgzB37lw4HA65w2oRc+bMwS233CJ91unp6fj222+ldl9jb2/7ZsuWLZg8efINv9f+jrU97IuGxt/RvwtOpxPz5s3D6NGjkZ6ejszMTKxevVpqD9jPX6SAs2bNGjErK0t88MEHxddff/269pSUFPHYsWM3XNflcoljx44V//rXv4p2u13MysoS+/fvL/X31R4IGhq/v+NrD+OvraN/1k21ZMkS8d577xUvX74slpSUiPfdd5+4YMECucNqEX/4wx/EP/7xj/W2+xp7e9s3WVlZ4ubNm8UVK1aII0eOrNPm71jbw75oaPwd/btgtVrF1157TTx//rzo8XjE7Oxscfjw4eK///1vURQD9/NnwhTApk+f3uSEac+ePWJGRobocDikuieffFJ88cUXG9UeSG40fn/H157GL4rB81k31h133CFu3rxZKn/77bdienq66Ha7ZYyqZfj6R9LX2Nvrvtm6det1CYO/Y21P++JG4w/G78Jzzz0nJTWB+vnzlFw7NX36dAwbNgz3338/9u/fL9WfPHkSycnJ0Gg0Ul2fPn1w8uTJRrUHOn/H1x7HH6yf9bVMJhMKCgrQq1cvqa5v376wWq3Iz8+XMbKWs2nTJgwZMgTjxo3DW2+9BbfbDcD32DvSvvF3rB1lXwTTd8HlcuHQoUNITU0N6M9f5dfa1CRPPvkktmzZUm/7qlWrMHToUJ/bWblyJTIyMuDxeLBhwwY8/PDD+PTTT9GzZ09YrVYYDIY6/Y1GI6xWKwD4bG9NLTF+f8cn5/hra+y+aK+fdWuoidtoNEp1NeNrr2Oq7YEHHsDs2bMRGRmJH3/8EU899RQcDgdmzZrlc+xqtbrB9vbE37F2hH0RbN+FBQsWQK/XY/z48SgpKQEQmJ8/E6Y2tGDBAjz//PP1tl/7j1t9hg0bJi1PmTIF27dvx7Zt29CzZ0/o9XpYLJY6/U0mE/R6PQD4bG9NLTF+f8cn5/hra+y+aK+fdWuoidtsNiM2NlZart3WnvXt21daTktLw+OPP44lS5Zg1qxZPsfekfaNv2PtCPsimL4LL7/8Mo4cOYKVK1dCo9EE9OfPU3JtKCwsDFFRUfW+ajLjphIEAaIoAqi6q+qnn36C0+mU2k+cOIGUlJRGtbemlhi/v+OTc/y1NXdftJfPujUYjUYkJCQgJydHqsvOzoZer0diYqKMkbUOhUIhfda+xt6R9o2/Y+1I+6JGR/0uLFq0CHv27MHKlSsRFRUFILA/fyZMAcjpdMLhcMDr9cLtdsPhcEjnr0+dOoXjx4/D5XLB6XTi448/xsGDB6XbUgcPHoyYmBi88cYbcDqd2Lt3L3bs2IFf/vKXjWoPBA2N39/xtYfx1wiGz7qpJk6ciOXLl6OwsBClpaVYunQpJkyYAKVSKXdoftuyZQvMZjNEUUROTg6WLl2Ku+++W2r3Nfb2tm88Hg8cDgdcLhdEUYTD4ZCSe3/H2h72RUPjD4bvwsKFC7F37946yVKNgP38/bpknFrF/fffL6akpNR51dwttnfvXnHcuHFi//79xcGDB4uTJk0Sd+/eXWf9n376SZw8ebKYlpYmjhw5Uty4cWOT2uXW0PhF0f/xBfr4awTDZ91ULpdLXLBggTho0CAxIyNDfPbZZ8XKykq5w2oRU6ZMEQcNGiQOGDBAvOuuu8QlS5aITqdTavc19va2bz799NPrfs9r7hbzd6ztYV80NP6O/l24ePGimJKSIt5yyy3igAEDpNfUqVNFUQzcz18QxerjfERERER0QzwlR0REROQDEyYiIiIiH5gwEREREfnAhImIiIjIByZMRERERD4wYSIiIiLygQkTERERkQ9MmIiIiIh8YMJERERE5AMTJiIiIiIfmDARUdB44oknMGfOHL+3k5qaiq+//hoAcPHiRaSmpuLUqVN+b5eIApdK7gCIqH2aM2cOPvvsMwCASqVCfHw87r77bvz+97+HVqtt0fex2Wx4/fXXW2yb9dmwYQOeffZZqRwaGoqePXviiSeewG233SbVZ2VlITw8vFVjKSwsxBtvvIFdu3ahqKgIcXFxSEtLw7Rp05CWltaq711bW+5/okDGhImImm3kyJFYsGABPB4PfvrpJ8ydOxeCIGD27Nlyh9ZsERER2Lx5MwDAYrFg3bp1eOyxx7B9+3bExsYCgPSzteTm5mLSpEno2rUr5s+fj5tuuglWqxXbt2/HK6+8gjVr1rTq+xPR9XhKjoiaTaPRIDY2Fp06dcJtt92Ge+65B3v27JHavV4vli1bhlGjRqF///74xS9+gZ07d0rt+/fvR2pqKvbu3Yvx48djwIABePDBB1FYWAgAWLJkCT777DN8+eWXSE1NRWpqKvbv3w8AKCgowBNPPIGBAwdi6NCheOKJJ6T1AMDtdmPhwoUYNGgQhg4d2qQjJLGxsYiNjUWPHj0wa9YsOBwOnDlzRmqvfUruWi6XC//3f/+Hn//85yguLgYAfPTRR8jMzERaWhruuecefPrppw2+/x//+EfExcVh3bp1uPPOO9GtWzf07t0bM2fOxJtvvin127dvHyZMmIBbbrkFt99+O5YuXQqv11tvnFartc4+9Gf/EwUbJkxE1CLy8vKwa9cuqFRXD1wvX74cmzZtwoIFC7B582ZMmjQJM2fORHZ2dp11lyxZgvnz5+PDDz9EcXExXnnlFQDAQw89hHHjxmHkyJHIyspCVlYW0tPT4XK5MHXqVEREROCDDz7AmjVrIIoipk+fLiUM7733HjZt2oTFixdj7dq1yM3NRVZWVpPG5Ha7sWHDBoSGhiIlJcVnf7vdjhkzZiA/Px+rV69GTEwMPv/8cyxduhSzZ8/Gli1bMHPmTCxatAjbtm274TbKysqwe/duTJ06FUql8rp2o9EIALh8+TIeeeQRZGRkYOPGjZg7dy5WrFiBVatWNWmMQNP3P1Ew4ik5Imq2bdu2IT09HR6PBw6HA4Ig4G9/+xsAwOl0Yvny5Vi1ahX69esHAPjVr36Fffv24aOPPsKLL74obefJJ59ERkYGAOCBBx6Qjgbp9XrodDp4vd46p8E2btwIhUKBl156SapbvHgxBg8ejB9++AH9+vXD6tWrMX36dIwZMwYAsGjRItxxxx0+x1ReXi4lBXa7HVqtFq+++iqioqIaXM9isWDatGlQqVT45z//idDQUABVycizzz4rxdG1a1dkZ2dj/fr1Ul1tubm5EEURycnJDb7funXr0LVrVzz33HMQBAHJycm4ePEi3nvvPTz44IM+x1lbU/c/UTBiwkREzTZixAg8//zzqKysxIoVKyAIAu655x4AwIULF1BZWYnf/va3ddZxuVwYOnRonbraR29iY2NRUlLS4Pvm5OTg7Nmz1x3t8Hg8yM3NRY8ePVBUVCQlagCg1WrRu3dvn2MKDw/Hxx9/DACorKzE3r178cwzz2DFihXo379/vevNmjULSUlJePvtt6HRaAAANpsNubm5mDNnDubOnSv1dblcSExM9BlLQ86cOYP09HQIgiDVZWRk4C9/+QssFgvCwsIava2m7n+iYMSEiYiaLTQ0FElJSQCAP/3pTxg/fjw+/vhj/M///A9sNhsA4J133rnu6IROp6tTrn0aTxAEiKLY4PvabDb069dPOnVUW3R0tM/1GyIIgjQmAOjVqxeysrKwatUq/PWvf613vTvvvBObNm3C8ePHMXDgQClOAHj55ZfRt2/fOv1rj7m2bt26QRAEnDlzBn369Gn2OGrGUntfuN3uG/Zr6v4nCka8homIWoRCocCjjz6Kf/zjH7Db7UhOToZarcbly5eRlJRU5xUfH9/o7arVang8njp1ffr0wfnz5xEdHX3dtsPCwmAwGBAbG4tjx45J6zgcDpw4caJZY1MqlXA6nQ32uf/++/H444/jkUcewdGjRwEAMTExiI2NRV5e3nVx1neEKTIyEiNGjMB777133bgBwGQyAQCSk5Nx5MiROsnN4cOHER8fLx1dioqKki48B6qOzDXVjfY/UTBiwkRELSYzMxMqlQpr165FWFgYHnzwQSxatAj/+te/kJubix9++AErVqzAf/7zn0ZvMzExETk5OTh37hxKS0vhcrnws5/9DAaDATNnzsShQ4eQl5eHvXv3Yv78+VJCMWXKFCxbtgzbt2/HmTNn8Pzzz/tMemoUFRWhqKgIeXl5WL9+PbKysjBy5Eif6z300EP43e9+h2nTpuGHH34AAMyYMQPLli3DmjVrcO7cOeTk5GD9+vVYt25dvdt54YUXUFhYiClTpmDnzp3Iy8tDTk4O3nrrLTz22GMAgF//+tfIy8vDokWLcPbsWXzxxRdYvnw5HnroIWk7Q4YMwZo1a5CTk4PDhw/jtddea9T4a7vR/icKRjwlR0QtRqVS4f7778e7776LyZMn46mnnkJ0dDTeeust5Ofnw2g0Ii0tDTNmzGj0Nu+77z4cOHAAEyZMgM1mw6pVqzB06FCsWbMGf/nLXzBjxgzYbDYkJCTg1ltvlSbNfPjhh1FcXIxnnnkGKpUKkyZNqjP5ZH3Ky8ulfjqdTrqwesKECY2K95FHHoHL5cJDDz2ElStXYvLkyQgJCcH777+PxYsXQ6/Xo1evXpg2bVq92+jevTs2bNiAN998E/Pnz0dJSQliY2PRv39/aWLNTp064e2338af//xnfPjhh4iMjMRvf/tb/OY3v5G2M2fOHMyZM0ea02nOnDl1EqrGqG//EwUbQeTJaiIiIqIG8ZQcERERkQ9MmIiIiIh8YMJERERE5AMTJiIiIiIfmDARERER+cCEiYiIiMgHJkxEREREPjBhIiIiIvKBCRMRERGRD0yYiIiIiHxgwkRERETkAxMmIiIiIh+YMBERERH5wISJiIiIyAcmTEREREQ+MGEiIiIi8oEJExEREZEP/x9X1i1nShrAjAAAAABJRU5ErkJggg=="/>
          <p:cNvSpPr/>
          <p:nvPr/>
        </p:nvSpPr>
        <p:spPr>
          <a:xfrm>
            <a:off x="155575" y="-2944370"/>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8ECADC08-1DCC-0D5E-4AB1-39EBC9079F23}"/>
              </a:ext>
            </a:extLst>
          </p:cNvPr>
          <p:cNvPicPr>
            <a:picLocks noChangeAspect="1"/>
          </p:cNvPicPr>
          <p:nvPr/>
        </p:nvPicPr>
        <p:blipFill>
          <a:blip r:embed="rId3"/>
          <a:stretch>
            <a:fillRect/>
          </a:stretch>
        </p:blipFill>
        <p:spPr>
          <a:xfrm>
            <a:off x="766954" y="1483370"/>
            <a:ext cx="7026877" cy="34561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70884" y="0"/>
            <a:ext cx="2303200" cy="5872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002060"/>
                </a:solidFill>
                <a:latin typeface="Times New Roman"/>
                <a:ea typeface="Times New Roman"/>
                <a:cs typeface="Times New Roman"/>
                <a:sym typeface="Times New Roman"/>
              </a:rPr>
              <a:t>Contents</a:t>
            </a:r>
            <a:endParaRPr sz="2400" dirty="0">
              <a:solidFill>
                <a:srgbClr val="002060"/>
              </a:solidFill>
              <a:latin typeface="Times New Roman"/>
              <a:ea typeface="Times New Roman"/>
              <a:cs typeface="Times New Roman"/>
              <a:sym typeface="Times New Roman"/>
            </a:endParaRPr>
          </a:p>
        </p:txBody>
      </p:sp>
      <p:sp>
        <p:nvSpPr>
          <p:cNvPr id="62" name="Google Shape;62;p2"/>
          <p:cNvSpPr txBox="1">
            <a:spLocks noGrp="1"/>
          </p:cNvSpPr>
          <p:nvPr>
            <p:ph type="body" idx="1"/>
          </p:nvPr>
        </p:nvSpPr>
        <p:spPr>
          <a:xfrm>
            <a:off x="169932" y="704675"/>
            <a:ext cx="2374084" cy="4438825"/>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Introduction</a:t>
            </a:r>
            <a:endParaRPr dirty="0"/>
          </a:p>
          <a:p>
            <a:pPr marL="114300" lvl="0" indent="0" algn="l" rtl="0">
              <a:lnSpc>
                <a:spcPct val="100000"/>
              </a:lnSpc>
              <a:spcBef>
                <a:spcPts val="0"/>
              </a:spcBef>
              <a:spcAft>
                <a:spcPts val="0"/>
              </a:spcAft>
              <a:buClr>
                <a:schemeClr val="dk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Problem Statement</a:t>
            </a:r>
            <a:endParaRPr dirty="0"/>
          </a:p>
          <a:p>
            <a:pPr marL="114300" lvl="0" indent="0" algn="l" rtl="0">
              <a:lnSpc>
                <a:spcPct val="100000"/>
              </a:lnSpc>
              <a:spcBef>
                <a:spcPts val="0"/>
              </a:spcBef>
              <a:spcAft>
                <a:spcPts val="0"/>
              </a:spcAft>
              <a:buClr>
                <a:schemeClr val="dk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Points for discussion</a:t>
            </a:r>
            <a:endParaRPr dirty="0"/>
          </a:p>
          <a:p>
            <a:pPr marL="114300" lvl="0" indent="0" algn="l" rtl="0">
              <a:lnSpc>
                <a:spcPct val="100000"/>
              </a:lnSpc>
              <a:spcBef>
                <a:spcPts val="0"/>
              </a:spcBef>
              <a:spcAft>
                <a:spcPts val="0"/>
              </a:spcAft>
              <a:buClr>
                <a:schemeClr val="dk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Data Summary</a:t>
            </a:r>
            <a:endParaRPr dirty="0"/>
          </a:p>
          <a:p>
            <a:pPr marL="114300" lvl="0" indent="0" algn="l" rtl="0">
              <a:lnSpc>
                <a:spcPct val="100000"/>
              </a:lnSpc>
              <a:spcBef>
                <a:spcPts val="0"/>
              </a:spcBef>
              <a:spcAft>
                <a:spcPts val="0"/>
              </a:spcAft>
              <a:buClr>
                <a:schemeClr val="dk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Analyzing Exploratory Data</a:t>
            </a:r>
          </a:p>
          <a:p>
            <a:pPr marL="114300" lvl="0" indent="0" algn="l" rtl="0">
              <a:lnSpc>
                <a:spcPct val="100000"/>
              </a:lnSpc>
              <a:spcBef>
                <a:spcPts val="0"/>
              </a:spcBef>
              <a:spcAft>
                <a:spcPts val="0"/>
              </a:spcAft>
              <a:buClr>
                <a:schemeClr val="accent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Overview of Modeling</a:t>
            </a:r>
          </a:p>
          <a:p>
            <a:pPr marL="114300" lvl="0" indent="0" algn="l" rtl="0">
              <a:lnSpc>
                <a:spcPct val="100000"/>
              </a:lnSpc>
              <a:spcBef>
                <a:spcPts val="0"/>
              </a:spcBef>
              <a:spcAft>
                <a:spcPts val="0"/>
              </a:spcAft>
              <a:buClr>
                <a:schemeClr val="accent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Important Feature</a:t>
            </a:r>
          </a:p>
          <a:p>
            <a:pPr marL="114300" lvl="0" indent="0" algn="l" rtl="0">
              <a:lnSpc>
                <a:spcPct val="100000"/>
              </a:lnSpc>
              <a:spcBef>
                <a:spcPts val="0"/>
              </a:spcBef>
              <a:spcAft>
                <a:spcPts val="0"/>
              </a:spcAft>
              <a:buClr>
                <a:schemeClr val="accent2"/>
              </a:buClr>
              <a:buSzPts val="2000"/>
              <a:buNone/>
            </a:pPr>
            <a:endParaRPr sz="1600" dirty="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dirty="0">
                <a:solidFill>
                  <a:schemeClr val="accent2"/>
                </a:solidFill>
                <a:latin typeface="Times New Roman"/>
                <a:ea typeface="Times New Roman"/>
                <a:cs typeface="Times New Roman"/>
                <a:sym typeface="Times New Roman"/>
              </a:rPr>
              <a:t>Conclusion</a:t>
            </a:r>
            <a:endParaRPr sz="16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600" dirty="0">
              <a:latin typeface="Times New Roman"/>
              <a:ea typeface="Times New Roman"/>
              <a:cs typeface="Times New Roman"/>
              <a:sym typeface="Times New Roman"/>
            </a:endParaRPr>
          </a:p>
        </p:txBody>
      </p:sp>
      <p:pic>
        <p:nvPicPr>
          <p:cNvPr id="3" name="Picture 2" descr="A picture containing text, ground, outdoor, bicycle&#10;&#10;Description automatically generated">
            <a:extLst>
              <a:ext uri="{FF2B5EF4-FFF2-40B4-BE49-F238E27FC236}">
                <a16:creationId xmlns:a16="http://schemas.microsoft.com/office/drawing/2014/main" id="{9C0854E5-7291-1128-3BCB-549E171911B8}"/>
              </a:ext>
            </a:extLst>
          </p:cNvPr>
          <p:cNvPicPr>
            <a:picLocks noChangeAspect="1"/>
          </p:cNvPicPr>
          <p:nvPr/>
        </p:nvPicPr>
        <p:blipFill>
          <a:blip r:embed="rId3"/>
          <a:stretch>
            <a:fillRect/>
          </a:stretch>
        </p:blipFill>
        <p:spPr>
          <a:xfrm>
            <a:off x="2663418" y="704675"/>
            <a:ext cx="6310650" cy="4207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4"/>
          <p:cNvSpPr txBox="1">
            <a:spLocks noGrp="1"/>
          </p:cNvSpPr>
          <p:nvPr>
            <p:ph type="title"/>
          </p:nvPr>
        </p:nvSpPr>
        <p:spPr>
          <a:xfrm>
            <a:off x="63795" y="232374"/>
            <a:ext cx="8832300" cy="572700"/>
          </a:xfrm>
          <a:prstGeom prst="rect">
            <a:avLst/>
          </a:prstGeom>
          <a:noFill/>
          <a:ln>
            <a:noFill/>
          </a:ln>
        </p:spPr>
        <p:txBody>
          <a:bodyPr spcFirstLastPara="1" wrap="square" lIns="91425" tIns="91425" rIns="91425" bIns="91425" anchor="t" anchorCtr="0">
            <a:noAutofit/>
          </a:bodyPr>
          <a:lstStyle/>
          <a:p>
            <a:pPr algn="l"/>
            <a:r>
              <a:rPr lang="en-IN" i="0" dirty="0">
                <a:solidFill>
                  <a:srgbClr val="002060"/>
                </a:solidFill>
                <a:effectLst/>
                <a:latin typeface="Times New Roman" panose="02020603050405020304" pitchFamily="18" charset="0"/>
                <a:cs typeface="Times New Roman" panose="02020603050405020304" pitchFamily="18" charset="0"/>
              </a:rPr>
              <a:t>Model-1 Extra Tree Regressor</a:t>
            </a:r>
          </a:p>
        </p:txBody>
      </p:sp>
      <p:sp>
        <p:nvSpPr>
          <p:cNvPr id="256" name="Google Shape;256;p24"/>
          <p:cNvSpPr txBox="1">
            <a:spLocks noGrp="1"/>
          </p:cNvSpPr>
          <p:nvPr>
            <p:ph type="body" idx="1"/>
          </p:nvPr>
        </p:nvSpPr>
        <p:spPr>
          <a:xfrm>
            <a:off x="311700" y="1017725"/>
            <a:ext cx="8725144" cy="1759031"/>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On the Test set, Extra tree considerably reduces the RMSE. </a:t>
            </a:r>
          </a:p>
          <a:p>
            <a:pPr marL="457200" lvl="0" indent="-34290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The plot below shows that, in comparison to other models, the predicted and actual values are substantially closer.</a:t>
            </a:r>
          </a:p>
          <a:p>
            <a:pPr marL="457200" lvl="0" indent="-34290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RMSE: 218.95 and an R-score of 0.878.For the Extra tree, residual values are dramatically decreased. </a:t>
            </a:r>
          </a:p>
          <a:p>
            <a:pPr marL="457200" lvl="0" indent="-34290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Most Residual values are around 0 on the KDE plot, which is significantly leaner.</a:t>
            </a:r>
            <a:endParaRPr sz="1200" b="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b="0" i="0" dirty="0">
              <a:solidFill>
                <a:srgbClr val="212121"/>
              </a:solidFill>
              <a:latin typeface="Times New Roman"/>
              <a:ea typeface="Times New Roman"/>
              <a:cs typeface="Times New Roman"/>
              <a:sym typeface="Times New Roman"/>
            </a:endParaRPr>
          </a:p>
        </p:txBody>
      </p:sp>
      <p:pic>
        <p:nvPicPr>
          <p:cNvPr id="8194" name="Picture 2">
            <a:extLst>
              <a:ext uri="{FF2B5EF4-FFF2-40B4-BE49-F238E27FC236}">
                <a16:creationId xmlns:a16="http://schemas.microsoft.com/office/drawing/2014/main" id="{9A893861-BDD1-58B3-9255-92A554132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7" y="2947316"/>
            <a:ext cx="3529013" cy="193357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1B58F2A-0E87-0338-2E8A-CDA1B9A78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0556" y="2947315"/>
            <a:ext cx="4057651" cy="1933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56790" y="259676"/>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002060"/>
                </a:solidFill>
                <a:latin typeface="Times New Roman"/>
                <a:ea typeface="Times New Roman"/>
                <a:cs typeface="Times New Roman"/>
                <a:sym typeface="Times New Roman"/>
              </a:rPr>
              <a:t>Hyperparameter Tuning of </a:t>
            </a:r>
            <a:r>
              <a:rPr lang="en-IN" i="0" dirty="0">
                <a:solidFill>
                  <a:srgbClr val="002060"/>
                </a:solidFill>
                <a:effectLst/>
                <a:latin typeface="Times New Roman" panose="02020603050405020304" pitchFamily="18" charset="0"/>
                <a:cs typeface="Times New Roman" panose="02020603050405020304" pitchFamily="18" charset="0"/>
              </a:rPr>
              <a:t>Extra Tree Regressor</a:t>
            </a:r>
            <a:endParaRPr dirty="0">
              <a:solidFill>
                <a:srgbClr val="002060"/>
              </a:solidFill>
            </a:endParaRPr>
          </a:p>
        </p:txBody>
      </p:sp>
      <p:sp>
        <p:nvSpPr>
          <p:cNvPr id="247" name="Google Shape;247;p23"/>
          <p:cNvSpPr txBox="1">
            <a:spLocks noGrp="1"/>
          </p:cNvSpPr>
          <p:nvPr>
            <p:ph type="body" idx="1"/>
          </p:nvPr>
        </p:nvSpPr>
        <p:spPr>
          <a:xfrm>
            <a:off x="311699" y="1024870"/>
            <a:ext cx="8182219" cy="572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We used the random search cv approach for hyperparameter tuning to identify the ideal hyperparameters for our model.</a:t>
            </a:r>
          </a:p>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Only R-Score.885 and RMSE: 212.78 increased after hyperparameter tuning by 0.76%.</a:t>
            </a:r>
            <a:endParaRPr sz="1200" b="1"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b="1" i="0" dirty="0">
              <a:solidFill>
                <a:srgbClr val="212121"/>
              </a:solidFill>
              <a:latin typeface="Times New Roman"/>
              <a:ea typeface="Times New Roman"/>
              <a:cs typeface="Times New Roman"/>
              <a:sym typeface="Times New Roman"/>
            </a:endParaRPr>
          </a:p>
        </p:txBody>
      </p:sp>
      <p:sp>
        <p:nvSpPr>
          <p:cNvPr id="249" name="Google Shape;249;p23"/>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 name="Picture 2">
            <a:extLst>
              <a:ext uri="{FF2B5EF4-FFF2-40B4-BE49-F238E27FC236}">
                <a16:creationId xmlns:a16="http://schemas.microsoft.com/office/drawing/2014/main" id="{3BB7AD96-D9F5-D2B6-B519-EC37DF4340DE}"/>
              </a:ext>
            </a:extLst>
          </p:cNvPr>
          <p:cNvPicPr>
            <a:picLocks noChangeAspect="1"/>
          </p:cNvPicPr>
          <p:nvPr/>
        </p:nvPicPr>
        <p:blipFill>
          <a:blip r:embed="rId3"/>
          <a:stretch>
            <a:fillRect/>
          </a:stretch>
        </p:blipFill>
        <p:spPr>
          <a:xfrm>
            <a:off x="1966085" y="1754571"/>
            <a:ext cx="4541734" cy="2364060"/>
          </a:xfrm>
          <a:prstGeom prst="rect">
            <a:avLst/>
          </a:prstGeom>
        </p:spPr>
      </p:pic>
      <p:pic>
        <p:nvPicPr>
          <p:cNvPr id="5" name="Picture 4">
            <a:extLst>
              <a:ext uri="{FF2B5EF4-FFF2-40B4-BE49-F238E27FC236}">
                <a16:creationId xmlns:a16="http://schemas.microsoft.com/office/drawing/2014/main" id="{8717B8B6-74D7-16EB-296C-ABFBFDF52D45}"/>
              </a:ext>
            </a:extLst>
          </p:cNvPr>
          <p:cNvPicPr>
            <a:picLocks noChangeAspect="1"/>
          </p:cNvPicPr>
          <p:nvPr/>
        </p:nvPicPr>
        <p:blipFill>
          <a:blip r:embed="rId4"/>
          <a:stretch>
            <a:fillRect/>
          </a:stretch>
        </p:blipFill>
        <p:spPr>
          <a:xfrm>
            <a:off x="424688" y="4213206"/>
            <a:ext cx="7310681" cy="67061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7"/>
          <p:cNvSpPr txBox="1">
            <a:spLocks noGrp="1"/>
          </p:cNvSpPr>
          <p:nvPr>
            <p:ph type="title"/>
          </p:nvPr>
        </p:nvSpPr>
        <p:spPr>
          <a:xfrm>
            <a:off x="127591" y="232374"/>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dirty="0">
                <a:solidFill>
                  <a:srgbClr val="002060"/>
                </a:solidFill>
                <a:latin typeface="Times New Roman"/>
                <a:ea typeface="Times New Roman"/>
                <a:cs typeface="Times New Roman"/>
                <a:sym typeface="Times New Roman"/>
              </a:rPr>
              <a:t>Feature Importance</a:t>
            </a:r>
            <a:endParaRPr dirty="0">
              <a:solidFill>
                <a:srgbClr val="002060"/>
              </a:solidFill>
            </a:endParaRPr>
          </a:p>
        </p:txBody>
      </p:sp>
      <p:sp>
        <p:nvSpPr>
          <p:cNvPr id="280" name="Google Shape;280;p27"/>
          <p:cNvSpPr txBox="1">
            <a:spLocks noGrp="1"/>
          </p:cNvSpPr>
          <p:nvPr>
            <p:ph type="body" idx="1"/>
          </p:nvPr>
        </p:nvSpPr>
        <p:spPr>
          <a:xfrm>
            <a:off x="311700" y="3464653"/>
            <a:ext cx="8032199" cy="1446473"/>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The significance of the characteristics on our number of rented bikes is depicted in the accompanying graph.</a:t>
            </a:r>
          </a:p>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One of the main elements influencing the demand for motorcycles is the temperature and time of day.</a:t>
            </a:r>
          </a:p>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Other factors that affect demand for motorcycles include solar radiation, humidity, rainfall, and whether it is a working day.</a:t>
            </a:r>
            <a:endParaRPr dirty="0"/>
          </a:p>
        </p:txBody>
      </p:sp>
      <p:pic>
        <p:nvPicPr>
          <p:cNvPr id="3" name="Picture 2">
            <a:extLst>
              <a:ext uri="{FF2B5EF4-FFF2-40B4-BE49-F238E27FC236}">
                <a16:creationId xmlns:a16="http://schemas.microsoft.com/office/drawing/2014/main" id="{E04C564B-98F2-7AFA-8593-F6D6382170ED}"/>
              </a:ext>
            </a:extLst>
          </p:cNvPr>
          <p:cNvPicPr>
            <a:picLocks noChangeAspect="1"/>
          </p:cNvPicPr>
          <p:nvPr/>
        </p:nvPicPr>
        <p:blipFill>
          <a:blip r:embed="rId3"/>
          <a:stretch>
            <a:fillRect/>
          </a:stretch>
        </p:blipFill>
        <p:spPr>
          <a:xfrm>
            <a:off x="962376" y="1040235"/>
            <a:ext cx="6478138" cy="234079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695D-49DA-2929-C3BC-915833DB289D}"/>
              </a:ext>
            </a:extLst>
          </p:cNvPr>
          <p:cNvSpPr>
            <a:spLocks noGrp="1"/>
          </p:cNvSpPr>
          <p:nvPr>
            <p:ph type="title"/>
          </p:nvPr>
        </p:nvSpPr>
        <p:spPr/>
        <p:txBody>
          <a:bodyPr/>
          <a:lstStyle/>
          <a:p>
            <a:r>
              <a:rPr lang="en-US" i="0" dirty="0">
                <a:solidFill>
                  <a:srgbClr val="002060"/>
                </a:solidFill>
                <a:effectLst/>
                <a:latin typeface="Times New Roman" panose="02020603050405020304" pitchFamily="18" charset="0"/>
                <a:cs typeface="Times New Roman" panose="02020603050405020304" pitchFamily="18" charset="0"/>
              </a:rPr>
              <a:t>Model 2 - Light GBM</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4EC9BCA-41FA-A2E2-5B37-0671ACE28165}"/>
              </a:ext>
            </a:extLst>
          </p:cNvPr>
          <p:cNvSpPr>
            <a:spLocks noGrp="1"/>
          </p:cNvSpPr>
          <p:nvPr>
            <p:ph type="body" idx="1"/>
          </p:nvPr>
        </p:nvSpPr>
        <p:spPr>
          <a:xfrm>
            <a:off x="311700" y="1017725"/>
            <a:ext cx="8520600" cy="3416400"/>
          </a:xfrm>
        </p:spPr>
        <p:txBody>
          <a:bodyPr/>
          <a:lstStyle/>
          <a:p>
            <a:pPr marL="114300" indent="0">
              <a:buNone/>
            </a:pPr>
            <a:br>
              <a:rPr lang="en-US" sz="1200" b="1" i="0" dirty="0">
                <a:solidFill>
                  <a:schemeClr val="accent2"/>
                </a:solidFill>
                <a:effectLst/>
                <a:latin typeface="Times New Roman" panose="02020603050405020304" pitchFamily="18" charset="0"/>
                <a:cs typeface="Times New Roman" panose="02020603050405020304" pitchFamily="18" charset="0"/>
              </a:rPr>
            </a:br>
            <a:r>
              <a:rPr lang="en-US" sz="1200" b="0" i="0" dirty="0">
                <a:solidFill>
                  <a:schemeClr val="accent2"/>
                </a:solidFill>
                <a:effectLst/>
                <a:latin typeface="Times New Roman" panose="02020603050405020304" pitchFamily="18" charset="0"/>
                <a:cs typeface="Times New Roman" panose="02020603050405020304" pitchFamily="18" charset="0"/>
              </a:rPr>
              <a:t>A gradient boosting system called Light GBM makes use of tree-based learning techniques.</a:t>
            </a:r>
          </a:p>
          <a:p>
            <a:pPr marL="114300" indent="0">
              <a:buNone/>
            </a:pPr>
            <a:r>
              <a:rPr lang="en-US" sz="1200" b="0" i="0" dirty="0">
                <a:solidFill>
                  <a:schemeClr val="accent2"/>
                </a:solidFill>
                <a:effectLst/>
                <a:latin typeface="Times New Roman" panose="02020603050405020304" pitchFamily="18" charset="0"/>
                <a:cs typeface="Times New Roman" panose="02020603050405020304" pitchFamily="18" charset="0"/>
              </a:rPr>
              <a:t> It has the following benefits and is distributed and effective by design:</a:t>
            </a:r>
          </a:p>
          <a:p>
            <a:pPr marL="114300" indent="0">
              <a:buNone/>
            </a:pPr>
            <a:endParaRPr lang="en-US" sz="1200" b="0" i="0" dirty="0">
              <a:solidFill>
                <a:schemeClr val="accent2"/>
              </a:solidFill>
              <a:effectLst/>
              <a:latin typeface="Times New Roman" panose="02020603050405020304" pitchFamily="18" charset="0"/>
              <a:cs typeface="Times New Roman" panose="02020603050405020304" pitchFamily="18" charset="0"/>
            </a:endParaRPr>
          </a:p>
          <a:p>
            <a:pPr marL="114300" indent="0">
              <a:buNone/>
            </a:pPr>
            <a:r>
              <a:rPr lang="en-US" sz="1200" b="0" i="0" dirty="0">
                <a:solidFill>
                  <a:schemeClr val="accent2"/>
                </a:solidFill>
                <a:effectLst/>
                <a:latin typeface="Times New Roman" panose="02020603050405020304" pitchFamily="18" charset="0"/>
                <a:cs typeface="Times New Roman" panose="02020603050405020304" pitchFamily="18" charset="0"/>
              </a:rPr>
              <a:t>1. Increased efficiency and training pace. </a:t>
            </a:r>
          </a:p>
          <a:p>
            <a:pPr marL="114300" indent="0">
              <a:buNone/>
            </a:pPr>
            <a:r>
              <a:rPr lang="en-US" sz="1200" b="0" i="0" dirty="0">
                <a:solidFill>
                  <a:schemeClr val="accent2"/>
                </a:solidFill>
                <a:effectLst/>
                <a:latin typeface="Times New Roman" panose="02020603050405020304" pitchFamily="18" charset="0"/>
                <a:cs typeface="Times New Roman" panose="02020603050405020304" pitchFamily="18" charset="0"/>
              </a:rPr>
              <a:t>2. Reduced memory use. </a:t>
            </a:r>
          </a:p>
          <a:p>
            <a:pPr marL="114300" indent="0">
              <a:buNone/>
            </a:pPr>
            <a:r>
              <a:rPr lang="en-US" sz="1200" b="0" i="0" dirty="0">
                <a:solidFill>
                  <a:schemeClr val="accent2"/>
                </a:solidFill>
                <a:effectLst/>
                <a:latin typeface="Times New Roman" panose="02020603050405020304" pitchFamily="18" charset="0"/>
                <a:cs typeface="Times New Roman" panose="02020603050405020304" pitchFamily="18" charset="0"/>
              </a:rPr>
              <a:t>3. More precise. </a:t>
            </a:r>
          </a:p>
          <a:p>
            <a:pPr marL="114300" indent="0">
              <a:buNone/>
            </a:pPr>
            <a:r>
              <a:rPr lang="en-US" sz="1200" b="0" i="0" dirty="0">
                <a:solidFill>
                  <a:schemeClr val="accent2"/>
                </a:solidFill>
                <a:effectLst/>
                <a:latin typeface="Times New Roman" panose="02020603050405020304" pitchFamily="18" charset="0"/>
                <a:cs typeface="Times New Roman" panose="02020603050405020304" pitchFamily="18" charset="0"/>
              </a:rPr>
              <a:t>4. Assistance with distributed, parallel, and GPU learning. </a:t>
            </a:r>
          </a:p>
          <a:p>
            <a:pPr marL="114300" indent="0">
              <a:buNone/>
            </a:pPr>
            <a:r>
              <a:rPr lang="en-US" sz="1200" b="0" i="0" dirty="0">
                <a:solidFill>
                  <a:schemeClr val="accent2"/>
                </a:solidFill>
                <a:effectLst/>
                <a:latin typeface="Times New Roman" panose="02020603050405020304" pitchFamily="18" charset="0"/>
                <a:cs typeface="Times New Roman" panose="02020603050405020304" pitchFamily="18" charset="0"/>
              </a:rPr>
              <a:t>5. Capable of managing massive amounts of data.</a:t>
            </a:r>
          </a:p>
          <a:p>
            <a:pPr marL="114300" indent="0">
              <a:buNone/>
            </a:pPr>
            <a:endParaRPr lang="en-US" sz="1200" b="0" i="0" dirty="0">
              <a:solidFill>
                <a:schemeClr val="accent2"/>
              </a:solidFill>
              <a:effectLst/>
              <a:latin typeface="Times New Roman" panose="02020603050405020304" pitchFamily="18" charset="0"/>
              <a:cs typeface="Times New Roman" panose="02020603050405020304" pitchFamily="18" charset="0"/>
            </a:endParaRPr>
          </a:p>
          <a:p>
            <a:pPr marL="114300" indent="0">
              <a:buNone/>
            </a:pPr>
            <a:r>
              <a:rPr lang="en-US" sz="1200" b="0" i="0" dirty="0">
                <a:solidFill>
                  <a:schemeClr val="accent2"/>
                </a:solidFill>
                <a:effectLst/>
                <a:latin typeface="Times New Roman" panose="02020603050405020304" pitchFamily="18" charset="0"/>
                <a:cs typeface="Times New Roman" panose="02020603050405020304" pitchFamily="18" charset="0"/>
              </a:rPr>
              <a:t>On the Test set, Light GBM greatly reduces the RMSE. The plot below shows that, in comparison to other models, the predicted and actual values are substantially closer. RMSE: 218.95 and an R-score of 0.878.</a:t>
            </a:r>
            <a:br>
              <a:rPr lang="en-US" sz="1200" b="0" i="0" dirty="0">
                <a:solidFill>
                  <a:schemeClr val="accent2"/>
                </a:solidFill>
                <a:effectLst/>
                <a:latin typeface="Times New Roman" panose="02020603050405020304" pitchFamily="18" charset="0"/>
                <a:cs typeface="Times New Roman" panose="02020603050405020304" pitchFamily="18" charset="0"/>
              </a:rPr>
            </a:br>
            <a:endParaRPr lang="en-IN" sz="12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818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DCD6-8BD1-6318-3929-7D265DC67F5F}"/>
              </a:ext>
            </a:extLst>
          </p:cNvPr>
          <p:cNvSpPr>
            <a:spLocks noGrp="1"/>
          </p:cNvSpPr>
          <p:nvPr>
            <p:ph type="title"/>
          </p:nvPr>
        </p:nvSpPr>
        <p:spPr/>
        <p:txBody>
          <a:bodyPr/>
          <a:lstStyle/>
          <a:p>
            <a:r>
              <a:rPr lang="en-US" dirty="0">
                <a:solidFill>
                  <a:srgbClr val="002060"/>
                </a:solidFill>
                <a:latin typeface="Times New Roman"/>
                <a:ea typeface="Times New Roman"/>
                <a:cs typeface="Times New Roman"/>
                <a:sym typeface="Times New Roman"/>
              </a:rPr>
              <a:t>Hyperparameter Tuning of Light GBM</a:t>
            </a:r>
            <a:endParaRPr lang="en-IN" dirty="0">
              <a:solidFill>
                <a:srgbClr val="002060"/>
              </a:solidFill>
            </a:endParaRPr>
          </a:p>
        </p:txBody>
      </p:sp>
      <p:sp>
        <p:nvSpPr>
          <p:cNvPr id="3" name="Text Placeholder 2">
            <a:extLst>
              <a:ext uri="{FF2B5EF4-FFF2-40B4-BE49-F238E27FC236}">
                <a16:creationId xmlns:a16="http://schemas.microsoft.com/office/drawing/2014/main" id="{1C9B0666-C4D7-768F-221E-41AB26533814}"/>
              </a:ext>
            </a:extLst>
          </p:cNvPr>
          <p:cNvSpPr>
            <a:spLocks noGrp="1"/>
          </p:cNvSpPr>
          <p:nvPr>
            <p:ph type="body" idx="1"/>
          </p:nvPr>
        </p:nvSpPr>
        <p:spPr/>
        <p:txBody>
          <a:bodyPr/>
          <a:lstStyle/>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We used the </a:t>
            </a:r>
            <a:r>
              <a:rPr lang="en-US" sz="1200" i="0" dirty="0" err="1">
                <a:solidFill>
                  <a:srgbClr val="212121"/>
                </a:solidFill>
                <a:latin typeface="Times New Roman"/>
                <a:ea typeface="Times New Roman"/>
                <a:cs typeface="Times New Roman"/>
                <a:sym typeface="Times New Roman"/>
              </a:rPr>
              <a:t>Optuna</a:t>
            </a:r>
            <a:r>
              <a:rPr lang="en-US" sz="1200" i="0" dirty="0">
                <a:solidFill>
                  <a:srgbClr val="212121"/>
                </a:solidFill>
                <a:latin typeface="Times New Roman"/>
                <a:ea typeface="Times New Roman"/>
                <a:cs typeface="Times New Roman"/>
                <a:sym typeface="Times New Roman"/>
              </a:rPr>
              <a:t> Library for hyperparameter tuning to identify the ideal hyperparameters for our </a:t>
            </a:r>
            <a:r>
              <a:rPr lang="en-US" sz="1200" i="0" dirty="0" err="1">
                <a:solidFill>
                  <a:srgbClr val="212121"/>
                </a:solidFill>
                <a:latin typeface="Times New Roman"/>
                <a:ea typeface="Times New Roman"/>
                <a:cs typeface="Times New Roman"/>
                <a:sym typeface="Times New Roman"/>
              </a:rPr>
              <a:t>model.Optuna</a:t>
            </a:r>
            <a:r>
              <a:rPr lang="en-US" sz="1200" i="0" dirty="0">
                <a:solidFill>
                  <a:srgbClr val="212121"/>
                </a:solidFill>
                <a:latin typeface="Times New Roman"/>
                <a:ea typeface="Times New Roman"/>
                <a:cs typeface="Times New Roman"/>
                <a:sym typeface="Times New Roman"/>
              </a:rPr>
              <a:t> uses a Bayesian approach to search.</a:t>
            </a:r>
            <a:endParaRPr lang="en-US" sz="1200" b="0" dirty="0">
              <a:solidFill>
                <a:srgbClr val="21212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2A57C201-E254-4C59-0E99-5ED1A823D635}"/>
              </a:ext>
            </a:extLst>
          </p:cNvPr>
          <p:cNvPicPr>
            <a:picLocks noChangeAspect="1"/>
          </p:cNvPicPr>
          <p:nvPr/>
        </p:nvPicPr>
        <p:blipFill>
          <a:blip r:embed="rId2"/>
          <a:stretch>
            <a:fillRect/>
          </a:stretch>
        </p:blipFill>
        <p:spPr>
          <a:xfrm>
            <a:off x="5276676" y="1569053"/>
            <a:ext cx="3464654" cy="2273924"/>
          </a:xfrm>
          <a:prstGeom prst="rect">
            <a:avLst/>
          </a:prstGeom>
        </p:spPr>
      </p:pic>
      <p:pic>
        <p:nvPicPr>
          <p:cNvPr id="7" name="Picture 6">
            <a:extLst>
              <a:ext uri="{FF2B5EF4-FFF2-40B4-BE49-F238E27FC236}">
                <a16:creationId xmlns:a16="http://schemas.microsoft.com/office/drawing/2014/main" id="{888721CE-FD08-05EC-3B58-611AFC825543}"/>
              </a:ext>
            </a:extLst>
          </p:cNvPr>
          <p:cNvPicPr>
            <a:picLocks noChangeAspect="1"/>
          </p:cNvPicPr>
          <p:nvPr/>
        </p:nvPicPr>
        <p:blipFill>
          <a:blip r:embed="rId3"/>
          <a:stretch>
            <a:fillRect/>
          </a:stretch>
        </p:blipFill>
        <p:spPr>
          <a:xfrm>
            <a:off x="83431" y="4110960"/>
            <a:ext cx="8977138" cy="693480"/>
          </a:xfrm>
          <a:prstGeom prst="rect">
            <a:avLst/>
          </a:prstGeom>
        </p:spPr>
      </p:pic>
    </p:spTree>
    <p:extLst>
      <p:ext uri="{BB962C8B-B14F-4D97-AF65-F5344CB8AC3E}">
        <p14:creationId xmlns:p14="http://schemas.microsoft.com/office/powerpoint/2010/main" val="122344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9"/>
          <p:cNvSpPr txBox="1">
            <a:spLocks noGrp="1"/>
          </p:cNvSpPr>
          <p:nvPr>
            <p:ph type="title"/>
          </p:nvPr>
        </p:nvSpPr>
        <p:spPr>
          <a:xfrm>
            <a:off x="0" y="187786"/>
            <a:ext cx="8832300" cy="65111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dirty="0">
                <a:solidFill>
                  <a:srgbClr val="002060"/>
                </a:solidFill>
                <a:latin typeface="Times New Roman"/>
                <a:ea typeface="Times New Roman"/>
                <a:cs typeface="Times New Roman"/>
                <a:sym typeface="Times New Roman"/>
              </a:rPr>
              <a:t>Conclusion</a:t>
            </a:r>
            <a:endParaRPr dirty="0">
              <a:solidFill>
                <a:srgbClr val="002060"/>
              </a:solidFill>
            </a:endParaRPr>
          </a:p>
        </p:txBody>
      </p:sp>
      <p:sp>
        <p:nvSpPr>
          <p:cNvPr id="294" name="Google Shape;294;p29"/>
          <p:cNvSpPr txBox="1">
            <a:spLocks noGrp="1"/>
          </p:cNvSpPr>
          <p:nvPr>
            <p:ph type="body" idx="1"/>
          </p:nvPr>
        </p:nvSpPr>
        <p:spPr>
          <a:xfrm>
            <a:off x="311700" y="838899"/>
            <a:ext cx="8520600" cy="4068857"/>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Summer was the season with the highest number of bike rentals, followed by Autumn, Spring, and Winter. The busiest months for renting bikes are May through July, and December through February are the least popular months.</a:t>
            </a:r>
          </a:p>
          <a:p>
            <a:pPr marL="114300" lvl="0" indent="0" algn="l" rtl="0">
              <a:lnSpc>
                <a:spcPct val="115000"/>
              </a:lnSpc>
              <a:spcBef>
                <a:spcPts val="0"/>
              </a:spcBef>
              <a:spcAft>
                <a:spcPts val="0"/>
              </a:spcAft>
              <a:buClr>
                <a:schemeClr val="accent2"/>
              </a:buClr>
              <a:buSzPts val="1400"/>
              <a:buNone/>
            </a:pPr>
            <a:endParaRPr lang="en-US"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The working class makes up the vast majority of customers in the bike rental industry. The EDA analysis shows that in Seoul, the demand for bikes is higher during the weekdays while people are at work.</a:t>
            </a:r>
          </a:p>
          <a:p>
            <a:pPr marL="457200" lvl="0" indent="-342900" algn="l" rtl="0">
              <a:lnSpc>
                <a:spcPct val="115000"/>
              </a:lnSpc>
              <a:spcBef>
                <a:spcPts val="0"/>
              </a:spcBef>
              <a:spcAft>
                <a:spcPts val="0"/>
              </a:spcAft>
              <a:buClr>
                <a:schemeClr val="accent2"/>
              </a:buClr>
              <a:buSzPts val="1400"/>
              <a:buFont typeface="Arial"/>
              <a:buChar char="•"/>
            </a:pPr>
            <a:endParaRPr lang="en-US"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The best conditions are found in the evenings, between 4 and 8 p.m., when the temperature is between 20 and 30 degrees and the humidity is between 40 and 60 percent.</a:t>
            </a:r>
          </a:p>
          <a:p>
            <a:pPr marL="114300" lvl="0" indent="0" algn="l" rtl="0">
              <a:lnSpc>
                <a:spcPct val="115000"/>
              </a:lnSpc>
              <a:spcBef>
                <a:spcPts val="0"/>
              </a:spcBef>
              <a:spcAft>
                <a:spcPts val="0"/>
              </a:spcAft>
              <a:buClr>
                <a:schemeClr val="accent2"/>
              </a:buClr>
              <a:buSzPts val="1400"/>
              <a:buNone/>
            </a:pP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dirty="0">
                <a:solidFill>
                  <a:schemeClr val="accent2"/>
                </a:solidFill>
                <a:latin typeface="Times New Roman"/>
                <a:ea typeface="Times New Roman"/>
                <a:cs typeface="Times New Roman"/>
                <a:sym typeface="Times New Roman"/>
              </a:rPr>
              <a:t>Major elements influencing the demand for rental bikes include temperature, daytime, solar radiation, humidity, and hour of the day.</a:t>
            </a:r>
          </a:p>
          <a:p>
            <a:pPr marL="114300" lvl="0" indent="0" algn="l" rtl="0">
              <a:lnSpc>
                <a:spcPct val="115000"/>
              </a:lnSpc>
              <a:spcBef>
                <a:spcPts val="0"/>
              </a:spcBef>
              <a:spcAft>
                <a:spcPts val="0"/>
              </a:spcAft>
              <a:buClr>
                <a:schemeClr val="accent2"/>
              </a:buClr>
              <a:buSzPts val="1400"/>
              <a:buNone/>
            </a:pP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The linear model's prediction was very low since there was a very weak linear relationship between the feature and the labels. Light GBM's best predictions have a r2 score of 0.894 and an RMSE of 203.91.</a:t>
            </a:r>
            <a:r>
              <a:rPr lang="en-US" sz="1400" b="1" dirty="0">
                <a:solidFill>
                  <a:schemeClr val="accent2"/>
                </a:solidFill>
                <a:latin typeface="Times New Roman"/>
                <a:ea typeface="Times New Roman"/>
                <a:cs typeface="Times New Roman"/>
                <a:sym typeface="Times New Roman"/>
              </a:rPr>
              <a:t>  </a:t>
            </a:r>
            <a:endParaRPr dirty="0"/>
          </a:p>
          <a:p>
            <a:pPr marL="457200" lvl="0" indent="-254000" algn="l" rtl="0">
              <a:lnSpc>
                <a:spcPct val="115000"/>
              </a:lnSpc>
              <a:spcBef>
                <a:spcPts val="0"/>
              </a:spcBef>
              <a:spcAft>
                <a:spcPts val="0"/>
              </a:spcAft>
              <a:buClr>
                <a:schemeClr val="dk2"/>
              </a:buClr>
              <a:buSzPts val="1400"/>
              <a:buFont typeface="Arial"/>
              <a:buNone/>
            </a:pPr>
            <a:endParaRPr sz="1400" b="1" dirty="0">
              <a:solidFill>
                <a:schemeClr val="accent2"/>
              </a:solidFill>
              <a:latin typeface="Times New Roman"/>
              <a:ea typeface="Times New Roman"/>
              <a:cs typeface="Times New Roman"/>
              <a:sym typeface="Times New Roman"/>
            </a:endParaRPr>
          </a:p>
          <a:p>
            <a:pPr marL="457200" lvl="0" indent="-254000" algn="l" rtl="0">
              <a:lnSpc>
                <a:spcPct val="115000"/>
              </a:lnSpc>
              <a:spcBef>
                <a:spcPts val="0"/>
              </a:spcBef>
              <a:spcAft>
                <a:spcPts val="0"/>
              </a:spcAft>
              <a:buClr>
                <a:schemeClr val="dk2"/>
              </a:buClr>
              <a:buSzPts val="1400"/>
              <a:buFont typeface="Arial"/>
              <a:buNone/>
            </a:pPr>
            <a:endParaRPr sz="1400" b="1"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dirty="0">
              <a:solidFill>
                <a:schemeClr val="accent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 name="Rectangle 1">
            <a:extLst>
              <a:ext uri="{FF2B5EF4-FFF2-40B4-BE49-F238E27FC236}">
                <a16:creationId xmlns:a16="http://schemas.microsoft.com/office/drawing/2014/main" id="{256CD6E5-418F-1399-888A-0E2898FE1280}"/>
              </a:ext>
            </a:extLst>
          </p:cNvPr>
          <p:cNvSpPr/>
          <p:nvPr/>
        </p:nvSpPr>
        <p:spPr>
          <a:xfrm>
            <a:off x="1711354" y="1384183"/>
            <a:ext cx="5494789" cy="1569660"/>
          </a:xfrm>
          <a:prstGeom prst="rect">
            <a:avLst/>
          </a:prstGeom>
          <a:noFill/>
        </p:spPr>
        <p:txBody>
          <a:bodyPr wrap="square" lIns="91440" tIns="45720" rIns="91440" bIns="45720">
            <a:spAutoFit/>
          </a:bodyPr>
          <a:lstStyle/>
          <a:p>
            <a:pPr algn="ctr"/>
            <a:r>
              <a:rPr lang="en-US" sz="9600" b="1" dirty="0">
                <a:ln w="6600">
                  <a:solidFill>
                    <a:schemeClr val="accent2"/>
                  </a:solidFill>
                  <a:prstDash val="solid"/>
                </a:ln>
                <a:solidFill>
                  <a:srgbClr val="FFFFFF"/>
                </a:solidFill>
                <a:effectLst>
                  <a:outerShdw dist="38100" dir="2700000" algn="tl" rotWithShape="0">
                    <a:schemeClr val="accent2"/>
                  </a:outerShdw>
                </a:effectLst>
                <a:highlight>
                  <a:srgbClr val="FFFF00"/>
                </a:highlight>
                <a:latin typeface="Abadi Extra Light" panose="020B0204020104020204" pitchFamily="34" charset="0"/>
                <a:sym typeface="Algerian"/>
              </a:rPr>
              <a:t>Thank</a:t>
            </a:r>
            <a:r>
              <a:rPr lang="en-US" sz="5400" b="1" i="0" u="none" strike="noStrike" cap="none" spc="0" dirty="0">
                <a:ln w="6600">
                  <a:solidFill>
                    <a:schemeClr val="accent2"/>
                  </a:solidFill>
                  <a:prstDash val="solid"/>
                </a:ln>
                <a:solidFill>
                  <a:srgbClr val="FFFFFF"/>
                </a:solidFill>
                <a:effectLst>
                  <a:outerShdw dist="38100" dir="2700000" algn="tl" rotWithShape="0">
                    <a:schemeClr val="accent2"/>
                  </a:outerShdw>
                </a:effectLst>
                <a:highlight>
                  <a:srgbClr val="FFFF00"/>
                </a:highlight>
                <a:latin typeface="Abadi Extra Light" panose="020B0204020104020204" pitchFamily="34" charset="0"/>
                <a:ea typeface="Algerian"/>
                <a:cs typeface="Algerian"/>
                <a:sym typeface="Algerian"/>
              </a:rPr>
              <a:t> </a:t>
            </a:r>
            <a:r>
              <a:rPr lang="en-US" sz="9600" b="1" i="0" u="none" strike="noStrike" cap="none" spc="0" dirty="0">
                <a:ln w="6600">
                  <a:solidFill>
                    <a:schemeClr val="accent2"/>
                  </a:solidFill>
                  <a:prstDash val="solid"/>
                </a:ln>
                <a:solidFill>
                  <a:srgbClr val="FFFFFF"/>
                </a:solidFill>
                <a:effectLst>
                  <a:outerShdw dist="38100" dir="2700000" algn="tl" rotWithShape="0">
                    <a:schemeClr val="accent2"/>
                  </a:outerShdw>
                </a:effectLst>
                <a:highlight>
                  <a:srgbClr val="FFFF00"/>
                </a:highlight>
                <a:latin typeface="Abadi Extra Light" panose="020B0204020104020204" pitchFamily="34" charset="0"/>
                <a:ea typeface="Algerian"/>
                <a:cs typeface="Algerian"/>
                <a:sym typeface="Algerian"/>
              </a:rPr>
              <a:t>You</a:t>
            </a:r>
            <a:endParaRPr lang="en-US" sz="9600" b="1" cap="none" spc="0" dirty="0">
              <a:ln w="6600">
                <a:solidFill>
                  <a:schemeClr val="accent2"/>
                </a:solidFill>
                <a:prstDash val="solid"/>
              </a:ln>
              <a:solidFill>
                <a:srgbClr val="FFFFFF"/>
              </a:solidFill>
              <a:effectLst>
                <a:outerShdw dist="38100" dir="2700000" algn="tl" rotWithShape="0">
                  <a:schemeClr val="accent2"/>
                </a:outerShdw>
              </a:effectLst>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0" y="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002060"/>
                </a:solidFill>
                <a:latin typeface="Times New Roman"/>
                <a:ea typeface="Times New Roman"/>
                <a:cs typeface="Times New Roman"/>
                <a:sym typeface="Times New Roman"/>
              </a:rPr>
              <a:t>Introduction</a:t>
            </a:r>
            <a:endParaRPr dirty="0">
              <a:solidFill>
                <a:srgbClr val="002060"/>
              </a:solidFill>
              <a:latin typeface="Times New Roman"/>
              <a:ea typeface="Times New Roman"/>
              <a:cs typeface="Times New Roman"/>
              <a:sym typeface="Times New Roman"/>
            </a:endParaRPr>
          </a:p>
        </p:txBody>
      </p:sp>
      <p:sp>
        <p:nvSpPr>
          <p:cNvPr id="69" name="Google Shape;69;p3"/>
          <p:cNvSpPr txBox="1">
            <a:spLocks noGrp="1"/>
          </p:cNvSpPr>
          <p:nvPr>
            <p:ph type="body" idx="1"/>
          </p:nvPr>
        </p:nvSpPr>
        <p:spPr>
          <a:xfrm>
            <a:off x="1" y="507268"/>
            <a:ext cx="4407694" cy="4308013"/>
          </a:xfrm>
          <a:prstGeom prst="rect">
            <a:avLst/>
          </a:prstGeom>
          <a:noFill/>
          <a:ln>
            <a:noFill/>
          </a:ln>
        </p:spPr>
        <p:txBody>
          <a:bodyPr spcFirstLastPara="1" wrap="square" lIns="91425" tIns="91425" rIns="91425" bIns="91425" anchor="t" anchorCtr="0">
            <a:noAutofit/>
          </a:bodyPr>
          <a:lstStyle/>
          <a:p>
            <a:pPr marL="114300" lvl="0" indent="0" algn="just" rtl="0">
              <a:lnSpc>
                <a:spcPct val="115000"/>
              </a:lnSpc>
              <a:spcBef>
                <a:spcPts val="0"/>
              </a:spcBef>
              <a:spcAft>
                <a:spcPts val="0"/>
              </a:spcAft>
              <a:buSzPts val="1800"/>
              <a:buNone/>
            </a:pPr>
            <a:r>
              <a:rPr lang="en-US" sz="1600" dirty="0">
                <a:solidFill>
                  <a:schemeClr val="accent2"/>
                </a:solidFill>
                <a:latin typeface="Times New Roman"/>
                <a:ea typeface="Times New Roman"/>
                <a:cs typeface="Times New Roman"/>
                <a:sym typeface="Times New Roman"/>
              </a:rPr>
              <a:t>Motorcycles are rented out by a bike rental or bike hiring company for brief periods of time, typically a few hours. Most bike shops offer rentals as a sideline to their primary businesses of sales and service; however, some stores specialize in this service.</a:t>
            </a:r>
          </a:p>
          <a:p>
            <a:pPr marL="114300" lvl="0" indent="0" algn="just" rtl="0">
              <a:lnSpc>
                <a:spcPct val="115000"/>
              </a:lnSpc>
              <a:spcBef>
                <a:spcPts val="0"/>
              </a:spcBef>
              <a:spcAft>
                <a:spcPts val="0"/>
              </a:spcAft>
              <a:buSzPts val="1800"/>
              <a:buNone/>
            </a:pPr>
            <a:r>
              <a:rPr lang="en-US" sz="1600" dirty="0">
                <a:solidFill>
                  <a:schemeClr val="accent2"/>
                </a:solidFill>
                <a:latin typeface="Times New Roman"/>
                <a:ea typeface="Times New Roman"/>
                <a:cs typeface="Times New Roman"/>
                <a:sym typeface="Times New Roman"/>
              </a:rPr>
              <a:t>Like car rental businesses, bicycle rental businesses generally cater to those without access to vehicles, usually travelers and especially tourists.</a:t>
            </a:r>
          </a:p>
          <a:p>
            <a:pPr marL="114300" lvl="0" indent="0" algn="just" rtl="0">
              <a:lnSpc>
                <a:spcPct val="115000"/>
              </a:lnSpc>
              <a:spcBef>
                <a:spcPts val="0"/>
              </a:spcBef>
              <a:spcAft>
                <a:spcPts val="0"/>
              </a:spcAft>
              <a:buSzPts val="1800"/>
              <a:buNone/>
            </a:pPr>
            <a:endParaRPr lang="en-US" sz="1600" dirty="0">
              <a:solidFill>
                <a:schemeClr val="accent2"/>
              </a:solidFill>
              <a:latin typeface="Times New Roman"/>
              <a:ea typeface="Times New Roman"/>
              <a:cs typeface="Times New Roman"/>
              <a:sym typeface="Times New Roman"/>
            </a:endParaRPr>
          </a:p>
          <a:p>
            <a:pPr marL="114300" lvl="0" indent="0" algn="just" rtl="0">
              <a:lnSpc>
                <a:spcPct val="115000"/>
              </a:lnSpc>
              <a:spcBef>
                <a:spcPts val="0"/>
              </a:spcBef>
              <a:spcAft>
                <a:spcPts val="0"/>
              </a:spcAft>
              <a:buSzPts val="1800"/>
              <a:buNone/>
            </a:pPr>
            <a:r>
              <a:rPr lang="en-US" sz="1600" dirty="0">
                <a:solidFill>
                  <a:schemeClr val="accent2"/>
                </a:solidFill>
                <a:latin typeface="Times New Roman"/>
                <a:ea typeface="Times New Roman"/>
                <a:cs typeface="Times New Roman"/>
                <a:sym typeface="Times New Roman"/>
              </a:rPr>
              <a:t>For people who want to do a multi-day bike tour of a specific location but don't want to ship their own bikes, bike rental shops that rent by the day or week as well as by the hour are a great option.</a:t>
            </a:r>
            <a:endParaRPr sz="1600" dirty="0">
              <a:solidFill>
                <a:schemeClr val="accent2"/>
              </a:solidFill>
              <a:latin typeface="Times New Roman"/>
              <a:ea typeface="Times New Roman"/>
              <a:cs typeface="Times New Roman"/>
              <a:sym typeface="Times New Roman"/>
            </a:endParaRPr>
          </a:p>
          <a:p>
            <a:pPr marL="114300" lvl="0" indent="0" algn="just" rtl="0">
              <a:lnSpc>
                <a:spcPct val="115000"/>
              </a:lnSpc>
              <a:spcBef>
                <a:spcPts val="0"/>
              </a:spcBef>
              <a:spcAft>
                <a:spcPts val="0"/>
              </a:spcAft>
              <a:buSzPts val="1800"/>
              <a:buNone/>
            </a:pPr>
            <a:r>
              <a:rPr lang="en-US" dirty="0"/>
              <a:t>For people who want to do a multi-d.</a:t>
            </a:r>
            <a:endParaRPr dirty="0"/>
          </a:p>
          <a:p>
            <a:pPr marL="114300" lvl="0" indent="0" algn="just" rtl="0">
              <a:lnSpc>
                <a:spcPct val="115000"/>
              </a:lnSpc>
              <a:spcBef>
                <a:spcPts val="0"/>
              </a:spcBef>
              <a:spcAft>
                <a:spcPts val="0"/>
              </a:spcAft>
              <a:buSzPts val="1800"/>
              <a:buNone/>
            </a:pPr>
            <a:endParaRPr sz="1600" dirty="0">
              <a:latin typeface="Times New Roman"/>
              <a:ea typeface="Times New Roman"/>
              <a:cs typeface="Times New Roman"/>
              <a:sym typeface="Times New Roman"/>
            </a:endParaRPr>
          </a:p>
        </p:txBody>
      </p:sp>
      <p:pic>
        <p:nvPicPr>
          <p:cNvPr id="3" name="Picture 2" descr="A picture containing outdoor, road, parked, bicycle&#10;&#10;Description automatically generated">
            <a:extLst>
              <a:ext uri="{FF2B5EF4-FFF2-40B4-BE49-F238E27FC236}">
                <a16:creationId xmlns:a16="http://schemas.microsoft.com/office/drawing/2014/main" id="{51CEC068-C53B-32D0-4FCA-6F552A68E834}"/>
              </a:ext>
            </a:extLst>
          </p:cNvPr>
          <p:cNvPicPr>
            <a:picLocks noChangeAspect="1"/>
          </p:cNvPicPr>
          <p:nvPr/>
        </p:nvPicPr>
        <p:blipFill>
          <a:blip r:embed="rId3"/>
          <a:stretch>
            <a:fillRect/>
          </a:stretch>
        </p:blipFill>
        <p:spPr>
          <a:xfrm>
            <a:off x="4505954" y="1179253"/>
            <a:ext cx="4545834" cy="30294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0" y="28908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002060"/>
                </a:solidFill>
                <a:latin typeface="Times New Roman"/>
                <a:ea typeface="Times New Roman"/>
                <a:cs typeface="Times New Roman"/>
                <a:sym typeface="Times New Roman"/>
              </a:rPr>
              <a:t>Problem</a:t>
            </a:r>
            <a:r>
              <a:rPr lang="en-US" dirty="0">
                <a:solidFill>
                  <a:srgbClr val="FF0000"/>
                </a:solidFill>
                <a:latin typeface="Times New Roman"/>
                <a:ea typeface="Times New Roman"/>
                <a:cs typeface="Times New Roman"/>
                <a:sym typeface="Times New Roman"/>
              </a:rPr>
              <a:t> </a:t>
            </a:r>
            <a:r>
              <a:rPr lang="en-US" dirty="0">
                <a:solidFill>
                  <a:srgbClr val="002060"/>
                </a:solidFill>
                <a:latin typeface="Times New Roman"/>
                <a:ea typeface="Times New Roman"/>
                <a:cs typeface="Times New Roman"/>
                <a:sym typeface="Times New Roman"/>
              </a:rPr>
              <a:t>Statement</a:t>
            </a:r>
            <a:br>
              <a:rPr lang="en-US" sz="3200" dirty="0">
                <a:solidFill>
                  <a:srgbClr val="FF0000"/>
                </a:solidFill>
                <a:latin typeface="Times New Roman"/>
                <a:ea typeface="Times New Roman"/>
                <a:cs typeface="Times New Roman"/>
                <a:sym typeface="Times New Roman"/>
              </a:rPr>
            </a:br>
            <a:endParaRPr sz="3200" dirty="0">
              <a:solidFill>
                <a:srgbClr val="FF0000"/>
              </a:solidFill>
              <a:latin typeface="Times New Roman"/>
              <a:ea typeface="Times New Roman"/>
              <a:cs typeface="Times New Roman"/>
              <a:sym typeface="Times New Roman"/>
            </a:endParaRPr>
          </a:p>
        </p:txBody>
      </p:sp>
      <p:sp>
        <p:nvSpPr>
          <p:cNvPr id="75" name="Google Shape;75;p4"/>
          <p:cNvSpPr txBox="1">
            <a:spLocks noGrp="1"/>
          </p:cNvSpPr>
          <p:nvPr>
            <p:ph type="body" idx="1"/>
          </p:nvPr>
        </p:nvSpPr>
        <p:spPr>
          <a:xfrm>
            <a:off x="0" y="1218206"/>
            <a:ext cx="5090160" cy="347472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600" b="0" i="0" dirty="0">
                <a:solidFill>
                  <a:schemeClr val="accent2"/>
                </a:solidFill>
                <a:latin typeface="Times New Roman"/>
                <a:ea typeface="Times New Roman"/>
                <a:cs typeface="Times New Roman"/>
                <a:sym typeface="Times New Roman"/>
              </a:rPr>
              <a:t>Rental bikes are currently being introduced in many big locations to improve mobility comfort.</a:t>
            </a:r>
          </a:p>
          <a:p>
            <a:pPr marL="114300" lvl="0" indent="0" algn="l" rtl="0">
              <a:lnSpc>
                <a:spcPct val="115000"/>
              </a:lnSpc>
              <a:spcBef>
                <a:spcPts val="0"/>
              </a:spcBef>
              <a:spcAft>
                <a:spcPts val="0"/>
              </a:spcAft>
              <a:buSzPts val="1800"/>
              <a:buNone/>
            </a:pPr>
            <a:endParaRPr lang="en-US" sz="16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dirty="0">
                <a:solidFill>
                  <a:schemeClr val="accent2"/>
                </a:solidFill>
                <a:latin typeface="Times New Roman"/>
                <a:ea typeface="Times New Roman"/>
                <a:cs typeface="Times New Roman"/>
                <a:sym typeface="Times New Roman"/>
              </a:rPr>
              <a:t>It is crucial to make the rental bikes accessible and available to the general public at the appropriate time since it reduces waiting.</a:t>
            </a:r>
          </a:p>
          <a:p>
            <a:pPr marL="114300" lvl="0" indent="0" algn="l" rtl="0">
              <a:lnSpc>
                <a:spcPct val="115000"/>
              </a:lnSpc>
              <a:spcBef>
                <a:spcPts val="0"/>
              </a:spcBef>
              <a:spcAft>
                <a:spcPts val="0"/>
              </a:spcAft>
              <a:buSzPts val="1800"/>
              <a:buNone/>
            </a:pPr>
            <a:endParaRPr lang="en-US" sz="1600" b="0" i="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dirty="0">
                <a:solidFill>
                  <a:schemeClr val="accent2"/>
                </a:solidFill>
                <a:latin typeface="Times New Roman"/>
                <a:ea typeface="Times New Roman"/>
                <a:cs typeface="Times New Roman"/>
                <a:sym typeface="Times New Roman"/>
              </a:rPr>
              <a:t>Eventually, maintaining a steady supply of rental bikes for the city emerges as a top priority.</a:t>
            </a:r>
          </a:p>
          <a:p>
            <a:pPr marL="114300" lvl="0" indent="0" algn="l" rtl="0">
              <a:lnSpc>
                <a:spcPct val="115000"/>
              </a:lnSpc>
              <a:spcBef>
                <a:spcPts val="0"/>
              </a:spcBef>
              <a:spcAft>
                <a:spcPts val="0"/>
              </a:spcAft>
              <a:buSzPts val="1800"/>
              <a:buNone/>
            </a:pPr>
            <a:endParaRPr lang="en-US" sz="1600" b="0" i="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dirty="0">
                <a:solidFill>
                  <a:schemeClr val="accent2"/>
                </a:solidFill>
                <a:latin typeface="Times New Roman"/>
                <a:ea typeface="Times New Roman"/>
                <a:cs typeface="Times New Roman"/>
                <a:sym typeface="Times New Roman"/>
              </a:rPr>
              <a:t>Predicting the number of bikes needed to maintain a steady supply of rental bikes at each hour's interval is essential.</a:t>
            </a:r>
          </a:p>
          <a:p>
            <a:pPr marL="114300" lvl="0" indent="0" algn="l" rtl="0">
              <a:lnSpc>
                <a:spcPct val="115000"/>
              </a:lnSpc>
              <a:spcBef>
                <a:spcPts val="0"/>
              </a:spcBef>
              <a:spcAft>
                <a:spcPts val="0"/>
              </a:spcAft>
              <a:buSzPts val="1800"/>
              <a:buNone/>
            </a:pPr>
            <a:endParaRPr sz="16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7EAD34A3-C4AC-9A64-C59E-73D4A2FD2C9F}"/>
              </a:ext>
            </a:extLst>
          </p:cNvPr>
          <p:cNvPicPr>
            <a:picLocks noChangeAspect="1"/>
          </p:cNvPicPr>
          <p:nvPr/>
        </p:nvPicPr>
        <p:blipFill>
          <a:blip r:embed="rId3"/>
          <a:stretch>
            <a:fillRect/>
          </a:stretch>
        </p:blipFill>
        <p:spPr>
          <a:xfrm>
            <a:off x="6030963" y="644125"/>
            <a:ext cx="2801337" cy="42102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0" y="331611"/>
            <a:ext cx="3699545" cy="572700"/>
          </a:xfrm>
          <a:prstGeom prst="rect">
            <a:avLst/>
          </a:prstGeom>
          <a:noFill/>
          <a:ln>
            <a:noFill/>
          </a:ln>
        </p:spPr>
        <p:txBody>
          <a:bodyPr spcFirstLastPara="1" wrap="square" lIns="91425" tIns="91425" rIns="91425" bIns="91425" anchor="t" anchorCtr="0">
            <a:noAutofit/>
          </a:bodyPr>
          <a:lstStyle/>
          <a:p>
            <a:pPr marL="114300" lvl="0" algn="l" rtl="0">
              <a:lnSpc>
                <a:spcPct val="100000"/>
              </a:lnSpc>
              <a:spcBef>
                <a:spcPts val="0"/>
              </a:spcBef>
              <a:spcAft>
                <a:spcPts val="0"/>
              </a:spcAft>
              <a:buClr>
                <a:schemeClr val="accent2"/>
              </a:buClr>
              <a:buSzPts val="2000"/>
            </a:pPr>
            <a:r>
              <a:rPr lang="en-US" dirty="0">
                <a:solidFill>
                  <a:srgbClr val="002060"/>
                </a:solidFill>
                <a:latin typeface="Times New Roman"/>
                <a:cs typeface="Times New Roman"/>
                <a:sym typeface="Times New Roman"/>
              </a:rPr>
              <a:t>Points</a:t>
            </a:r>
            <a:r>
              <a:rPr lang="en-US" sz="2400" dirty="0">
                <a:solidFill>
                  <a:schemeClr val="accent2"/>
                </a:solidFill>
                <a:latin typeface="Times New Roman"/>
                <a:ea typeface="Times New Roman"/>
                <a:cs typeface="Times New Roman"/>
                <a:sym typeface="Times New Roman"/>
              </a:rPr>
              <a:t> </a:t>
            </a:r>
            <a:r>
              <a:rPr lang="en-US" dirty="0">
                <a:solidFill>
                  <a:srgbClr val="002060"/>
                </a:solidFill>
                <a:latin typeface="Times New Roman"/>
                <a:cs typeface="Times New Roman"/>
                <a:sym typeface="Times New Roman"/>
              </a:rPr>
              <a:t>for</a:t>
            </a:r>
            <a:r>
              <a:rPr lang="en-US" sz="2400" dirty="0">
                <a:solidFill>
                  <a:schemeClr val="accent2"/>
                </a:solidFill>
                <a:latin typeface="Times New Roman"/>
                <a:ea typeface="Times New Roman"/>
                <a:cs typeface="Times New Roman"/>
                <a:sym typeface="Times New Roman"/>
              </a:rPr>
              <a:t> </a:t>
            </a:r>
            <a:r>
              <a:rPr lang="en-US" dirty="0">
                <a:solidFill>
                  <a:srgbClr val="002060"/>
                </a:solidFill>
                <a:latin typeface="Times New Roman"/>
                <a:cs typeface="Times New Roman"/>
                <a:sym typeface="Times New Roman"/>
              </a:rPr>
              <a:t>discussion</a:t>
            </a:r>
            <a:endParaRPr lang="en-US" dirty="0">
              <a:solidFill>
                <a:srgbClr val="002060"/>
              </a:solidFill>
              <a:latin typeface="Times New Roman"/>
              <a:cs typeface="Times New Roman"/>
            </a:endParaRPr>
          </a:p>
        </p:txBody>
      </p:sp>
      <p:sp>
        <p:nvSpPr>
          <p:cNvPr id="82" name="Google Shape;82;p5"/>
          <p:cNvSpPr txBox="1">
            <a:spLocks noGrp="1"/>
          </p:cNvSpPr>
          <p:nvPr>
            <p:ph type="body" idx="1"/>
          </p:nvPr>
        </p:nvSpPr>
        <p:spPr>
          <a:xfrm>
            <a:off x="0" y="1152474"/>
            <a:ext cx="8832300" cy="3897697"/>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Booking bikes throughout the year, on working days, weekends, and holidays.</a:t>
            </a:r>
          </a:p>
          <a:p>
            <a:pPr marL="171450" lvl="0" indent="-171450" algn="l" rtl="0">
              <a:lnSpc>
                <a:spcPct val="100000"/>
              </a:lnSpc>
              <a:spcBef>
                <a:spcPts val="0"/>
              </a:spcBef>
              <a:spcAft>
                <a:spcPts val="0"/>
              </a:spcAft>
              <a:buClr>
                <a:schemeClr val="accent2"/>
              </a:buClr>
              <a:buSzPts val="1600"/>
              <a:buFont typeface="Arial"/>
              <a:buChar char="•"/>
            </a:pPr>
            <a:endParaRPr sz="1600" dirty="0">
              <a:solidFill>
                <a:schemeClr val="accent2"/>
              </a:solidFill>
              <a:latin typeface="Times New Roman"/>
              <a:ea typeface="Times New Roman"/>
              <a:cs typeface="Times New Roman"/>
              <a:sym typeface="Times New Roman"/>
            </a:endParaRPr>
          </a:p>
          <a:p>
            <a:pPr marL="171450" indent="-171450">
              <a:lnSpc>
                <a:spcPct val="100000"/>
              </a:lnSpc>
              <a:buClr>
                <a:schemeClr val="accent2"/>
              </a:buClr>
              <a:buSzPts val="1600"/>
              <a:buFont typeface="Arial"/>
              <a:buChar char="•"/>
            </a:pPr>
            <a:r>
              <a:rPr lang="en-US" sz="1600" dirty="0">
                <a:solidFill>
                  <a:schemeClr val="accent2"/>
                </a:solidFill>
                <a:latin typeface="Times New Roman"/>
                <a:cs typeface="Times New Roman"/>
              </a:rPr>
              <a:t>Comparing the number of rented bikes with the numerical data columns.</a:t>
            </a:r>
          </a:p>
          <a:p>
            <a:pPr marL="0" indent="0">
              <a:lnSpc>
                <a:spcPct val="100000"/>
              </a:lnSpc>
              <a:buClr>
                <a:schemeClr val="accent2"/>
              </a:buClr>
              <a:buSzPts val="1600"/>
              <a:buNone/>
            </a:pPr>
            <a:endParaRPr lang="en-US" sz="1600" dirty="0">
              <a:solidFill>
                <a:schemeClr val="accent2"/>
              </a:solidFill>
              <a:latin typeface="Times New Roman"/>
              <a:cs typeface="Times New Roman"/>
              <a:sym typeface="Times New Roman"/>
            </a:endParaRPr>
          </a:p>
          <a:p>
            <a:pPr marL="171450" indent="-171450">
              <a:lnSpc>
                <a:spcPct val="100000"/>
              </a:lnSpc>
              <a:buClr>
                <a:schemeClr val="accent2"/>
              </a:buClr>
              <a:buSzPts val="1600"/>
              <a:buFont typeface="Arial"/>
              <a:buChar char="•"/>
            </a:pPr>
            <a:r>
              <a:rPr lang="en-US" sz="1600" dirty="0">
                <a:solidFill>
                  <a:schemeClr val="accent2"/>
                </a:solidFill>
                <a:latin typeface="Times New Roman"/>
                <a:cs typeface="Times New Roman"/>
                <a:sym typeface="Times New Roman"/>
              </a:rPr>
              <a:t>Examining the linear relationship between the numerical data columns and the count of rented bikes.</a:t>
            </a:r>
          </a:p>
          <a:p>
            <a:pPr marL="0" indent="0">
              <a:lnSpc>
                <a:spcPct val="100000"/>
              </a:lnSpc>
              <a:buClr>
                <a:schemeClr val="accent2"/>
              </a:buClr>
              <a:buSzPts val="1600"/>
              <a:buNone/>
            </a:pPr>
            <a:endParaRPr sz="1600" dirty="0">
              <a:solidFill>
                <a:schemeClr val="accent2"/>
              </a:solidFill>
              <a:latin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Climate Impact on Bike Sharing During Different Seasons.</a:t>
            </a:r>
          </a:p>
          <a:p>
            <a:pPr marL="171450" lvl="0" indent="-171450" algn="l" rtl="0">
              <a:lnSpc>
                <a:spcPct val="100000"/>
              </a:lnSpc>
              <a:spcBef>
                <a:spcPts val="0"/>
              </a:spcBef>
              <a:spcAft>
                <a:spcPts val="0"/>
              </a:spcAft>
              <a:buClr>
                <a:schemeClr val="accent2"/>
              </a:buClr>
              <a:buSzPts val="1600"/>
              <a:buFont typeface="Arial"/>
              <a:buChar char="•"/>
            </a:pPr>
            <a:endParaRPr lang="en-US" sz="1600" dirty="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Correlation Map OR Heat Map</a:t>
            </a:r>
          </a:p>
          <a:p>
            <a:pPr marL="171450" lvl="0" indent="-171450" algn="l" rtl="0">
              <a:lnSpc>
                <a:spcPct val="100000"/>
              </a:lnSpc>
              <a:spcBef>
                <a:spcPts val="0"/>
              </a:spcBef>
              <a:spcAft>
                <a:spcPts val="0"/>
              </a:spcAft>
              <a:buClr>
                <a:schemeClr val="accent2"/>
              </a:buClr>
              <a:buSzPts val="1600"/>
              <a:buFont typeface="Arial"/>
              <a:buChar char="•"/>
            </a:pPr>
            <a:endParaRPr sz="1600" dirty="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Grid Search CV for Hyperparameter Tuning, Linear Regression Analysis, Lasso Regression Analysis</a:t>
            </a:r>
          </a:p>
          <a:p>
            <a:pPr marL="0" lvl="0" indent="0" algn="l" rtl="0">
              <a:lnSpc>
                <a:spcPct val="100000"/>
              </a:lnSpc>
              <a:spcBef>
                <a:spcPts val="0"/>
              </a:spcBef>
              <a:spcAft>
                <a:spcPts val="0"/>
              </a:spcAft>
              <a:buClr>
                <a:schemeClr val="accent2"/>
              </a:buClr>
              <a:buSzPts val="1600"/>
              <a:buNone/>
            </a:pPr>
            <a:endParaRPr lang="en-US" sz="1600" dirty="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XG boost, Random Forest Analysis, and Decision Tree Analysis</a:t>
            </a:r>
          </a:p>
          <a:p>
            <a:pPr marL="0" lvl="0" indent="0" algn="l" rtl="0">
              <a:lnSpc>
                <a:spcPct val="100000"/>
              </a:lnSpc>
              <a:spcBef>
                <a:spcPts val="0"/>
              </a:spcBef>
              <a:spcAft>
                <a:spcPts val="0"/>
              </a:spcAft>
              <a:buClr>
                <a:schemeClr val="accent2"/>
              </a:buClr>
              <a:buSzPts val="1600"/>
              <a:buNone/>
            </a:pPr>
            <a:endParaRPr lang="en-US" sz="1600" dirty="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dirty="0">
                <a:solidFill>
                  <a:schemeClr val="accent2"/>
                </a:solidFill>
                <a:latin typeface="Times New Roman"/>
                <a:ea typeface="Times New Roman"/>
                <a:cs typeface="Times New Roman"/>
                <a:sym typeface="Times New Roman"/>
              </a:rPr>
              <a:t>Importance of the Feature</a:t>
            </a:r>
            <a:endParaRPr sz="16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0" y="326065"/>
            <a:ext cx="8832300" cy="691660"/>
          </a:xfrm>
          <a:prstGeom prst="rect">
            <a:avLst/>
          </a:prstGeom>
          <a:noFill/>
          <a:ln>
            <a:noFill/>
          </a:ln>
        </p:spPr>
        <p:txBody>
          <a:bodyPr spcFirstLastPara="1" wrap="square" lIns="91425" tIns="91425" rIns="91425" bIns="91425" anchor="t" anchorCtr="0">
            <a:noAutofit/>
          </a:bodyPr>
          <a:lstStyle/>
          <a:p>
            <a:r>
              <a:rPr lang="en-US" sz="2400" dirty="0">
                <a:solidFill>
                  <a:srgbClr val="002060"/>
                </a:solidFill>
                <a:latin typeface="Times New Roman"/>
                <a:cs typeface="Times New Roman"/>
                <a:sym typeface="Times New Roman"/>
              </a:rPr>
              <a:t>Data</a:t>
            </a:r>
            <a:r>
              <a:rPr lang="en-US" sz="2400" dirty="0">
                <a:solidFill>
                  <a:srgbClr val="FF0000"/>
                </a:solidFill>
                <a:latin typeface="Times New Roman"/>
                <a:cs typeface="Times New Roman"/>
                <a:sym typeface="Times New Roman"/>
              </a:rPr>
              <a:t> </a:t>
            </a:r>
            <a:r>
              <a:rPr lang="en-US" sz="2400" dirty="0">
                <a:solidFill>
                  <a:srgbClr val="002060"/>
                </a:solidFill>
                <a:latin typeface="Times New Roman"/>
                <a:cs typeface="Times New Roman"/>
                <a:sym typeface="Times New Roman"/>
              </a:rPr>
              <a:t>Summary</a:t>
            </a:r>
            <a:br>
              <a:rPr lang="en-US" sz="1600" dirty="0"/>
            </a:br>
            <a:endParaRPr sz="2400" dirty="0">
              <a:solidFill>
                <a:srgbClr val="FF0000"/>
              </a:solidFill>
              <a:latin typeface="Times New Roman"/>
              <a:ea typeface="Times New Roman"/>
              <a:cs typeface="Times New Roman"/>
              <a:sym typeface="Times New Roman"/>
            </a:endParaRPr>
          </a:p>
        </p:txBody>
      </p:sp>
      <p:sp>
        <p:nvSpPr>
          <p:cNvPr id="88" name="Google Shape;88;p6"/>
          <p:cNvSpPr txBox="1">
            <a:spLocks noGrp="1"/>
          </p:cNvSpPr>
          <p:nvPr>
            <p:ph type="body" idx="1"/>
          </p:nvPr>
        </p:nvSpPr>
        <p:spPr>
          <a:xfrm>
            <a:off x="0" y="1152475"/>
            <a:ext cx="8832300" cy="3864142"/>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u="sng" dirty="0">
                <a:solidFill>
                  <a:schemeClr val="accent2"/>
                </a:solidFill>
                <a:latin typeface="Times New Roman"/>
                <a:ea typeface="Times New Roman"/>
                <a:cs typeface="Times New Roman"/>
                <a:sym typeface="Times New Roman"/>
              </a:rPr>
              <a:t>Imported Libraries</a:t>
            </a:r>
            <a:r>
              <a:rPr lang="en-US" sz="1400" b="1" dirty="0">
                <a:solidFill>
                  <a:schemeClr val="accent2"/>
                </a:solidFill>
                <a:latin typeface="Times New Roman"/>
                <a:ea typeface="Times New Roman"/>
                <a:cs typeface="Times New Roman"/>
                <a:sym typeface="Times New Roman"/>
              </a:rPr>
              <a:t> </a:t>
            </a:r>
            <a:endParaRPr dirty="0"/>
          </a:p>
          <a:p>
            <a:pPr marL="114300" lvl="0" indent="0" algn="l" rtl="0">
              <a:lnSpc>
                <a:spcPct val="115000"/>
              </a:lnSpc>
              <a:spcBef>
                <a:spcPts val="0"/>
              </a:spcBef>
              <a:spcAft>
                <a:spcPts val="0"/>
              </a:spcAft>
              <a:buSzPts val="1800"/>
              <a:buNone/>
            </a:pPr>
            <a:r>
              <a:rPr lang="en-US" sz="1400" dirty="0">
                <a:solidFill>
                  <a:schemeClr val="accent2"/>
                </a:solidFill>
                <a:latin typeface="Times New Roman"/>
                <a:ea typeface="Times New Roman"/>
                <a:cs typeface="Times New Roman"/>
                <a:sym typeface="Times New Roman"/>
              </a:rPr>
              <a:t>In this part, we imported the required libraries NumPy, Pandas, matplotlib, and seaborn, to perform Exploratory Data Analysis and for prediction, we imported the Scikit learn library.</a:t>
            </a:r>
            <a:endParaRPr dirty="0"/>
          </a:p>
          <a:p>
            <a:pPr marL="457200" lvl="0" indent="-228600" algn="l" rtl="0">
              <a:lnSpc>
                <a:spcPct val="115000"/>
              </a:lnSpc>
              <a:spcBef>
                <a:spcPts val="0"/>
              </a:spcBef>
              <a:spcAft>
                <a:spcPts val="0"/>
              </a:spcAft>
              <a:buSzPts val="1800"/>
              <a:buNone/>
            </a:pPr>
            <a:endParaRPr sz="14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a:ea typeface="Times New Roman"/>
                <a:cs typeface="Times New Roman"/>
                <a:sym typeface="Times New Roman"/>
              </a:rPr>
              <a:t>Descriptive Statistics</a:t>
            </a:r>
            <a:r>
              <a:rPr lang="en-US" sz="1400" b="1" dirty="0">
                <a:solidFill>
                  <a:schemeClr val="accent2"/>
                </a:solidFill>
                <a:latin typeface="Times New Roman"/>
                <a:ea typeface="Times New Roman"/>
                <a:cs typeface="Times New Roman"/>
                <a:sym typeface="Times New Roman"/>
              </a:rPr>
              <a:t> </a:t>
            </a:r>
            <a:endParaRPr dirty="0"/>
          </a:p>
          <a:p>
            <a:pPr marL="114300" lvl="0" indent="0" algn="l" rtl="0">
              <a:lnSpc>
                <a:spcPct val="115000"/>
              </a:lnSpc>
              <a:spcBef>
                <a:spcPts val="0"/>
              </a:spcBef>
              <a:spcAft>
                <a:spcPts val="0"/>
              </a:spcAft>
              <a:buSzPts val="1800"/>
              <a:buNone/>
            </a:pPr>
            <a:r>
              <a:rPr lang="en-US" sz="1400" dirty="0">
                <a:solidFill>
                  <a:schemeClr val="accent2"/>
                </a:solidFill>
                <a:latin typeface="Times New Roman"/>
                <a:ea typeface="Times New Roman"/>
                <a:cs typeface="Times New Roman"/>
                <a:sym typeface="Times New Roman"/>
              </a:rPr>
              <a:t>In this part, we start by looking at descriptive statistic parameters for the dataset. We will use describe() this told mean, median, standard deviation</a:t>
            </a:r>
            <a:endParaRPr dirty="0"/>
          </a:p>
          <a:p>
            <a:pPr marL="457200" lvl="0" indent="-228600" algn="l" rtl="0">
              <a:lnSpc>
                <a:spcPct val="115000"/>
              </a:lnSpc>
              <a:spcBef>
                <a:spcPts val="0"/>
              </a:spcBef>
              <a:spcAft>
                <a:spcPts val="0"/>
              </a:spcAft>
              <a:buSzPts val="1800"/>
              <a:buNone/>
            </a:pPr>
            <a:endParaRPr sz="14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a:ea typeface="Times New Roman"/>
                <a:cs typeface="Times New Roman"/>
                <a:sym typeface="Times New Roman"/>
              </a:rPr>
              <a:t>Missing Value Imputation</a:t>
            </a:r>
            <a:endParaRPr sz="14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dirty="0">
                <a:solidFill>
                  <a:schemeClr val="accent2"/>
                </a:solidFill>
                <a:latin typeface="Times New Roman"/>
                <a:ea typeface="Times New Roman"/>
                <a:cs typeface="Times New Roman"/>
                <a:sym typeface="Times New Roman"/>
              </a:rPr>
              <a:t>We will now check for missing values in our dataset. after checking not existed any missing values, In case there are any missing entries, we will impute them with appropriate values.</a:t>
            </a:r>
            <a:endParaRPr dirty="0"/>
          </a:p>
          <a:p>
            <a:pPr marL="457200" lvl="0" indent="-228600" algn="l" rtl="0">
              <a:lnSpc>
                <a:spcPct val="115000"/>
              </a:lnSpc>
              <a:spcBef>
                <a:spcPts val="0"/>
              </a:spcBef>
              <a:spcAft>
                <a:spcPts val="0"/>
              </a:spcAft>
              <a:buSzPts val="1800"/>
              <a:buNone/>
            </a:pPr>
            <a:endParaRPr sz="14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dirty="0">
                <a:solidFill>
                  <a:schemeClr val="accent2"/>
                </a:solidFill>
                <a:latin typeface="Times New Roman"/>
                <a:ea typeface="Times New Roman"/>
                <a:cs typeface="Times New Roman"/>
                <a:sym typeface="Times New Roman"/>
              </a:rPr>
              <a:t>Graphical Representation</a:t>
            </a:r>
            <a:r>
              <a:rPr lang="en-US" sz="1400" b="1" dirty="0">
                <a:solidFill>
                  <a:schemeClr val="accent2"/>
                </a:solidFill>
                <a:latin typeface="Times New Roman"/>
                <a:ea typeface="Times New Roman"/>
                <a:cs typeface="Times New Roman"/>
                <a:sym typeface="Times New Roman"/>
              </a:rPr>
              <a:t> </a:t>
            </a:r>
            <a:endParaRPr dirty="0"/>
          </a:p>
          <a:p>
            <a:pPr marL="114300" lvl="0" indent="0" algn="l" rtl="0">
              <a:lnSpc>
                <a:spcPct val="115000"/>
              </a:lnSpc>
              <a:spcBef>
                <a:spcPts val="0"/>
              </a:spcBef>
              <a:spcAft>
                <a:spcPts val="0"/>
              </a:spcAft>
              <a:buSzPts val="1800"/>
              <a:buNone/>
            </a:pPr>
            <a:r>
              <a:rPr lang="en-US" sz="1400" dirty="0">
                <a:solidFill>
                  <a:schemeClr val="accent2"/>
                </a:solidFill>
                <a:latin typeface="Times New Roman"/>
                <a:ea typeface="Times New Roman"/>
                <a:cs typeface="Times New Roman"/>
                <a:sym typeface="Times New Roman"/>
              </a:rPr>
              <a:t>We will start with Univariate Analysis, bivariate Analysis and conclude with various prediction models driving the Demand for bikes.</a:t>
            </a:r>
            <a:endParaRPr sz="1400"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a:spLocks noGrp="1"/>
          </p:cNvSpPr>
          <p:nvPr>
            <p:ph type="title"/>
          </p:nvPr>
        </p:nvSpPr>
        <p:spPr>
          <a:xfrm>
            <a:off x="0" y="304623"/>
            <a:ext cx="8832300" cy="548640"/>
          </a:xfrm>
          <a:prstGeom prst="rect">
            <a:avLst/>
          </a:prstGeom>
          <a:noFill/>
          <a:ln>
            <a:noFill/>
          </a:ln>
        </p:spPr>
        <p:txBody>
          <a:bodyPr spcFirstLastPara="1" wrap="square" lIns="91425" tIns="91425" rIns="91425" bIns="91425" anchor="t" anchorCtr="0">
            <a:noAutofit/>
          </a:bodyPr>
          <a:lstStyle/>
          <a:p>
            <a:pPr marL="114300" lvl="0" algn="l" rtl="0">
              <a:lnSpc>
                <a:spcPct val="100000"/>
              </a:lnSpc>
              <a:spcBef>
                <a:spcPts val="0"/>
              </a:spcBef>
              <a:spcAft>
                <a:spcPts val="0"/>
              </a:spcAft>
              <a:buClr>
                <a:schemeClr val="accent2"/>
              </a:buClr>
              <a:buSzPts val="2000"/>
            </a:pPr>
            <a:r>
              <a:rPr lang="en-US" sz="2400" dirty="0">
                <a:solidFill>
                  <a:srgbClr val="002060"/>
                </a:solidFill>
                <a:latin typeface="Times New Roman"/>
                <a:cs typeface="Times New Roman"/>
                <a:sym typeface="Times New Roman"/>
              </a:rPr>
              <a:t>Analyzing</a:t>
            </a:r>
            <a:r>
              <a:rPr lang="en-US" sz="2400" dirty="0">
                <a:solidFill>
                  <a:srgbClr val="FF0000"/>
                </a:solidFill>
                <a:latin typeface="Times New Roman"/>
                <a:cs typeface="Times New Roman"/>
                <a:sym typeface="Times New Roman"/>
              </a:rPr>
              <a:t> </a:t>
            </a:r>
            <a:r>
              <a:rPr lang="en-US" sz="2400" dirty="0">
                <a:solidFill>
                  <a:srgbClr val="002060"/>
                </a:solidFill>
                <a:latin typeface="Times New Roman"/>
                <a:cs typeface="Times New Roman"/>
                <a:sym typeface="Times New Roman"/>
              </a:rPr>
              <a:t>Exploratory</a:t>
            </a:r>
            <a:r>
              <a:rPr lang="en-US" sz="2400" dirty="0">
                <a:solidFill>
                  <a:srgbClr val="FF0000"/>
                </a:solidFill>
                <a:latin typeface="Times New Roman"/>
                <a:cs typeface="Times New Roman"/>
                <a:sym typeface="Times New Roman"/>
              </a:rPr>
              <a:t> </a:t>
            </a:r>
            <a:r>
              <a:rPr lang="en-US" sz="2400" dirty="0">
                <a:solidFill>
                  <a:srgbClr val="002060"/>
                </a:solidFill>
                <a:latin typeface="Times New Roman"/>
                <a:cs typeface="Times New Roman"/>
                <a:sym typeface="Times New Roman"/>
              </a:rPr>
              <a:t>Data</a:t>
            </a:r>
          </a:p>
        </p:txBody>
      </p:sp>
      <p:sp>
        <p:nvSpPr>
          <p:cNvPr id="94" name="Google Shape;94;p7"/>
          <p:cNvSpPr txBox="1">
            <a:spLocks noGrp="1"/>
          </p:cNvSpPr>
          <p:nvPr>
            <p:ph type="body" idx="1"/>
          </p:nvPr>
        </p:nvSpPr>
        <p:spPr>
          <a:xfrm>
            <a:off x="85726" y="721454"/>
            <a:ext cx="5929180" cy="4422046"/>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600" b="1" i="0" dirty="0">
                <a:solidFill>
                  <a:srgbClr val="212121"/>
                </a:solidFill>
                <a:latin typeface="Times New Roman"/>
                <a:ea typeface="Times New Roman"/>
                <a:cs typeface="Times New Roman"/>
                <a:sym typeface="Times New Roman"/>
              </a:rPr>
              <a:t>Date</a:t>
            </a:r>
            <a:r>
              <a:rPr lang="en-US" sz="1600" i="0" dirty="0">
                <a:solidFill>
                  <a:srgbClr val="212121"/>
                </a:solidFill>
                <a:latin typeface="Times New Roman"/>
                <a:ea typeface="Times New Roman"/>
                <a:cs typeface="Times New Roman"/>
                <a:sym typeface="Times New Roman"/>
              </a:rPr>
              <a:t>: Date in year-month-day format</a:t>
            </a:r>
            <a:endParaRPr sz="16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1" i="0" dirty="0">
                <a:solidFill>
                  <a:srgbClr val="212121"/>
                </a:solidFill>
                <a:latin typeface="Times New Roman"/>
                <a:ea typeface="Times New Roman"/>
                <a:cs typeface="Times New Roman"/>
                <a:sym typeface="Times New Roman"/>
              </a:rPr>
              <a:t>Rented</a:t>
            </a:r>
            <a:r>
              <a:rPr lang="en-US" sz="1600" b="1" dirty="0">
                <a:solidFill>
                  <a:srgbClr val="212121"/>
                </a:solidFill>
                <a:latin typeface="Times New Roman"/>
                <a:ea typeface="Times New Roman"/>
                <a:cs typeface="Times New Roman"/>
                <a:sym typeface="Times New Roman"/>
              </a:rPr>
              <a:t> </a:t>
            </a:r>
            <a:r>
              <a:rPr lang="en-US" sz="1600" b="1" i="0" dirty="0">
                <a:solidFill>
                  <a:srgbClr val="212121"/>
                </a:solidFill>
                <a:latin typeface="Times New Roman"/>
                <a:ea typeface="Times New Roman"/>
                <a:cs typeface="Times New Roman"/>
                <a:sym typeface="Times New Roman"/>
              </a:rPr>
              <a:t>Bike </a:t>
            </a:r>
            <a:r>
              <a:rPr lang="en-US" sz="1600" b="1" dirty="0">
                <a:solidFill>
                  <a:srgbClr val="212121"/>
                </a:solidFill>
                <a:latin typeface="Times New Roman"/>
                <a:ea typeface="Times New Roman"/>
                <a:cs typeface="Times New Roman"/>
                <a:sym typeface="Times New Roman"/>
              </a:rPr>
              <a:t>C</a:t>
            </a:r>
            <a:r>
              <a:rPr lang="en-US" sz="1600" b="1" i="0" dirty="0">
                <a:solidFill>
                  <a:srgbClr val="212121"/>
                </a:solidFill>
                <a:latin typeface="Times New Roman"/>
                <a:ea typeface="Times New Roman"/>
                <a:cs typeface="Times New Roman"/>
                <a:sym typeface="Times New Roman"/>
              </a:rPr>
              <a:t>ount</a:t>
            </a:r>
            <a:r>
              <a:rPr lang="en-US" sz="1600" i="0" dirty="0">
                <a:solidFill>
                  <a:srgbClr val="212121"/>
                </a:solidFill>
                <a:latin typeface="Times New Roman"/>
                <a:ea typeface="Times New Roman"/>
                <a:cs typeface="Times New Roman"/>
                <a:sym typeface="Times New Roman"/>
              </a:rPr>
              <a:t>: Count of bikes rented at each hour</a:t>
            </a:r>
            <a:endParaRPr sz="16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1" i="0" dirty="0">
                <a:solidFill>
                  <a:srgbClr val="212121"/>
                </a:solidFill>
                <a:latin typeface="Times New Roman"/>
                <a:ea typeface="Times New Roman"/>
                <a:cs typeface="Times New Roman"/>
                <a:sym typeface="Times New Roman"/>
              </a:rPr>
              <a:t>Hour</a:t>
            </a:r>
            <a:r>
              <a:rPr lang="en-US" sz="1600" i="0" dirty="0">
                <a:solidFill>
                  <a:srgbClr val="212121"/>
                </a:solidFill>
                <a:latin typeface="Times New Roman"/>
                <a:ea typeface="Times New Roman"/>
                <a:cs typeface="Times New Roman"/>
                <a:sym typeface="Times New Roman"/>
              </a:rPr>
              <a:t>: Hour of the Day</a:t>
            </a:r>
            <a:endParaRPr sz="16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1" i="0" dirty="0">
                <a:solidFill>
                  <a:srgbClr val="212121"/>
                </a:solidFill>
                <a:latin typeface="Times New Roman"/>
                <a:ea typeface="Times New Roman"/>
                <a:cs typeface="Times New Roman"/>
                <a:sym typeface="Times New Roman"/>
              </a:rPr>
              <a:t>Temperature</a:t>
            </a:r>
            <a:r>
              <a:rPr lang="en-US" sz="1600" i="0" dirty="0">
                <a:solidFill>
                  <a:srgbClr val="212121"/>
                </a:solidFill>
                <a:latin typeface="Times New Roman"/>
                <a:ea typeface="Times New Roman"/>
                <a:cs typeface="Times New Roman"/>
                <a:sym typeface="Times New Roman"/>
              </a:rPr>
              <a:t>: Temperature in Celsius</a:t>
            </a:r>
            <a:endParaRPr sz="16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1" i="0" dirty="0">
                <a:solidFill>
                  <a:srgbClr val="212121"/>
                </a:solidFill>
                <a:latin typeface="Times New Roman"/>
                <a:ea typeface="Times New Roman"/>
                <a:cs typeface="Times New Roman"/>
                <a:sym typeface="Times New Roman"/>
              </a:rPr>
              <a:t>Humidity</a:t>
            </a:r>
            <a:r>
              <a:rPr lang="en-US" sz="1600" i="0" dirty="0">
                <a:solidFill>
                  <a:srgbClr val="212121"/>
                </a:solidFill>
                <a:latin typeface="Times New Roman"/>
                <a:ea typeface="Times New Roman"/>
                <a:cs typeface="Times New Roman"/>
                <a:sym typeface="Times New Roman"/>
              </a:rPr>
              <a:t>: Humidity in %</a:t>
            </a:r>
            <a:endParaRPr sz="16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1" i="0" dirty="0">
                <a:solidFill>
                  <a:srgbClr val="212121"/>
                </a:solidFill>
                <a:latin typeface="Times New Roman"/>
                <a:ea typeface="Times New Roman"/>
                <a:cs typeface="Times New Roman"/>
                <a:sym typeface="Times New Roman"/>
              </a:rPr>
              <a:t>Windspeed</a:t>
            </a:r>
            <a:r>
              <a:rPr lang="en-US" sz="1600" i="0" dirty="0">
                <a:solidFill>
                  <a:srgbClr val="212121"/>
                </a:solidFill>
                <a:latin typeface="Times New Roman"/>
                <a:ea typeface="Times New Roman"/>
                <a:cs typeface="Times New Roman"/>
                <a:sym typeface="Times New Roman"/>
              </a:rPr>
              <a:t>: Speed o</a:t>
            </a:r>
            <a:r>
              <a:rPr lang="en-US" sz="1600" dirty="0">
                <a:solidFill>
                  <a:srgbClr val="212121"/>
                </a:solidFill>
                <a:latin typeface="Times New Roman"/>
                <a:ea typeface="Times New Roman"/>
                <a:cs typeface="Times New Roman"/>
                <a:sym typeface="Times New Roman"/>
              </a:rPr>
              <a:t>f wind in </a:t>
            </a:r>
            <a:r>
              <a:rPr lang="en-US" sz="1600" i="0" dirty="0">
                <a:solidFill>
                  <a:srgbClr val="212121"/>
                </a:solidFill>
                <a:latin typeface="Times New Roman"/>
                <a:ea typeface="Times New Roman"/>
                <a:cs typeface="Times New Roman"/>
                <a:sym typeface="Times New Roman"/>
              </a:rPr>
              <a:t>m/s</a:t>
            </a:r>
            <a:endParaRPr sz="16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1" i="0" dirty="0">
                <a:solidFill>
                  <a:srgbClr val="212121"/>
                </a:solidFill>
                <a:latin typeface="Times New Roman"/>
                <a:ea typeface="Times New Roman"/>
                <a:cs typeface="Times New Roman"/>
                <a:sym typeface="Times New Roman"/>
              </a:rPr>
              <a:t>Visibility (10m)</a:t>
            </a:r>
            <a:r>
              <a:rPr lang="en-US" sz="1600" i="0" dirty="0">
                <a:solidFill>
                  <a:srgbClr val="212121"/>
                </a:solidFill>
                <a:latin typeface="Times New Roman"/>
                <a:ea typeface="Times New Roman"/>
                <a:cs typeface="Times New Roman"/>
                <a:sym typeface="Times New Roman"/>
              </a:rPr>
              <a:t>: Visibility </a:t>
            </a:r>
            <a:r>
              <a:rPr lang="en-US" sz="1600" b="1" i="0" dirty="0">
                <a:solidFill>
                  <a:srgbClr val="212121"/>
                </a:solidFill>
                <a:latin typeface="Times New Roman"/>
                <a:ea typeface="Times New Roman"/>
                <a:cs typeface="Times New Roman"/>
                <a:sym typeface="Times New Roman"/>
              </a:rPr>
              <a:t> </a:t>
            </a:r>
            <a:endParaRPr sz="16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1" i="0" dirty="0">
                <a:solidFill>
                  <a:srgbClr val="212121"/>
                </a:solidFill>
                <a:latin typeface="Times New Roman"/>
                <a:ea typeface="Times New Roman"/>
                <a:cs typeface="Times New Roman"/>
                <a:sym typeface="Times New Roman"/>
              </a:rPr>
              <a:t>Dew point temperature</a:t>
            </a:r>
            <a:r>
              <a:rPr lang="en-US" sz="1600" i="0" dirty="0">
                <a:solidFill>
                  <a:srgbClr val="212121"/>
                </a:solidFill>
                <a:latin typeface="Times New Roman"/>
                <a:ea typeface="Times New Roman"/>
                <a:cs typeface="Times New Roman"/>
                <a:sym typeface="Times New Roman"/>
              </a:rPr>
              <a:t>: Dew Point Temp (Celsius)</a:t>
            </a:r>
            <a:endParaRPr sz="16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1" i="0" dirty="0">
                <a:solidFill>
                  <a:srgbClr val="212121"/>
                </a:solidFill>
                <a:latin typeface="Times New Roman"/>
                <a:ea typeface="Times New Roman"/>
                <a:cs typeface="Times New Roman"/>
                <a:sym typeface="Times New Roman"/>
              </a:rPr>
              <a:t>Solar radiation</a:t>
            </a:r>
            <a:r>
              <a:rPr lang="en-US" sz="1600" i="0" dirty="0">
                <a:solidFill>
                  <a:srgbClr val="212121"/>
                </a:solidFill>
                <a:latin typeface="Times New Roman"/>
                <a:ea typeface="Times New Roman"/>
                <a:cs typeface="Times New Roman"/>
                <a:sym typeface="Times New Roman"/>
              </a:rPr>
              <a:t>: Radiation in MJ/m2</a:t>
            </a:r>
          </a:p>
          <a:p>
            <a:pPr marL="114300" indent="0">
              <a:buNone/>
            </a:pPr>
            <a:r>
              <a:rPr lang="en-US" sz="1600" b="1" dirty="0">
                <a:solidFill>
                  <a:srgbClr val="212121"/>
                </a:solidFill>
                <a:latin typeface="Times New Roman"/>
                <a:cs typeface="Times New Roman"/>
                <a:sym typeface="Times New Roman"/>
              </a:rPr>
              <a:t>Rainfall: </a:t>
            </a:r>
            <a:r>
              <a:rPr lang="en-US" sz="1600" dirty="0">
                <a:solidFill>
                  <a:srgbClr val="212121"/>
                </a:solidFill>
                <a:latin typeface="Times New Roman"/>
                <a:cs typeface="Times New Roman"/>
                <a:sym typeface="Times New Roman"/>
              </a:rPr>
              <a:t>Rainfall (mm)</a:t>
            </a:r>
          </a:p>
          <a:p>
            <a:pPr marL="114300" indent="0">
              <a:buNone/>
            </a:pPr>
            <a:r>
              <a:rPr lang="en-US" sz="1600" b="1" dirty="0">
                <a:solidFill>
                  <a:srgbClr val="212121"/>
                </a:solidFill>
                <a:latin typeface="Times New Roman"/>
                <a:cs typeface="Times New Roman"/>
                <a:sym typeface="Times New Roman"/>
              </a:rPr>
              <a:t>Snowfall: </a:t>
            </a:r>
            <a:r>
              <a:rPr lang="en-US" sz="1600" dirty="0">
                <a:solidFill>
                  <a:srgbClr val="212121"/>
                </a:solidFill>
                <a:latin typeface="Times New Roman"/>
                <a:cs typeface="Times New Roman"/>
                <a:sym typeface="Times New Roman"/>
              </a:rPr>
              <a:t>Snowfall (cm)</a:t>
            </a:r>
          </a:p>
          <a:p>
            <a:pPr marL="114300" indent="0">
              <a:buNone/>
            </a:pPr>
            <a:r>
              <a:rPr lang="en-US" sz="1600" b="1" dirty="0">
                <a:solidFill>
                  <a:srgbClr val="212121"/>
                </a:solidFill>
                <a:latin typeface="Times New Roman"/>
                <a:cs typeface="Times New Roman"/>
                <a:sym typeface="Times New Roman"/>
              </a:rPr>
              <a:t>Seasons</a:t>
            </a:r>
            <a:r>
              <a:rPr lang="en-US" sz="1600" dirty="0">
                <a:solidFill>
                  <a:srgbClr val="212121"/>
                </a:solidFill>
                <a:latin typeface="Times New Roman"/>
                <a:cs typeface="Times New Roman"/>
                <a:sym typeface="Times New Roman"/>
              </a:rPr>
              <a:t>: Winter, Spring, Summer, Autumn</a:t>
            </a:r>
          </a:p>
          <a:p>
            <a:pPr marL="114300" indent="0">
              <a:buNone/>
            </a:pPr>
            <a:r>
              <a:rPr lang="en-US" sz="1600" b="1" dirty="0">
                <a:solidFill>
                  <a:srgbClr val="212121"/>
                </a:solidFill>
                <a:latin typeface="Times New Roman"/>
                <a:cs typeface="Times New Roman"/>
                <a:sym typeface="Times New Roman"/>
              </a:rPr>
              <a:t>Holiday</a:t>
            </a:r>
            <a:r>
              <a:rPr lang="en-US" sz="1600" dirty="0">
                <a:solidFill>
                  <a:srgbClr val="212121"/>
                </a:solidFill>
                <a:latin typeface="Times New Roman"/>
                <a:cs typeface="Times New Roman"/>
                <a:sym typeface="Times New Roman"/>
              </a:rPr>
              <a:t>: Holiday/No holiday</a:t>
            </a:r>
          </a:p>
          <a:p>
            <a:pPr marL="114300" indent="0">
              <a:buNone/>
            </a:pPr>
            <a:r>
              <a:rPr lang="en-US" sz="1600" b="1" dirty="0">
                <a:solidFill>
                  <a:srgbClr val="212121"/>
                </a:solidFill>
                <a:latin typeface="Times New Roman"/>
                <a:cs typeface="Times New Roman"/>
                <a:sym typeface="Times New Roman"/>
              </a:rPr>
              <a:t>Functioning</a:t>
            </a:r>
            <a:r>
              <a:rPr lang="en-US" sz="1600" dirty="0">
                <a:solidFill>
                  <a:srgbClr val="212121"/>
                </a:solidFill>
                <a:latin typeface="Times New Roman"/>
                <a:cs typeface="Times New Roman"/>
                <a:sym typeface="Times New Roman"/>
              </a:rPr>
              <a:t> </a:t>
            </a:r>
            <a:r>
              <a:rPr lang="en-US" sz="1600" b="1" dirty="0">
                <a:solidFill>
                  <a:srgbClr val="212121"/>
                </a:solidFill>
                <a:latin typeface="Times New Roman"/>
                <a:cs typeface="Times New Roman"/>
                <a:sym typeface="Times New Roman"/>
              </a:rPr>
              <a:t>Day</a:t>
            </a:r>
            <a:r>
              <a:rPr lang="en-US" sz="1600" dirty="0">
                <a:solidFill>
                  <a:srgbClr val="212121"/>
                </a:solidFill>
                <a:latin typeface="Times New Roman"/>
                <a:cs typeface="Times New Roman"/>
                <a:sym typeface="Times New Roman"/>
              </a:rPr>
              <a:t>: if the day is neither weekend, holiday than 1 else 0</a:t>
            </a:r>
          </a:p>
          <a:p>
            <a:pPr marL="114300" lvl="0" indent="0" algn="l" rtl="0">
              <a:lnSpc>
                <a:spcPct val="115000"/>
              </a:lnSpc>
              <a:spcBef>
                <a:spcPts val="0"/>
              </a:spcBef>
              <a:spcAft>
                <a:spcPts val="0"/>
              </a:spcAft>
              <a:buSzPts val="1800"/>
              <a:buNone/>
            </a:pP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38670" y="220705"/>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002060"/>
                </a:solidFill>
                <a:latin typeface="Times New Roman"/>
                <a:ea typeface="Times New Roman"/>
                <a:cs typeface="Times New Roman"/>
                <a:sym typeface="Times New Roman"/>
              </a:rPr>
              <a:t>Bikes Rented per Season</a:t>
            </a:r>
            <a:endParaRPr dirty="0">
              <a:solidFill>
                <a:srgbClr val="002060"/>
              </a:solidFill>
            </a:endParaRPr>
          </a:p>
        </p:txBody>
      </p:sp>
      <p:sp>
        <p:nvSpPr>
          <p:cNvPr id="100" name="Google Shape;100;p8"/>
          <p:cNvSpPr txBox="1">
            <a:spLocks noGrp="1"/>
          </p:cNvSpPr>
          <p:nvPr>
            <p:ph type="body" idx="1"/>
          </p:nvPr>
        </p:nvSpPr>
        <p:spPr>
          <a:xfrm>
            <a:off x="142875" y="1335882"/>
            <a:ext cx="4429125" cy="3300412"/>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lt1"/>
              </a:buClr>
              <a:buSzPts val="1400"/>
              <a:buFont typeface="Arial"/>
              <a:buChar char="•"/>
            </a:pPr>
            <a:r>
              <a:rPr lang="en-US" sz="1400" dirty="0">
                <a:solidFill>
                  <a:schemeClr val="lt1"/>
                </a:solidFill>
                <a:latin typeface="Times New Roman"/>
                <a:ea typeface="Times New Roman"/>
                <a:cs typeface="Times New Roman"/>
                <a:sym typeface="Times New Roman"/>
              </a:rPr>
              <a:t>The summer season saw the most bike rentals. 2.28 million bicycles were rented in total over the summer.</a:t>
            </a:r>
          </a:p>
          <a:p>
            <a:pPr marL="171450" lvl="0" indent="-171450" algn="l" rtl="0">
              <a:lnSpc>
                <a:spcPct val="115000"/>
              </a:lnSpc>
              <a:spcBef>
                <a:spcPts val="0"/>
              </a:spcBef>
              <a:spcAft>
                <a:spcPts val="0"/>
              </a:spcAft>
              <a:buClr>
                <a:schemeClr val="lt1"/>
              </a:buClr>
              <a:buSzPts val="1400"/>
              <a:buFont typeface="Arial"/>
              <a:buChar char="•"/>
            </a:pPr>
            <a:endParaRPr lang="en-US" sz="1400" dirty="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dirty="0">
                <a:solidFill>
                  <a:schemeClr val="lt1"/>
                </a:solidFill>
                <a:latin typeface="Times New Roman"/>
                <a:ea typeface="Times New Roman"/>
                <a:cs typeface="Times New Roman"/>
                <a:sym typeface="Times New Roman"/>
              </a:rPr>
              <a:t>The second-highest number of bikes were rented in the autumn, at roughly 1.79 million, and were then rented in the spring, at 1.6 million.</a:t>
            </a:r>
          </a:p>
          <a:p>
            <a:pPr marL="171450" lvl="0" indent="-171450" algn="l" rtl="0">
              <a:lnSpc>
                <a:spcPct val="115000"/>
              </a:lnSpc>
              <a:spcBef>
                <a:spcPts val="0"/>
              </a:spcBef>
              <a:spcAft>
                <a:spcPts val="0"/>
              </a:spcAft>
              <a:buClr>
                <a:schemeClr val="lt1"/>
              </a:buClr>
              <a:buSzPts val="1400"/>
              <a:buFont typeface="Arial"/>
              <a:buChar char="•"/>
            </a:pPr>
            <a:endParaRPr lang="en-US" sz="1400" dirty="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dirty="0">
                <a:solidFill>
                  <a:schemeClr val="lt1"/>
                </a:solidFill>
                <a:latin typeface="Times New Roman"/>
                <a:ea typeface="Times New Roman"/>
                <a:cs typeface="Times New Roman"/>
                <a:sym typeface="Times New Roman"/>
              </a:rPr>
              <a:t>The least frequent season to rent bikes seems to be winter. Only 487K bikes were hired during the winter.</a:t>
            </a:r>
          </a:p>
          <a:p>
            <a:pPr marL="0" lvl="0" indent="0" algn="l" rtl="0">
              <a:lnSpc>
                <a:spcPct val="115000"/>
              </a:lnSpc>
              <a:spcBef>
                <a:spcPts val="0"/>
              </a:spcBef>
              <a:spcAft>
                <a:spcPts val="0"/>
              </a:spcAft>
              <a:buClr>
                <a:schemeClr val="lt1"/>
              </a:buClr>
              <a:buSzPts val="1400"/>
              <a:buNone/>
            </a:pPr>
            <a:endParaRPr lang="en-US" sz="1400" dirty="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dirty="0">
                <a:solidFill>
                  <a:schemeClr val="lt1"/>
                </a:solidFill>
                <a:latin typeface="Times New Roman"/>
                <a:ea typeface="Times New Roman"/>
                <a:cs typeface="Times New Roman"/>
                <a:sym typeface="Times New Roman"/>
              </a:rPr>
              <a:t>The severe winter weather in Seoul may contribute to the low winter demand for bicycles.</a:t>
            </a:r>
            <a:endParaRPr sz="1400" i="0" dirty="0">
              <a:solidFill>
                <a:schemeClr val="lt1"/>
              </a:solidFill>
              <a:latin typeface="Times New Roman"/>
              <a:ea typeface="Times New Roman"/>
              <a:cs typeface="Times New Roman"/>
              <a:sym typeface="Times New Roman"/>
            </a:endParaRPr>
          </a:p>
        </p:txBody>
      </p:sp>
      <p:sp>
        <p:nvSpPr>
          <p:cNvPr id="101" name="Google Shape;101;p8"/>
          <p:cNvSpPr/>
          <p:nvPr/>
        </p:nvSpPr>
        <p:spPr>
          <a:xfrm>
            <a:off x="4454820" y="942754"/>
            <a:ext cx="23358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 name="Picture 2">
            <a:extLst>
              <a:ext uri="{FF2B5EF4-FFF2-40B4-BE49-F238E27FC236}">
                <a16:creationId xmlns:a16="http://schemas.microsoft.com/office/drawing/2014/main" id="{23227392-49C6-76C9-214E-BF95DD336383}"/>
              </a:ext>
            </a:extLst>
          </p:cNvPr>
          <p:cNvPicPr>
            <a:picLocks noChangeAspect="1"/>
          </p:cNvPicPr>
          <p:nvPr/>
        </p:nvPicPr>
        <p:blipFill>
          <a:blip r:embed="rId3"/>
          <a:stretch>
            <a:fillRect/>
          </a:stretch>
        </p:blipFill>
        <p:spPr>
          <a:xfrm>
            <a:off x="4572000" y="1571330"/>
            <a:ext cx="4309618" cy="2504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0" y="1"/>
            <a:ext cx="8832300" cy="7429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002060"/>
                </a:solidFill>
                <a:latin typeface="Times New Roman"/>
                <a:ea typeface="Times New Roman"/>
                <a:cs typeface="Times New Roman"/>
                <a:sym typeface="Times New Roman"/>
              </a:rPr>
              <a:t>Bike</a:t>
            </a:r>
            <a:r>
              <a:rPr lang="en-US" dirty="0">
                <a:solidFill>
                  <a:srgbClr val="FF0000"/>
                </a:solidFill>
                <a:latin typeface="Times New Roman"/>
                <a:ea typeface="Times New Roman"/>
                <a:cs typeface="Times New Roman"/>
                <a:sym typeface="Times New Roman"/>
              </a:rPr>
              <a:t> </a:t>
            </a:r>
            <a:r>
              <a:rPr lang="en-US" dirty="0">
                <a:solidFill>
                  <a:srgbClr val="002060"/>
                </a:solidFill>
                <a:latin typeface="Times New Roman"/>
                <a:ea typeface="Times New Roman"/>
                <a:cs typeface="Times New Roman"/>
                <a:sym typeface="Times New Roman"/>
              </a:rPr>
              <a:t>Renting</a:t>
            </a:r>
            <a:r>
              <a:rPr lang="en-US" dirty="0">
                <a:solidFill>
                  <a:srgbClr val="FF0000"/>
                </a:solidFill>
                <a:latin typeface="Times New Roman"/>
                <a:ea typeface="Times New Roman"/>
                <a:cs typeface="Times New Roman"/>
                <a:sym typeface="Times New Roman"/>
              </a:rPr>
              <a:t> </a:t>
            </a:r>
            <a:r>
              <a:rPr lang="en-US" dirty="0">
                <a:solidFill>
                  <a:srgbClr val="002060"/>
                </a:solidFill>
                <a:latin typeface="Times New Roman"/>
                <a:ea typeface="Times New Roman"/>
                <a:cs typeface="Times New Roman"/>
                <a:sym typeface="Times New Roman"/>
              </a:rPr>
              <a:t>trend on holidays, Functioning days</a:t>
            </a:r>
            <a:r>
              <a:rPr lang="en-US" sz="3200" dirty="0">
                <a:solidFill>
                  <a:srgbClr val="002060"/>
                </a:solidFill>
                <a:latin typeface="Times New Roman"/>
                <a:ea typeface="Times New Roman"/>
                <a:cs typeface="Times New Roman"/>
                <a:sym typeface="Times New Roman"/>
              </a:rPr>
              <a:t>  </a:t>
            </a:r>
            <a:endParaRPr dirty="0">
              <a:solidFill>
                <a:srgbClr val="002060"/>
              </a:solidFill>
            </a:endParaRPr>
          </a:p>
        </p:txBody>
      </p:sp>
      <p:sp>
        <p:nvSpPr>
          <p:cNvPr id="108" name="Google Shape;108;p9"/>
          <p:cNvSpPr txBox="1">
            <a:spLocks noGrp="1"/>
          </p:cNvSpPr>
          <p:nvPr>
            <p:ph type="body" idx="1"/>
          </p:nvPr>
        </p:nvSpPr>
        <p:spPr>
          <a:xfrm>
            <a:off x="164306" y="742952"/>
            <a:ext cx="8983900" cy="167491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Compared to holidays, non-holiday days are when people prefer to ride their bikes.</a:t>
            </a:r>
          </a:p>
          <a:p>
            <a:pPr marL="0" lvl="0" indent="0" algn="l" rtl="0">
              <a:lnSpc>
                <a:spcPct val="115000"/>
              </a:lnSpc>
              <a:spcBef>
                <a:spcPts val="0"/>
              </a:spcBef>
              <a:spcAft>
                <a:spcPts val="0"/>
              </a:spcAft>
              <a:buClr>
                <a:srgbClr val="212121"/>
              </a:buClr>
              <a:buSzPts val="1200"/>
              <a:buNone/>
            </a:pPr>
            <a:endParaRPr lang="en-US" sz="1200" b="1"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Only 215K bikes were rented during holidays, while 5.9 million bikes were rented on non-holiday days.</a:t>
            </a:r>
          </a:p>
          <a:p>
            <a:pPr marL="0" lvl="0" indent="0" algn="l" rtl="0">
              <a:lnSpc>
                <a:spcPct val="115000"/>
              </a:lnSpc>
              <a:spcBef>
                <a:spcPts val="0"/>
              </a:spcBef>
              <a:spcAft>
                <a:spcPts val="0"/>
              </a:spcAft>
              <a:buClr>
                <a:srgbClr val="212121"/>
              </a:buClr>
              <a:buSzPts val="1200"/>
              <a:buNone/>
            </a:pPr>
            <a:endParaRPr lang="en-US" sz="1200" b="1"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It is safe to assume that the working class of Seoul makes up the bulk of the customers in the bike rental industry.</a:t>
            </a:r>
          </a:p>
          <a:p>
            <a:pPr marL="0" lvl="0" indent="0" algn="l" rtl="0">
              <a:lnSpc>
                <a:spcPct val="115000"/>
              </a:lnSpc>
              <a:spcBef>
                <a:spcPts val="0"/>
              </a:spcBef>
              <a:spcAft>
                <a:spcPts val="0"/>
              </a:spcAft>
              <a:buClr>
                <a:srgbClr val="212121"/>
              </a:buClr>
              <a:buSzPts val="1200"/>
              <a:buNone/>
            </a:pPr>
            <a:endParaRPr lang="en-US" sz="1200" b="1"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Every bike that was hired was out on a working day.</a:t>
            </a:r>
            <a:endParaRPr sz="120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i="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i="0" dirty="0">
              <a:solidFill>
                <a:srgbClr val="21212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200"/>
              <a:buNone/>
            </a:pPr>
            <a:endParaRPr sz="12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dirty="0">
              <a:latin typeface="Times New Roman"/>
              <a:ea typeface="Times New Roman"/>
              <a:cs typeface="Times New Roman"/>
              <a:sym typeface="Times New Roman"/>
            </a:endParaRPr>
          </a:p>
        </p:txBody>
      </p:sp>
      <p:sp>
        <p:nvSpPr>
          <p:cNvPr id="110" name="Google Shape;110;p9"/>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 name="Picture 2">
            <a:extLst>
              <a:ext uri="{FF2B5EF4-FFF2-40B4-BE49-F238E27FC236}">
                <a16:creationId xmlns:a16="http://schemas.microsoft.com/office/drawing/2014/main" id="{388CEF77-2133-CA12-35EF-15672643457E}"/>
              </a:ext>
            </a:extLst>
          </p:cNvPr>
          <p:cNvPicPr>
            <a:picLocks noChangeAspect="1"/>
          </p:cNvPicPr>
          <p:nvPr/>
        </p:nvPicPr>
        <p:blipFill>
          <a:blip r:embed="rId3"/>
          <a:stretch>
            <a:fillRect/>
          </a:stretch>
        </p:blipFill>
        <p:spPr>
          <a:xfrm>
            <a:off x="492136" y="2949706"/>
            <a:ext cx="3336914" cy="2047978"/>
          </a:xfrm>
          <a:prstGeom prst="rect">
            <a:avLst/>
          </a:prstGeom>
        </p:spPr>
      </p:pic>
      <p:pic>
        <p:nvPicPr>
          <p:cNvPr id="5" name="Picture 4">
            <a:extLst>
              <a:ext uri="{FF2B5EF4-FFF2-40B4-BE49-F238E27FC236}">
                <a16:creationId xmlns:a16="http://schemas.microsoft.com/office/drawing/2014/main" id="{FEA366AD-8CC7-5862-651E-8659CF090CF2}"/>
              </a:ext>
            </a:extLst>
          </p:cNvPr>
          <p:cNvPicPr>
            <a:picLocks noChangeAspect="1"/>
          </p:cNvPicPr>
          <p:nvPr/>
        </p:nvPicPr>
        <p:blipFill>
          <a:blip r:embed="rId4"/>
          <a:stretch>
            <a:fillRect/>
          </a:stretch>
        </p:blipFill>
        <p:spPr>
          <a:xfrm>
            <a:off x="4880495" y="2960455"/>
            <a:ext cx="3336914" cy="202648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1813</Words>
  <Application>Microsoft Office PowerPoint</Application>
  <PresentationFormat>On-screen Show (16:9)</PresentationFormat>
  <Paragraphs>189</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Abadi Extra Light</vt:lpstr>
      <vt:lpstr>Arial</vt:lpstr>
      <vt:lpstr>Arial Black</vt:lpstr>
      <vt:lpstr>Times New Roman</vt:lpstr>
      <vt:lpstr>Simple Light</vt:lpstr>
      <vt:lpstr>  SUPERVISED ML REGRESSION CAPSTONE PROJECT  Prediction of demand for shared bikes   </vt:lpstr>
      <vt:lpstr>Contents</vt:lpstr>
      <vt:lpstr>Introduction</vt:lpstr>
      <vt:lpstr>Problem Statement </vt:lpstr>
      <vt:lpstr>Points for discussion</vt:lpstr>
      <vt:lpstr>Data Summary </vt:lpstr>
      <vt:lpstr>Analyzing Exploratory Data</vt:lpstr>
      <vt:lpstr>Bikes Rented per Season</vt:lpstr>
      <vt:lpstr>Bike Renting trend on holidays, Functioning days  </vt:lpstr>
      <vt:lpstr>Bike Booking Monthly Trend</vt:lpstr>
      <vt:lpstr>Rented Bike Count Against Numerical Data</vt:lpstr>
      <vt:lpstr>Rented Bike Count Against Numerical Data</vt:lpstr>
      <vt:lpstr>Rented Bike Count Against Numerical Data</vt:lpstr>
      <vt:lpstr>Co-relation: Rented bike count vs Temp, Dew point Temp, Hour</vt:lpstr>
      <vt:lpstr>Co-relation: Rented bike count vs Visibility, Rainfall, Snowfall</vt:lpstr>
      <vt:lpstr>Co-relation: Rented bike count vs Humidity, Wind Speed, Radiation</vt:lpstr>
      <vt:lpstr>Correlation map</vt:lpstr>
      <vt:lpstr>Models List</vt:lpstr>
      <vt:lpstr>   Result</vt:lpstr>
      <vt:lpstr>Model-1 Extra Tree Regressor</vt:lpstr>
      <vt:lpstr>Hyperparameter Tuning of Extra Tree Regressor</vt:lpstr>
      <vt:lpstr>Feature Importance</vt:lpstr>
      <vt:lpstr>Model 2 - Light GBM</vt:lpstr>
      <vt:lpstr>Hyperparameter Tuning of Light GBM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ML REGRESSION  CAPSTONE PROJECT  BIKE SHARING DEMAND PREDICTION</dc:title>
  <dc:creator>Prajwal M V</dc:creator>
  <cp:lastModifiedBy>Abhishek Patil</cp:lastModifiedBy>
  <cp:revision>24</cp:revision>
  <dcterms:modified xsi:type="dcterms:W3CDTF">2023-01-22T10:39:48Z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2022-04-22T18:26:09Z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43effcde-5c54-4a61-9ed6-622d18e8963b</vt:lpwstr>
  </property>
  <property fmtid="{D5CDD505-2E9C-101B-9397-08002B2CF9AE}" pid="8" name="MSIP_Label_d546e5e1-5d42-4630-bacd-c69bfdcbd5e8_ContentBits">
    <vt:lpwstr>0</vt:lpwstr>
  </property>
  <property fmtid="{D5CDD505-2E9C-101B-9397-08002B2CF9AE}" pid="9" name="SmartTag">
    <vt:lpwstr>4</vt:lpwstr>
  </property>
  <property fmtid="{D5CDD505-2E9C-101B-9397-08002B2CF9AE}" pid="10" name="MSIP_Label_a0819fa7-4367-4500-ba88-dd630d977609_Enabled">
    <vt:lpwstr>true</vt:lpwstr>
  </property>
  <property fmtid="{D5CDD505-2E9C-101B-9397-08002B2CF9AE}" pid="11" name="MSIP_Label_a0819fa7-4367-4500-ba88-dd630d977609_SetDate">
    <vt:lpwstr>2023-01-22T09:54:40Z</vt:lpwstr>
  </property>
  <property fmtid="{D5CDD505-2E9C-101B-9397-08002B2CF9AE}" pid="12" name="MSIP_Label_a0819fa7-4367-4500-ba88-dd630d977609_Method">
    <vt:lpwstr>Standard</vt:lpwstr>
  </property>
  <property fmtid="{D5CDD505-2E9C-101B-9397-08002B2CF9AE}" pid="13" name="MSIP_Label_a0819fa7-4367-4500-ba88-dd630d977609_Name">
    <vt:lpwstr>a0819fa7-4367-4500-ba88-dd630d977609</vt:lpwstr>
  </property>
  <property fmtid="{D5CDD505-2E9C-101B-9397-08002B2CF9AE}" pid="14" name="MSIP_Label_a0819fa7-4367-4500-ba88-dd630d977609_SiteId">
    <vt:lpwstr>63ce7d59-2f3e-42cd-a8cc-be764cff5eb6</vt:lpwstr>
  </property>
  <property fmtid="{D5CDD505-2E9C-101B-9397-08002B2CF9AE}" pid="15" name="MSIP_Label_a0819fa7-4367-4500-ba88-dd630d977609_ActionId">
    <vt:lpwstr>3ed6db7a-c7ec-43a5-add1-867b03ed7911</vt:lpwstr>
  </property>
  <property fmtid="{D5CDD505-2E9C-101B-9397-08002B2CF9AE}" pid="16" name="MSIP_Label_a0819fa7-4367-4500-ba88-dd630d977609_ContentBits">
    <vt:lpwstr>0</vt:lpwstr>
  </property>
</Properties>
</file>