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68" r:id="rId3"/>
    <p:sldId id="269" r:id="rId4"/>
    <p:sldId id="270" r:id="rId5"/>
    <p:sldId id="272" r:id="rId6"/>
    <p:sldId id="273" r:id="rId7"/>
    <p:sldId id="274" r:id="rId8"/>
    <p:sldId id="349" r:id="rId9"/>
    <p:sldId id="351" r:id="rId10"/>
    <p:sldId id="353" r:id="rId11"/>
    <p:sldId id="350" r:id="rId12"/>
    <p:sldId id="352" r:id="rId13"/>
    <p:sldId id="338" r:id="rId14"/>
    <p:sldId id="339" r:id="rId15"/>
    <p:sldId id="340" r:id="rId16"/>
    <p:sldId id="354" r:id="rId17"/>
    <p:sldId id="355" r:id="rId18"/>
    <p:sldId id="3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DE73A-CB04-447B-ABC1-F02DD74E2E0B}" type="datetimeFigureOut">
              <a:rPr lang="en-US" smtClean="0"/>
              <a:t>23-Jan-23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58580-1510-4E32-A9CF-909B88DA15E6}" type="slidenum">
              <a:rPr lang="en-US" smtClean="0"/>
              <a:t>‹#›</a:t>
            </a:fld>
            <a:endParaRPr lang="en-US"/>
          </a:p>
        </p:txBody>
      </p:sp>
    </p:spTree>
    <p:extLst>
      <p:ext uri="{BB962C8B-B14F-4D97-AF65-F5344CB8AC3E}">
        <p14:creationId xmlns:p14="http://schemas.microsoft.com/office/powerpoint/2010/main" val="113258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719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DC80-65DA-5028-EF75-07AD84D1D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665ED-3AAE-2E63-C90F-ECB0ACB99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21C62-D6B0-7F2E-C994-40CC7630459C}"/>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5" name="Footer Placeholder 4">
            <a:extLst>
              <a:ext uri="{FF2B5EF4-FFF2-40B4-BE49-F238E27FC236}">
                <a16:creationId xmlns:a16="http://schemas.microsoft.com/office/drawing/2014/main" id="{FF088AB1-A1FF-54FD-50DF-6684D5E51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BDC96-21C3-2F12-73F0-97692C55495B}"/>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314541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33D3-1313-057E-C5FB-9EFACCB65F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B122B8-ED1A-A115-7495-8485EC5F4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0B1A8-4013-1A9F-4B68-8EAFDC65E336}"/>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5" name="Footer Placeholder 4">
            <a:extLst>
              <a:ext uri="{FF2B5EF4-FFF2-40B4-BE49-F238E27FC236}">
                <a16:creationId xmlns:a16="http://schemas.microsoft.com/office/drawing/2014/main" id="{C2DB4CDB-D915-436D-06AA-B0184B34E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E33FA-525B-3032-70CA-07565B6F27D0}"/>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299628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28472-C608-AEEF-E234-3814CE6C0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0F80AA-08EA-133C-4183-A8DC27293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FBF29-EB06-35FD-8671-2B2931D613F5}"/>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5" name="Footer Placeholder 4">
            <a:extLst>
              <a:ext uri="{FF2B5EF4-FFF2-40B4-BE49-F238E27FC236}">
                <a16:creationId xmlns:a16="http://schemas.microsoft.com/office/drawing/2014/main" id="{228255D6-73F5-37D2-D208-60F497C3B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2472F-63B0-6070-C313-0FD3A69701F3}"/>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283625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23303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84A-A117-2F36-8F7A-30A6F3465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3ABA7-AC61-E30B-93C5-B6712E33B4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825D0-8ADF-6F49-F533-9B9EC80D31D7}"/>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5" name="Footer Placeholder 4">
            <a:extLst>
              <a:ext uri="{FF2B5EF4-FFF2-40B4-BE49-F238E27FC236}">
                <a16:creationId xmlns:a16="http://schemas.microsoft.com/office/drawing/2014/main" id="{3EEE2010-7A7A-F087-AE99-F981084A2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D15C7-D12D-9586-3621-B20CBD998376}"/>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49270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DCA4-2A4E-1400-EB7B-058683241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4EB36-B152-983A-0618-71299154A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ADE9AB-97AA-6F4F-1DF0-9C22AAAEE009}"/>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5" name="Footer Placeholder 4">
            <a:extLst>
              <a:ext uri="{FF2B5EF4-FFF2-40B4-BE49-F238E27FC236}">
                <a16:creationId xmlns:a16="http://schemas.microsoft.com/office/drawing/2014/main" id="{F8433FF1-57E5-CDF6-8F64-E9326142C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78576-C5F1-7C0D-8581-0B5D3F17BD11}"/>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326697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2E48-D84A-B925-BD0A-5626EDABD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B2498-B32B-B57E-92A6-69AE85C2F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440BD-A079-151E-F544-E018ECAFBA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416F19-D38F-1FA3-2359-0E740BED01E7}"/>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6" name="Footer Placeholder 5">
            <a:extLst>
              <a:ext uri="{FF2B5EF4-FFF2-40B4-BE49-F238E27FC236}">
                <a16:creationId xmlns:a16="http://schemas.microsoft.com/office/drawing/2014/main" id="{485ADCE9-05F8-BEAB-3293-3996C71AE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A586-9780-E35B-E9EB-BA110EB1D43F}"/>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183799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E62C-CD98-99B4-F470-CE9B62FC1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1D5056-CD78-40B1-1FC9-6EDB65CAD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8E604-D107-4088-933E-9F94969F59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5EC2B-70C7-CDCB-4ED5-75FE3DBE4D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876CE-D464-146B-340C-D205D94B2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9C8DA-D17D-A7FC-2746-DE3D8EE999E7}"/>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8" name="Footer Placeholder 7">
            <a:extLst>
              <a:ext uri="{FF2B5EF4-FFF2-40B4-BE49-F238E27FC236}">
                <a16:creationId xmlns:a16="http://schemas.microsoft.com/office/drawing/2014/main" id="{79B35F49-47D7-9790-5CF3-BD30565D8F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B7BEE4-780F-7F13-4FAA-012D757CC839}"/>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405253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EDFC-1F17-BDA8-609D-4BC16E3AF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E4373F-0B74-588E-3A87-9A457B1368F0}"/>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4" name="Footer Placeholder 3">
            <a:extLst>
              <a:ext uri="{FF2B5EF4-FFF2-40B4-BE49-F238E27FC236}">
                <a16:creationId xmlns:a16="http://schemas.microsoft.com/office/drawing/2014/main" id="{500DA90B-E245-FB27-FFE4-DA6CC27EC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1C1522-A709-E54F-DB04-AB40665464C2}"/>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157274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B5EF1-DD92-1F02-4519-5D5F8AA88037}"/>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3" name="Footer Placeholder 2">
            <a:extLst>
              <a:ext uri="{FF2B5EF4-FFF2-40B4-BE49-F238E27FC236}">
                <a16:creationId xmlns:a16="http://schemas.microsoft.com/office/drawing/2014/main" id="{B933D6EF-E021-14FF-BD4E-2CB5DFBEB3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04F81-FEC0-0845-5639-E92C8CE72179}"/>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190261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B44F-06AB-BB42-29CC-5577C664B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B76BAE-AA7C-8EF4-A4B8-F9F344E5B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EF3C3C-C277-D3BB-E4A8-FA1C26988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FFBF2-EB10-0917-5CE5-1E1A78378797}"/>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6" name="Footer Placeholder 5">
            <a:extLst>
              <a:ext uri="{FF2B5EF4-FFF2-40B4-BE49-F238E27FC236}">
                <a16:creationId xmlns:a16="http://schemas.microsoft.com/office/drawing/2014/main" id="{8D4A74C5-B397-6F87-571E-519C7B155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FD4E3-0A4E-D8B2-14D9-44833074F736}"/>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2835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F8F8-9495-1C4F-8902-E555E44DD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5F5B1-99D1-33E1-73CE-D07A6B588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AD9B50-2A0D-9822-E506-8F19BE270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989BB-80DC-23B1-DBA0-E1A1A11ABFAA}"/>
              </a:ext>
            </a:extLst>
          </p:cNvPr>
          <p:cNvSpPr>
            <a:spLocks noGrp="1"/>
          </p:cNvSpPr>
          <p:nvPr>
            <p:ph type="dt" sz="half" idx="10"/>
          </p:nvPr>
        </p:nvSpPr>
        <p:spPr/>
        <p:txBody>
          <a:bodyPr/>
          <a:lstStyle/>
          <a:p>
            <a:fld id="{459745D0-99D6-4274-BDCF-F07E1192546C}" type="datetimeFigureOut">
              <a:rPr lang="en-US" smtClean="0"/>
              <a:t>23-Jan-23</a:t>
            </a:fld>
            <a:endParaRPr lang="en-US"/>
          </a:p>
        </p:txBody>
      </p:sp>
      <p:sp>
        <p:nvSpPr>
          <p:cNvPr id="6" name="Footer Placeholder 5">
            <a:extLst>
              <a:ext uri="{FF2B5EF4-FFF2-40B4-BE49-F238E27FC236}">
                <a16:creationId xmlns:a16="http://schemas.microsoft.com/office/drawing/2014/main" id="{3161016D-3114-A99F-82AF-792BC033E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14290-B84F-29F2-EAD8-3C33B92BB645}"/>
              </a:ext>
            </a:extLst>
          </p:cNvPr>
          <p:cNvSpPr>
            <a:spLocks noGrp="1"/>
          </p:cNvSpPr>
          <p:nvPr>
            <p:ph type="sldNum" sz="quarter" idx="12"/>
          </p:nvPr>
        </p:nvSpPr>
        <p:spPr/>
        <p:txBody>
          <a:bodyPr/>
          <a:lstStyle/>
          <a:p>
            <a:fld id="{A14C2926-9BA4-4656-978A-571521D8919F}" type="slidenum">
              <a:rPr lang="en-US" smtClean="0"/>
              <a:t>‹#›</a:t>
            </a:fld>
            <a:endParaRPr lang="en-US"/>
          </a:p>
        </p:txBody>
      </p:sp>
    </p:spTree>
    <p:extLst>
      <p:ext uri="{BB962C8B-B14F-4D97-AF65-F5344CB8AC3E}">
        <p14:creationId xmlns:p14="http://schemas.microsoft.com/office/powerpoint/2010/main" val="168960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D1C6C-E920-D528-3C1D-58515B4C2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C5F31-E0C9-C654-DF76-2F5176869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64D39-F722-A44A-4C5A-302C6CA6C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45D0-99D6-4274-BDCF-F07E1192546C}" type="datetimeFigureOut">
              <a:rPr lang="en-US" smtClean="0"/>
              <a:t>23-Jan-23</a:t>
            </a:fld>
            <a:endParaRPr lang="en-US"/>
          </a:p>
        </p:txBody>
      </p:sp>
      <p:sp>
        <p:nvSpPr>
          <p:cNvPr id="5" name="Footer Placeholder 4">
            <a:extLst>
              <a:ext uri="{FF2B5EF4-FFF2-40B4-BE49-F238E27FC236}">
                <a16:creationId xmlns:a16="http://schemas.microsoft.com/office/drawing/2014/main" id="{FC5BB4E7-2E42-31F2-18DC-27FA5190F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DE4BA3-31A0-F090-7CC9-4A88E6E59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C2926-9BA4-4656-978A-571521D8919F}" type="slidenum">
              <a:rPr lang="en-US" smtClean="0"/>
              <a:t>‹#›</a:t>
            </a:fld>
            <a:endParaRPr lang="en-US"/>
          </a:p>
        </p:txBody>
      </p:sp>
    </p:spTree>
    <p:extLst>
      <p:ext uri="{BB962C8B-B14F-4D97-AF65-F5344CB8AC3E}">
        <p14:creationId xmlns:p14="http://schemas.microsoft.com/office/powerpoint/2010/main" val="228997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41434" y="292245"/>
            <a:ext cx="11172497" cy="4521493"/>
          </a:xfrm>
          <a:prstGeom prst="rect">
            <a:avLst/>
          </a:prstGeom>
          <a:noFill/>
          <a:ln>
            <a:noFill/>
          </a:ln>
        </p:spPr>
        <p:txBody>
          <a:bodyPr spcFirstLastPara="1" vert="horz" wrap="square" lIns="121900" tIns="121900" rIns="121900" bIns="121900" rtlCol="0" anchor="b" anchorCtr="0">
            <a:noAutofit/>
          </a:bodyPr>
          <a:lstStyle/>
          <a:p>
            <a:r>
              <a:rPr lang="en-US" sz="4267" b="1" dirty="0">
                <a:solidFill>
                  <a:schemeClr val="accent5"/>
                </a:solidFill>
                <a:latin typeface="Algerian" panose="04020705040A02060702" pitchFamily="82" charset="0"/>
              </a:rPr>
              <a:t>UNSUPERVISED LEARNING</a:t>
            </a:r>
            <a:br>
              <a:rPr lang="en-US" sz="4267" b="1" dirty="0">
                <a:solidFill>
                  <a:schemeClr val="accent5"/>
                </a:solidFill>
                <a:latin typeface="Algerian" panose="04020705040A02060702" pitchFamily="82" charset="0"/>
              </a:rPr>
            </a:br>
            <a:r>
              <a:rPr lang="en-US" sz="4267" b="1" dirty="0">
                <a:solidFill>
                  <a:schemeClr val="accent5"/>
                </a:solidFill>
                <a:latin typeface="Algerian" panose="04020705040A02060702" pitchFamily="82" charset="0"/>
              </a:rPr>
              <a:t>CAPSTONE PROJECT</a:t>
            </a:r>
            <a:br>
              <a:rPr lang="en-US" sz="4267" b="1" dirty="0">
                <a:latin typeface="Algerian" panose="04020705040A02060702" pitchFamily="82" charset="0"/>
              </a:rPr>
            </a:br>
            <a:br>
              <a:rPr lang="en-US" sz="4267" b="1" dirty="0">
                <a:solidFill>
                  <a:schemeClr val="accent4"/>
                </a:solidFill>
                <a:latin typeface="Algerian" panose="04020705040A02060702" pitchFamily="82" charset="0"/>
              </a:rPr>
            </a:br>
            <a:r>
              <a:rPr lang="en-US" sz="4267" b="1" dirty="0">
                <a:solidFill>
                  <a:schemeClr val="accent4"/>
                </a:solidFill>
                <a:latin typeface="Algerian" panose="04020705040A02060702" pitchFamily="82" charset="0"/>
              </a:rPr>
              <a:t>CUSTOMER SEGMENTATION</a:t>
            </a:r>
            <a:br>
              <a:rPr lang="en-US" sz="4267" b="1" dirty="0">
                <a:solidFill>
                  <a:schemeClr val="accent4"/>
                </a:solidFill>
              </a:rPr>
            </a:br>
            <a:endParaRPr sz="2133" b="1" dirty="0">
              <a:solidFill>
                <a:schemeClr val="accent4"/>
              </a:solidFill>
              <a:latin typeface="Times New Roman" panose="02020603050405020304" pitchFamily="18" charset="0"/>
              <a:ea typeface="Montserrat"/>
              <a:cs typeface="Times New Roman" panose="02020603050405020304" pitchFamily="18" charset="0"/>
              <a:sym typeface="Montserrat"/>
            </a:endParaRPr>
          </a:p>
          <a:p>
            <a:pPr>
              <a:spcBef>
                <a:spcPts val="0"/>
              </a:spcBef>
              <a:buSzPts val="5200"/>
            </a:pPr>
            <a:endParaRPr sz="2133"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020854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69B7-22C2-0DB7-85C9-C24B2CAF743A}"/>
              </a:ext>
            </a:extLst>
          </p:cNvPr>
          <p:cNvSpPr>
            <a:spLocks noGrp="1"/>
          </p:cNvSpPr>
          <p:nvPr>
            <p:ph type="title"/>
          </p:nvPr>
        </p:nvSpPr>
        <p:spPr>
          <a:xfrm>
            <a:off x="495432" y="574040"/>
            <a:ext cx="4190869" cy="702033"/>
          </a:xfrm>
        </p:spPr>
        <p:txBody>
          <a:bodyPr>
            <a:normAutofit fontScale="90000"/>
          </a:bodyPr>
          <a:lstStyle/>
          <a:p>
            <a:r>
              <a:rPr lang="en-IN" b="0" dirty="0">
                <a:solidFill>
                  <a:schemeClr val="tx2">
                    <a:lumMod val="50000"/>
                  </a:schemeClr>
                </a:solidFill>
                <a:latin typeface="Times New Roman" panose="02020603050405020304" pitchFamily="18" charset="0"/>
                <a:cs typeface="Times New Roman" panose="02020603050405020304" pitchFamily="18" charset="0"/>
              </a:rPr>
              <a:t>Log Transformation</a:t>
            </a:r>
          </a:p>
        </p:txBody>
      </p:sp>
      <p:pic>
        <p:nvPicPr>
          <p:cNvPr id="6146" name="Picture 2">
            <a:extLst>
              <a:ext uri="{FF2B5EF4-FFF2-40B4-BE49-F238E27FC236}">
                <a16:creationId xmlns:a16="http://schemas.microsoft.com/office/drawing/2014/main" id="{9FA1C9CE-A4AA-F506-BADF-1B14A1888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555" y="1114427"/>
            <a:ext cx="5740140" cy="27146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2792C0A-7882-0DF6-BCA2-4251C0323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01" y="4059246"/>
            <a:ext cx="57785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BB5BA04-33FC-3AA5-3EE4-4B7A2F3CA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76" y="4059247"/>
            <a:ext cx="5778499" cy="2628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BC051150-77CF-024E-C968-F350C9053357}"/>
              </a:ext>
            </a:extLst>
          </p:cNvPr>
          <p:cNvSpPr>
            <a:spLocks noChangeArrowheads="1"/>
          </p:cNvSpPr>
          <p:nvPr/>
        </p:nvSpPr>
        <p:spPr bwMode="auto">
          <a:xfrm>
            <a:off x="257306" y="971221"/>
            <a:ext cx="5248276" cy="2449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spcBef>
                <a:spcPct val="30000"/>
              </a:spcBef>
              <a:spcAft>
                <a:spcPct val="0"/>
              </a:spcAft>
            </a:pPr>
            <a:r>
              <a:rPr lang="en-US" altLang="en-US" sz="2400" i="1" dirty="0">
                <a:solidFill>
                  <a:srgbClr val="212121"/>
                </a:solidFill>
                <a:latin typeface="Times New Roman" panose="02020603050405020304" pitchFamily="18" charset="0"/>
                <a:cs typeface="Times New Roman" panose="02020603050405020304" pitchFamily="18" charset="0"/>
              </a:rPr>
              <a:t>#Perform Log transformation to bring data into normal or near normal distribution</a:t>
            </a:r>
            <a:r>
              <a:rPr lang="en-US" altLang="en-US" sz="2400" dirty="0">
                <a:solidFill>
                  <a:srgbClr val="212121"/>
                </a:solidFill>
                <a:latin typeface="Times New Roman" panose="02020603050405020304" pitchFamily="18" charset="0"/>
                <a:cs typeface="Times New Roman" panose="02020603050405020304" pitchFamily="18" charset="0"/>
              </a:rPr>
              <a:t> </a:t>
            </a:r>
          </a:p>
          <a:p>
            <a:pPr defTabSz="1219170" eaLnBrk="0" fontAlgn="base" hangingPunct="0">
              <a:spcBef>
                <a:spcPct val="30000"/>
              </a:spcBef>
              <a:spcAft>
                <a:spcPct val="0"/>
              </a:spcAft>
            </a:pPr>
            <a:r>
              <a:rPr lang="en-US" altLang="en-US" sz="2400" dirty="0" err="1">
                <a:latin typeface="Times New Roman" panose="02020603050405020304" pitchFamily="18" charset="0"/>
                <a:cs typeface="Times New Roman" panose="02020603050405020304" pitchFamily="18" charset="0"/>
              </a:rPr>
              <a:t>Log_Data</a:t>
            </a:r>
            <a:r>
              <a:rPr lang="en-US" altLang="en-US" sz="2400" dirty="0">
                <a:solidFill>
                  <a:srgbClr val="212121"/>
                </a:solidFill>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a:r>
            <a:r>
              <a:rPr lang="en-US" altLang="en-US" sz="2400" dirty="0">
                <a:solidFill>
                  <a:srgbClr val="212121"/>
                </a:solidFill>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RFMScores</a:t>
            </a:r>
            <a:r>
              <a:rPr lang="en-US" altLang="en-US" sz="2400" dirty="0">
                <a:solidFill>
                  <a:srgbClr val="212121"/>
                </a:solidFill>
                <a:latin typeface="Times New Roman" panose="02020603050405020304" pitchFamily="18" charset="0"/>
                <a:cs typeface="Times New Roman" panose="02020603050405020304" pitchFamily="18" charset="0"/>
              </a:rPr>
              <a:t>[['Recency', 'Frequency', 'Monetary']]</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apply</a:t>
            </a:r>
            <a:r>
              <a:rPr lang="en-US" altLang="en-US" sz="2400" dirty="0">
                <a:solidFill>
                  <a:srgbClr val="212121"/>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np</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log</a:t>
            </a:r>
            <a:r>
              <a:rPr lang="en-US" altLang="en-US" sz="2400" dirty="0">
                <a:solidFill>
                  <a:srgbClr val="212121"/>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axis</a:t>
            </a:r>
            <a:r>
              <a:rPr lang="en-US" altLang="en-US" sz="2400" dirty="0">
                <a:solidFill>
                  <a:srgbClr val="212121"/>
                </a:solidFill>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a:r>
            <a:r>
              <a:rPr lang="en-US" altLang="en-US" sz="2400" dirty="0">
                <a:solidFill>
                  <a:srgbClr val="212121"/>
                </a:solidFill>
                <a:latin typeface="Times New Roman" panose="02020603050405020304" pitchFamily="18" charset="0"/>
                <a:cs typeface="Times New Roman" panose="02020603050405020304" pitchFamily="18" charset="0"/>
              </a:rPr>
              <a:t> 1)</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round</a:t>
            </a:r>
            <a:r>
              <a:rPr lang="en-US" altLang="en-US" sz="2400" dirty="0">
                <a:solidFill>
                  <a:srgbClr val="212121"/>
                </a:solidFill>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77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DC254B-19D0-401D-EC40-FF5631716BD3}"/>
              </a:ext>
            </a:extLst>
          </p:cNvPr>
          <p:cNvSpPr>
            <a:spLocks noGrp="1"/>
          </p:cNvSpPr>
          <p:nvPr>
            <p:ph type="body" idx="1"/>
          </p:nvPr>
        </p:nvSpPr>
        <p:spPr>
          <a:xfrm>
            <a:off x="-257176" y="542927"/>
            <a:ext cx="11839576" cy="2800349"/>
          </a:xfrm>
        </p:spPr>
        <p:txBody>
          <a:bodyPr/>
          <a:lstStyle/>
          <a:p>
            <a:pPr algn="just"/>
            <a:r>
              <a:rPr lang="en-IN" sz="1867" dirty="0">
                <a:solidFill>
                  <a:srgbClr val="000000"/>
                </a:solidFill>
                <a:latin typeface="Times New Roman" panose="02020603050405020304" pitchFamily="18" charset="0"/>
                <a:ea typeface="Times New Roman" panose="02020603050405020304" pitchFamily="18" charset="0"/>
              </a:rPr>
              <a:t>After getting the RFM values, a common practice is to create ‘quartiles’ on each of the metrics and assigning the required order. For example, suppose that we divide each metric into 4 cuts. For the recency metric, the highest value, 4, will be assigned to the customers with the least recency value (since they are the most recent customers). For the frequency and monetary metric, the highest value, 4, will be assigned to the customers with the Top 25% frequency and monetary values, respectively. After dividing the metrics into quartiles, we can collate the metrics into a single column (like a string of characters {</a:t>
            </a:r>
            <a:r>
              <a:rPr lang="en-IN" sz="1867" i="1" spc="-7" dirty="0">
                <a:solidFill>
                  <a:srgbClr val="000000"/>
                </a:solidFill>
                <a:latin typeface="Times New Roman" panose="02020603050405020304" pitchFamily="18" charset="0"/>
                <a:ea typeface="Times New Roman" panose="02020603050405020304" pitchFamily="18" charset="0"/>
              </a:rPr>
              <a:t>like ‘213’</a:t>
            </a:r>
            <a:r>
              <a:rPr lang="en-IN" sz="1867" dirty="0">
                <a:solidFill>
                  <a:srgbClr val="000000"/>
                </a:solidFill>
                <a:latin typeface="Times New Roman" panose="02020603050405020304" pitchFamily="18" charset="0"/>
                <a:ea typeface="Times New Roman" panose="02020603050405020304" pitchFamily="18" charset="0"/>
              </a:rPr>
              <a:t>}) to create classes of RFM values for our customers. We can divide the RFM metrics into lesser or more cuts depending on our requirements</a:t>
            </a:r>
            <a:endParaRPr lang="en-IN" sz="1867" dirty="0"/>
          </a:p>
        </p:txBody>
      </p:sp>
      <p:pic>
        <p:nvPicPr>
          <p:cNvPr id="5" name="Picture 4">
            <a:extLst>
              <a:ext uri="{FF2B5EF4-FFF2-40B4-BE49-F238E27FC236}">
                <a16:creationId xmlns:a16="http://schemas.microsoft.com/office/drawing/2014/main" id="{421CE05B-30B2-DE57-D370-F0BC0032B3D7}"/>
              </a:ext>
            </a:extLst>
          </p:cNvPr>
          <p:cNvPicPr>
            <a:picLocks noChangeAspect="1"/>
          </p:cNvPicPr>
          <p:nvPr/>
        </p:nvPicPr>
        <p:blipFill>
          <a:blip r:embed="rId2"/>
          <a:stretch>
            <a:fillRect/>
          </a:stretch>
        </p:blipFill>
        <p:spPr>
          <a:xfrm>
            <a:off x="609600" y="2971803"/>
            <a:ext cx="10991851" cy="3638549"/>
          </a:xfrm>
          <a:prstGeom prst="rect">
            <a:avLst/>
          </a:prstGeom>
        </p:spPr>
      </p:pic>
    </p:spTree>
    <p:extLst>
      <p:ext uri="{BB962C8B-B14F-4D97-AF65-F5344CB8AC3E}">
        <p14:creationId xmlns:p14="http://schemas.microsoft.com/office/powerpoint/2010/main" val="12180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4C8B93-767E-E99A-6112-B24D52ECB82D}"/>
              </a:ext>
            </a:extLst>
          </p:cNvPr>
          <p:cNvSpPr>
            <a:spLocks noGrp="1"/>
          </p:cNvSpPr>
          <p:nvPr>
            <p:ph type="body" idx="1"/>
          </p:nvPr>
        </p:nvSpPr>
        <p:spPr>
          <a:xfrm>
            <a:off x="74026" y="219076"/>
            <a:ext cx="5863225" cy="3409949"/>
          </a:xfrm>
        </p:spPr>
        <p:txBody>
          <a:bodyPr>
            <a:normAutofit fontScale="92500" lnSpcReduction="20000"/>
          </a:bodyPr>
          <a:lstStyle/>
          <a:p>
            <a:r>
              <a:rPr lang="en-IN" sz="3733" dirty="0">
                <a:latin typeface="Times New Roman" panose="02020603050405020304" pitchFamily="18" charset="0"/>
                <a:cs typeface="Times New Roman" panose="02020603050405020304" pitchFamily="18" charset="0"/>
              </a:rPr>
              <a:t>RFM_LOYALTY_LEVEL </a:t>
            </a:r>
          </a:p>
          <a:p>
            <a:pPr marL="152396" indent="0">
              <a:buNone/>
            </a:pPr>
            <a:r>
              <a:rPr lang="en-IN" sz="2133" dirty="0">
                <a:solidFill>
                  <a:schemeClr val="accent2"/>
                </a:solidFill>
                <a:latin typeface="Times New Roman" panose="02020603050405020304" pitchFamily="18" charset="0"/>
                <a:cs typeface="Times New Roman" panose="02020603050405020304" pitchFamily="18" charset="0"/>
              </a:rPr>
              <a:t>We divided our customers into Four loyalty level which help us to distinguish the customers according to their RFM scores.</a:t>
            </a:r>
          </a:p>
          <a:p>
            <a:pPr marL="152396" indent="0">
              <a:buNone/>
            </a:pPr>
            <a:r>
              <a:rPr lang="en-IN" sz="2133" dirty="0">
                <a:latin typeface="Times New Roman" panose="02020603050405020304" pitchFamily="18" charset="0"/>
                <a:cs typeface="Times New Roman" panose="02020603050405020304" pitchFamily="18" charset="0"/>
              </a:rPr>
              <a:t>       </a:t>
            </a:r>
            <a:r>
              <a:rPr lang="en-IN" sz="2133" dirty="0">
                <a:solidFill>
                  <a:schemeClr val="accent2"/>
                </a:solidFill>
                <a:latin typeface="Times New Roman" panose="02020603050405020304" pitchFamily="18" charset="0"/>
                <a:cs typeface="Times New Roman" panose="02020603050405020304" pitchFamily="18" charset="0"/>
              </a:rPr>
              <a:t>1. platinum</a:t>
            </a:r>
          </a:p>
          <a:p>
            <a:pPr marL="152396" indent="0">
              <a:buNone/>
            </a:pPr>
            <a:r>
              <a:rPr lang="en-IN" sz="2133" dirty="0">
                <a:solidFill>
                  <a:schemeClr val="accent2"/>
                </a:solidFill>
                <a:latin typeface="Times New Roman" panose="02020603050405020304" pitchFamily="18" charset="0"/>
                <a:cs typeface="Times New Roman" panose="02020603050405020304" pitchFamily="18" charset="0"/>
              </a:rPr>
              <a:t>       2. Gold</a:t>
            </a:r>
          </a:p>
          <a:p>
            <a:pPr marL="152396" indent="0">
              <a:buNone/>
            </a:pPr>
            <a:r>
              <a:rPr lang="en-IN" sz="2133" dirty="0">
                <a:solidFill>
                  <a:schemeClr val="accent2"/>
                </a:solidFill>
                <a:latin typeface="Times New Roman" panose="02020603050405020304" pitchFamily="18" charset="0"/>
                <a:cs typeface="Times New Roman" panose="02020603050405020304" pitchFamily="18" charset="0"/>
              </a:rPr>
              <a:t>       3. Silver</a:t>
            </a:r>
          </a:p>
          <a:p>
            <a:pPr marL="152396" indent="0">
              <a:buNone/>
            </a:pPr>
            <a:r>
              <a:rPr lang="en-IN" sz="2133" dirty="0">
                <a:solidFill>
                  <a:schemeClr val="accent2"/>
                </a:solidFill>
                <a:latin typeface="Times New Roman" panose="02020603050405020304" pitchFamily="18" charset="0"/>
                <a:cs typeface="Times New Roman" panose="02020603050405020304" pitchFamily="18" charset="0"/>
              </a:rPr>
              <a:t>      4. Bronze</a:t>
            </a:r>
          </a:p>
          <a:p>
            <a:r>
              <a:rPr lang="en-IN" sz="3733" dirty="0">
                <a:latin typeface="Times New Roman" panose="02020603050405020304" pitchFamily="18" charset="0"/>
                <a:cs typeface="Times New Roman" panose="02020603050405020304" pitchFamily="18" charset="0"/>
              </a:rPr>
              <a:t> </a:t>
            </a:r>
          </a:p>
        </p:txBody>
      </p:sp>
      <p:pic>
        <p:nvPicPr>
          <p:cNvPr id="5122" name="Picture 2">
            <a:extLst>
              <a:ext uri="{FF2B5EF4-FFF2-40B4-BE49-F238E27FC236}">
                <a16:creationId xmlns:a16="http://schemas.microsoft.com/office/drawing/2014/main" id="{BAF38BB4-9C78-C487-D3DA-3A83F7CED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6" y="3790951"/>
            <a:ext cx="5476200" cy="2733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018344F-B22F-D222-E894-4F2A0B55D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1" y="609601"/>
            <a:ext cx="5589421" cy="28194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5D8973F-F60F-B6C4-29BA-0B1A8FE04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0" y="3705227"/>
            <a:ext cx="558942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0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253"/>
            <a:ext cx="11360800" cy="763600"/>
          </a:xfrm>
        </p:spPr>
        <p:txBody>
          <a:bodyPr/>
          <a:lstStyle/>
          <a:p>
            <a:r>
              <a:rPr lang="en-IN" dirty="0">
                <a:solidFill>
                  <a:srgbClr val="FF0000"/>
                </a:solidFill>
                <a:latin typeface="Times New Roman" panose="02020603050405020304" pitchFamily="18" charset="0"/>
                <a:cs typeface="Times New Roman" panose="02020603050405020304" pitchFamily="18" charset="0"/>
              </a:rPr>
              <a:t>K-Mean Clustering</a:t>
            </a:r>
          </a:p>
        </p:txBody>
      </p:sp>
      <p:sp>
        <p:nvSpPr>
          <p:cNvPr id="8" name="TextBox 7"/>
          <p:cNvSpPr txBox="1"/>
          <p:nvPr/>
        </p:nvSpPr>
        <p:spPr>
          <a:xfrm>
            <a:off x="156723" y="1232468"/>
            <a:ext cx="9838661" cy="461665"/>
          </a:xfrm>
          <a:prstGeom prst="rect">
            <a:avLst/>
          </a:prstGeom>
          <a:noFill/>
        </p:spPr>
        <p:txBody>
          <a:bodyPr wrap="square" rtlCol="0">
            <a:spAutoFit/>
          </a:bodyPr>
          <a:lstStyle/>
          <a:p>
            <a:pPr marL="380990" indent="-38099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Here we perform K-mean to make clusters.</a:t>
            </a:r>
          </a:p>
        </p:txBody>
      </p:sp>
      <p:pic>
        <p:nvPicPr>
          <p:cNvPr id="4" name="Picture 3">
            <a:extLst>
              <a:ext uri="{FF2B5EF4-FFF2-40B4-BE49-F238E27FC236}">
                <a16:creationId xmlns:a16="http://schemas.microsoft.com/office/drawing/2014/main" id="{983A3047-6550-CA77-43BA-00BF5ED126B4}"/>
              </a:ext>
            </a:extLst>
          </p:cNvPr>
          <p:cNvPicPr>
            <a:picLocks noChangeAspect="1"/>
          </p:cNvPicPr>
          <p:nvPr/>
        </p:nvPicPr>
        <p:blipFill>
          <a:blip r:embed="rId2"/>
          <a:stretch>
            <a:fillRect/>
          </a:stretch>
        </p:blipFill>
        <p:spPr>
          <a:xfrm>
            <a:off x="583745" y="1965399"/>
            <a:ext cx="10339089" cy="4593348"/>
          </a:xfrm>
          <a:prstGeom prst="rect">
            <a:avLst/>
          </a:prstGeom>
        </p:spPr>
      </p:pic>
    </p:spTree>
    <p:extLst>
      <p:ext uri="{BB962C8B-B14F-4D97-AF65-F5344CB8AC3E}">
        <p14:creationId xmlns:p14="http://schemas.microsoft.com/office/powerpoint/2010/main" val="357127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9480" y="5816806"/>
            <a:ext cx="113130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Using the </a:t>
            </a:r>
            <a:r>
              <a:rPr lang="en-US" sz="2400" dirty="0">
                <a:solidFill>
                  <a:srgbClr val="FF0000"/>
                </a:solidFill>
                <a:latin typeface="Times New Roman" panose="02020603050405020304" pitchFamily="18" charset="0"/>
                <a:cs typeface="Times New Roman" panose="02020603050405020304" pitchFamily="18" charset="0"/>
              </a:rPr>
              <a:t>Elbow</a:t>
            </a:r>
            <a:r>
              <a:rPr lang="en-US" sz="2400" dirty="0">
                <a:latin typeface="Times New Roman" panose="02020603050405020304" pitchFamily="18" charset="0"/>
                <a:cs typeface="Times New Roman" panose="02020603050405020304" pitchFamily="18" charset="0"/>
              </a:rPr>
              <a:t> Method we select the optimal number of </a:t>
            </a:r>
            <a:r>
              <a:rPr lang="en-US" sz="2400" dirty="0">
                <a:solidFill>
                  <a:srgbClr val="FF0000"/>
                </a:solidFill>
                <a:latin typeface="Times New Roman" panose="02020603050405020304" pitchFamily="18" charset="0"/>
                <a:cs typeface="Times New Roman" panose="02020603050405020304" pitchFamily="18" charset="0"/>
              </a:rPr>
              <a:t>clusters</a:t>
            </a:r>
            <a:r>
              <a:rPr lang="en-US" sz="2400" dirty="0">
                <a:latin typeface="Times New Roman" panose="02020603050405020304" pitchFamily="18" charset="0"/>
                <a:cs typeface="Times New Roman" panose="02020603050405020304" pitchFamily="18" charset="0"/>
              </a:rPr>
              <a:t> to be </a:t>
            </a:r>
            <a:r>
              <a:rPr lang="en-US" sz="2400" dirty="0">
                <a:solidFill>
                  <a:srgbClr val="FF0000"/>
                </a:solidFill>
                <a:latin typeface="Times New Roman" panose="02020603050405020304" pitchFamily="18" charset="0"/>
                <a:cs typeface="Times New Roman" panose="02020603050405020304" pitchFamily="18" charset="0"/>
              </a:rPr>
              <a:t>3 or 4 ,</a:t>
            </a:r>
            <a:r>
              <a:rPr lang="en-US" sz="2400" dirty="0">
                <a:latin typeface="-apple-system"/>
              </a:rPr>
              <a:t> From the above analysis, we can see that there should be 4 clusters in our data.</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3BADE1-BB61-ECDE-FF3A-F6C263E3EB9F}"/>
              </a:ext>
            </a:extLst>
          </p:cNvPr>
          <p:cNvPicPr>
            <a:picLocks noChangeAspect="1"/>
          </p:cNvPicPr>
          <p:nvPr/>
        </p:nvPicPr>
        <p:blipFill>
          <a:blip r:embed="rId2"/>
          <a:stretch>
            <a:fillRect/>
          </a:stretch>
        </p:blipFill>
        <p:spPr>
          <a:xfrm>
            <a:off x="339778" y="383544"/>
            <a:ext cx="6545703" cy="5121056"/>
          </a:xfrm>
          <a:prstGeom prst="rect">
            <a:avLst/>
          </a:prstGeom>
        </p:spPr>
      </p:pic>
      <p:pic>
        <p:nvPicPr>
          <p:cNvPr id="7" name="Picture 6">
            <a:extLst>
              <a:ext uri="{FF2B5EF4-FFF2-40B4-BE49-F238E27FC236}">
                <a16:creationId xmlns:a16="http://schemas.microsoft.com/office/drawing/2014/main" id="{0BCEC7FC-E8BD-0AF3-C808-8A302249313B}"/>
              </a:ext>
            </a:extLst>
          </p:cNvPr>
          <p:cNvPicPr>
            <a:picLocks noChangeAspect="1"/>
          </p:cNvPicPr>
          <p:nvPr/>
        </p:nvPicPr>
        <p:blipFill>
          <a:blip r:embed="rId3"/>
          <a:stretch>
            <a:fillRect/>
          </a:stretch>
        </p:blipFill>
        <p:spPr>
          <a:xfrm>
            <a:off x="7163466" y="630825"/>
            <a:ext cx="3861135" cy="4836579"/>
          </a:xfrm>
          <a:prstGeom prst="rect">
            <a:avLst/>
          </a:prstGeom>
        </p:spPr>
      </p:pic>
    </p:spTree>
    <p:extLst>
      <p:ext uri="{BB962C8B-B14F-4D97-AF65-F5344CB8AC3E}">
        <p14:creationId xmlns:p14="http://schemas.microsoft.com/office/powerpoint/2010/main" val="47460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30" y="519659"/>
            <a:ext cx="11272604" cy="763600"/>
          </a:xfrm>
        </p:spPr>
        <p:txBody>
          <a:bodyPr/>
          <a:lstStyle/>
          <a:p>
            <a:pPr algn="just"/>
            <a:r>
              <a:rPr lang="en-US" sz="2133" dirty="0">
                <a:solidFill>
                  <a:schemeClr val="accent2"/>
                </a:solidFill>
                <a:latin typeface="Times New Roman" panose="02020603050405020304" pitchFamily="18" charset="0"/>
                <a:cs typeface="Times New Roman" panose="02020603050405020304" pitchFamily="18" charset="0"/>
              </a:rPr>
              <a:t>To understand what these 4 clusters mean in a business scenario, we should look back the table comparing the clustering performance of 3 and 4 clusters for the mean values of recency, frequency, and monetary metric. On this basis, let us label the clusters as ‘New customers’, ‘Lost customers’, ‘Best customers’, and ‘At risk customers’.</a:t>
            </a:r>
            <a:endParaRPr lang="en-IN" sz="2133"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92091A-F93B-222A-ABBA-157B2CC30C92}"/>
              </a:ext>
            </a:extLst>
          </p:cNvPr>
          <p:cNvPicPr>
            <a:picLocks noChangeAspect="1"/>
          </p:cNvPicPr>
          <p:nvPr/>
        </p:nvPicPr>
        <p:blipFill>
          <a:blip r:embed="rId2"/>
          <a:stretch>
            <a:fillRect/>
          </a:stretch>
        </p:blipFill>
        <p:spPr>
          <a:xfrm>
            <a:off x="259830" y="2288500"/>
            <a:ext cx="11612279" cy="4489555"/>
          </a:xfrm>
          <a:prstGeom prst="rect">
            <a:avLst/>
          </a:prstGeom>
        </p:spPr>
      </p:pic>
    </p:spTree>
    <p:extLst>
      <p:ext uri="{BB962C8B-B14F-4D97-AF65-F5344CB8AC3E}">
        <p14:creationId xmlns:p14="http://schemas.microsoft.com/office/powerpoint/2010/main" val="383935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51F1-D55C-AE18-2902-872C6F2C69A2}"/>
              </a:ext>
            </a:extLst>
          </p:cNvPr>
          <p:cNvSpPr>
            <a:spLocks noGrp="1"/>
          </p:cNvSpPr>
          <p:nvPr>
            <p:ph type="title"/>
          </p:nvPr>
        </p:nvSpPr>
        <p:spPr>
          <a:xfrm>
            <a:off x="248413" y="273575"/>
            <a:ext cx="11360800" cy="763600"/>
          </a:xfrm>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Final we make 4 clusters</a:t>
            </a:r>
          </a:p>
        </p:txBody>
      </p:sp>
      <p:pic>
        <p:nvPicPr>
          <p:cNvPr id="5" name="Picture 4">
            <a:extLst>
              <a:ext uri="{FF2B5EF4-FFF2-40B4-BE49-F238E27FC236}">
                <a16:creationId xmlns:a16="http://schemas.microsoft.com/office/drawing/2014/main" id="{442E0103-90A1-D6C2-E567-DBECFE5A2B19}"/>
              </a:ext>
            </a:extLst>
          </p:cNvPr>
          <p:cNvPicPr>
            <a:picLocks noChangeAspect="1"/>
          </p:cNvPicPr>
          <p:nvPr/>
        </p:nvPicPr>
        <p:blipFill>
          <a:blip r:embed="rId2"/>
          <a:stretch>
            <a:fillRect/>
          </a:stretch>
        </p:blipFill>
        <p:spPr>
          <a:xfrm>
            <a:off x="248414" y="1169235"/>
            <a:ext cx="11695173" cy="5553928"/>
          </a:xfrm>
          <a:prstGeom prst="rect">
            <a:avLst/>
          </a:prstGeom>
        </p:spPr>
      </p:pic>
    </p:spTree>
    <p:extLst>
      <p:ext uri="{BB962C8B-B14F-4D97-AF65-F5344CB8AC3E}">
        <p14:creationId xmlns:p14="http://schemas.microsoft.com/office/powerpoint/2010/main" val="49401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5749-95E6-9691-BF2F-0FE92EAC0F04}"/>
              </a:ext>
            </a:extLst>
          </p:cNvPr>
          <p:cNvSpPr>
            <a:spLocks noGrp="1"/>
          </p:cNvSpPr>
          <p:nvPr>
            <p:ph type="title"/>
          </p:nvPr>
        </p:nvSpPr>
        <p:spPr>
          <a:xfrm>
            <a:off x="315665" y="223609"/>
            <a:ext cx="11360800" cy="763600"/>
          </a:xfrm>
        </p:spPr>
        <p:txBody>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99DADC7D-FAB2-6930-1C82-5358570542F2}"/>
              </a:ext>
            </a:extLst>
          </p:cNvPr>
          <p:cNvSpPr>
            <a:spLocks noGrp="1"/>
          </p:cNvSpPr>
          <p:nvPr>
            <p:ph type="body" idx="1"/>
          </p:nvPr>
        </p:nvSpPr>
        <p:spPr>
          <a:xfrm>
            <a:off x="819806" y="1502979"/>
            <a:ext cx="10371105" cy="4519449"/>
          </a:xfrm>
        </p:spPr>
        <p:txBody>
          <a:bodyPr/>
          <a:lstStyle/>
          <a:p>
            <a:pPr algn="l">
              <a:buFont typeface="Arial" panose="020B0604020202020204" pitchFamily="34" charset="0"/>
              <a:buChar char="•"/>
            </a:pPr>
            <a:r>
              <a:rPr lang="en-US" sz="2133" dirty="0">
                <a:solidFill>
                  <a:schemeClr val="accent2"/>
                </a:solidFill>
                <a:latin typeface="Times New Roman" panose="02020603050405020304" pitchFamily="18" charset="0"/>
                <a:cs typeface="Times New Roman" panose="02020603050405020304" pitchFamily="18" charset="0"/>
              </a:rPr>
              <a:t>Because it enables them to identify which customers care about them and comprehend their demands well enough to communicate in a way that ensures brand success, customer segmentation is a very effective technique for </a:t>
            </a:r>
            <a:r>
              <a:rPr lang="en-US" sz="2133" dirty="0" err="1">
                <a:solidFill>
                  <a:schemeClr val="accent2"/>
                </a:solidFill>
                <a:latin typeface="Times New Roman" panose="02020603050405020304" pitchFamily="18" charset="0"/>
                <a:cs typeface="Times New Roman" panose="02020603050405020304" pitchFamily="18" charset="0"/>
              </a:rPr>
              <a:t>businesses.To</a:t>
            </a:r>
            <a:r>
              <a:rPr lang="en-US" sz="2133" dirty="0">
                <a:solidFill>
                  <a:schemeClr val="accent2"/>
                </a:solidFill>
                <a:latin typeface="Times New Roman" panose="02020603050405020304" pitchFamily="18" charset="0"/>
                <a:cs typeface="Times New Roman" panose="02020603050405020304" pitchFamily="18" charset="0"/>
              </a:rPr>
              <a:t> examine the relationship between recency, frequency, and monetary, we employed RFM modelling.Following the RFM paradigm, we used these data to cluster them using the k mean clustering algorithm. At the conclusion, we create four client clusters with names.Clustor 0 - New Customer = Customer who recently transacted, has a lower buy frequency, and spends less money </a:t>
            </a:r>
            <a:r>
              <a:rPr lang="en-US" sz="2133" dirty="0" err="1">
                <a:solidFill>
                  <a:schemeClr val="accent2"/>
                </a:solidFill>
                <a:latin typeface="Times New Roman" panose="02020603050405020304" pitchFamily="18" charset="0"/>
                <a:cs typeface="Times New Roman" panose="02020603050405020304" pitchFamily="18" charset="0"/>
              </a:rPr>
              <a:t>overall.Customers</a:t>
            </a:r>
            <a:r>
              <a:rPr lang="en-US" sz="2133" dirty="0">
                <a:solidFill>
                  <a:schemeClr val="accent2"/>
                </a:solidFill>
                <a:latin typeface="Times New Roman" panose="02020603050405020304" pitchFamily="18" charset="0"/>
                <a:cs typeface="Times New Roman" panose="02020603050405020304" pitchFamily="18" charset="0"/>
              </a:rPr>
              <a:t> who spend the least money and make the fewest transactions make up </a:t>
            </a:r>
            <a:r>
              <a:rPr lang="en-US" sz="2133" dirty="0" err="1">
                <a:solidFill>
                  <a:schemeClr val="accent2"/>
                </a:solidFill>
                <a:latin typeface="Times New Roman" panose="02020603050405020304" pitchFamily="18" charset="0"/>
                <a:cs typeface="Times New Roman" panose="02020603050405020304" pitchFamily="18" charset="0"/>
              </a:rPr>
              <a:t>Clustor</a:t>
            </a:r>
            <a:r>
              <a:rPr lang="en-US" sz="2133" dirty="0">
                <a:solidFill>
                  <a:schemeClr val="accent2"/>
                </a:solidFill>
                <a:latin typeface="Times New Roman" panose="02020603050405020304" pitchFamily="18" charset="0"/>
                <a:cs typeface="Times New Roman" panose="02020603050405020304" pitchFamily="18" charset="0"/>
              </a:rPr>
              <a:t> 1 - Lost </a:t>
            </a:r>
            <a:r>
              <a:rPr lang="en-US" sz="2133" dirty="0" err="1">
                <a:solidFill>
                  <a:schemeClr val="accent2"/>
                </a:solidFill>
                <a:latin typeface="Times New Roman" panose="02020603050405020304" pitchFamily="18" charset="0"/>
                <a:cs typeface="Times New Roman" panose="02020603050405020304" pitchFamily="18" charset="0"/>
              </a:rPr>
              <a:t>Customers.Clustor</a:t>
            </a:r>
            <a:r>
              <a:rPr lang="en-US" sz="2133" dirty="0">
                <a:solidFill>
                  <a:schemeClr val="accent2"/>
                </a:solidFill>
                <a:latin typeface="Times New Roman" panose="02020603050405020304" pitchFamily="18" charset="0"/>
                <a:cs typeface="Times New Roman" panose="02020603050405020304" pitchFamily="18" charset="0"/>
              </a:rPr>
              <a:t> 2 - Best Customers = Customers who make the most purchases and spend the most money</a:t>
            </a:r>
            <a:endParaRPr lang="en-IN" sz="2133"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04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99E696-2E7F-8393-FD23-6E4EB9957B00}"/>
              </a:ext>
            </a:extLst>
          </p:cNvPr>
          <p:cNvSpPr/>
          <p:nvPr/>
        </p:nvSpPr>
        <p:spPr>
          <a:xfrm>
            <a:off x="2522483" y="2967334"/>
            <a:ext cx="6348248"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Thank You </a:t>
            </a:r>
          </a:p>
        </p:txBody>
      </p:sp>
    </p:spTree>
    <p:extLst>
      <p:ext uri="{BB962C8B-B14F-4D97-AF65-F5344CB8AC3E}">
        <p14:creationId xmlns:p14="http://schemas.microsoft.com/office/powerpoint/2010/main" val="272899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B881-8083-4D1B-B8E9-FF97A17B301A}"/>
              </a:ext>
            </a:extLst>
          </p:cNvPr>
          <p:cNvSpPr>
            <a:spLocks noGrp="1"/>
          </p:cNvSpPr>
          <p:nvPr>
            <p:ph type="title"/>
          </p:nvPr>
        </p:nvSpPr>
        <p:spPr>
          <a:xfrm>
            <a:off x="262759" y="0"/>
            <a:ext cx="2669627" cy="763600"/>
          </a:xfrm>
        </p:spPr>
        <p:txBody>
          <a:bodyPr/>
          <a:lstStyle/>
          <a:p>
            <a:r>
              <a:rPr lang="en-US" dirty="0">
                <a:solidFill>
                  <a:srgbClr val="FF0000"/>
                </a:solidFill>
                <a:latin typeface="Times New Roman" panose="02020603050405020304" pitchFamily="18" charset="0"/>
                <a:ea typeface="Roboto" panose="020B0604020202020204" charset="0"/>
                <a:cs typeface="Times New Roman" panose="02020603050405020304" pitchFamily="18" charset="0"/>
                <a:sym typeface="Montserrat"/>
              </a:rPr>
              <a:t>Contents:</a:t>
            </a:r>
            <a:endParaRPr lang="en-US" sz="3200" dirty="0">
              <a:solidFill>
                <a:srgbClr val="FF0000"/>
              </a:solidFill>
              <a:latin typeface="Times New Roman" panose="02020603050405020304" pitchFamily="18" charset="0"/>
              <a:ea typeface="Roboto" panose="020B0604020202020204" charset="0"/>
              <a:cs typeface="Times New Roman" panose="02020603050405020304" pitchFamily="18" charset="0"/>
            </a:endParaRPr>
          </a:p>
        </p:txBody>
      </p:sp>
      <p:sp>
        <p:nvSpPr>
          <p:cNvPr id="4" name="Rectangle 3"/>
          <p:cNvSpPr/>
          <p:nvPr/>
        </p:nvSpPr>
        <p:spPr>
          <a:xfrm>
            <a:off x="147825" y="584028"/>
            <a:ext cx="5221767" cy="5585440"/>
          </a:xfrm>
          <a:prstGeom prst="rect">
            <a:avLst/>
          </a:prstGeom>
        </p:spPr>
        <p:txBody>
          <a:bodyPr wrap="square">
            <a:spAutoFit/>
          </a:bodyPr>
          <a:lstStyle/>
          <a:p>
            <a:pPr marL="505447" indent="-489361">
              <a:lnSpc>
                <a:spcPct val="150000"/>
              </a:lnSpc>
              <a:spcBef>
                <a:spcPts val="133"/>
              </a:spcBef>
              <a:buChar char="●"/>
              <a:tabLst>
                <a:tab pos="505447" algn="l"/>
                <a:tab pos="506294" algn="l"/>
              </a:tabLst>
            </a:pPr>
            <a:r>
              <a:rPr lang="en-US" sz="2667" spc="-7" dirty="0">
                <a:solidFill>
                  <a:srgbClr val="124F5B"/>
                </a:solidFill>
                <a:latin typeface="Times New Roman" panose="02020603050405020304" pitchFamily="18" charset="0"/>
                <a:cs typeface="Times New Roman" panose="02020603050405020304" pitchFamily="18" charset="0"/>
              </a:rPr>
              <a:t>Introduction</a:t>
            </a:r>
            <a:endParaRPr lang="en-IN" sz="2667" spc="-7" dirty="0">
              <a:solidFill>
                <a:srgbClr val="124F5B"/>
              </a:solidFill>
              <a:latin typeface="Times New Roman" panose="02020603050405020304" pitchFamily="18" charset="0"/>
              <a:cs typeface="Times New Roman" panose="02020603050405020304" pitchFamily="18" charset="0"/>
            </a:endParaRPr>
          </a:p>
          <a:p>
            <a:pPr marL="505447" indent="-489361">
              <a:lnSpc>
                <a:spcPct val="150000"/>
              </a:lnSpc>
              <a:spcBef>
                <a:spcPts val="133"/>
              </a:spcBef>
              <a:buChar char="●"/>
              <a:tabLst>
                <a:tab pos="505447" algn="l"/>
                <a:tab pos="506294" algn="l"/>
              </a:tabLst>
            </a:pPr>
            <a:r>
              <a:rPr lang="en-IN" sz="2667" spc="-7" dirty="0">
                <a:solidFill>
                  <a:srgbClr val="124F5B"/>
                </a:solidFill>
                <a:latin typeface="Times New Roman" panose="02020603050405020304" pitchFamily="18" charset="0"/>
                <a:cs typeface="Times New Roman" panose="02020603050405020304" pitchFamily="18" charset="0"/>
              </a:rPr>
              <a:t>Problem</a:t>
            </a:r>
            <a:r>
              <a:rPr lang="en-IN" sz="2667" spc="-27" dirty="0">
                <a:solidFill>
                  <a:srgbClr val="124F5B"/>
                </a:solidFill>
                <a:latin typeface="Times New Roman" panose="02020603050405020304" pitchFamily="18" charset="0"/>
                <a:cs typeface="Times New Roman" panose="02020603050405020304" pitchFamily="18" charset="0"/>
              </a:rPr>
              <a:t> </a:t>
            </a:r>
            <a:r>
              <a:rPr lang="en-IN" sz="2667" spc="-7" dirty="0">
                <a:solidFill>
                  <a:srgbClr val="124F5B"/>
                </a:solidFill>
                <a:latin typeface="Times New Roman" panose="02020603050405020304" pitchFamily="18" charset="0"/>
                <a:cs typeface="Times New Roman" panose="02020603050405020304" pitchFamily="18" charset="0"/>
              </a:rPr>
              <a:t>Statement</a:t>
            </a:r>
          </a:p>
          <a:p>
            <a:pPr marL="505447" indent="-489361">
              <a:lnSpc>
                <a:spcPct val="150000"/>
              </a:lnSpc>
              <a:spcBef>
                <a:spcPts val="133"/>
              </a:spcBef>
              <a:buChar char="●"/>
              <a:tabLst>
                <a:tab pos="505447" algn="l"/>
                <a:tab pos="506294" algn="l"/>
              </a:tabLst>
            </a:pPr>
            <a:r>
              <a:rPr lang="en-US" sz="2667" spc="-7" dirty="0">
                <a:solidFill>
                  <a:srgbClr val="124F5B"/>
                </a:solidFill>
                <a:latin typeface="Times New Roman" panose="02020603050405020304" pitchFamily="18" charset="0"/>
                <a:cs typeface="Times New Roman" panose="02020603050405020304" pitchFamily="18" charset="0"/>
              </a:rPr>
              <a:t>Data Analysis Steps</a:t>
            </a:r>
            <a:endParaRPr lang="en-IN" sz="2667" dirty="0">
              <a:latin typeface="Times New Roman" panose="02020603050405020304" pitchFamily="18" charset="0"/>
              <a:cs typeface="Times New Roman" panose="02020603050405020304" pitchFamily="18" charset="0"/>
            </a:endParaRPr>
          </a:p>
          <a:p>
            <a:pPr marL="505447" indent="-489361">
              <a:lnSpc>
                <a:spcPct val="150000"/>
              </a:lnSpc>
              <a:buChar char="●"/>
              <a:tabLst>
                <a:tab pos="505447" algn="l"/>
                <a:tab pos="506294" algn="l"/>
              </a:tabLst>
            </a:pPr>
            <a:r>
              <a:rPr lang="en-IN" sz="2667" spc="-7" dirty="0">
                <a:solidFill>
                  <a:srgbClr val="124F5B"/>
                </a:solidFill>
                <a:latin typeface="Times New Roman" panose="02020603050405020304" pitchFamily="18" charset="0"/>
                <a:cs typeface="Times New Roman" panose="02020603050405020304" pitchFamily="18" charset="0"/>
              </a:rPr>
              <a:t>Data</a:t>
            </a:r>
            <a:r>
              <a:rPr lang="en-IN" sz="2667" spc="-13" dirty="0">
                <a:solidFill>
                  <a:srgbClr val="124F5B"/>
                </a:solidFill>
                <a:latin typeface="Times New Roman" panose="02020603050405020304" pitchFamily="18" charset="0"/>
                <a:cs typeface="Times New Roman" panose="02020603050405020304" pitchFamily="18" charset="0"/>
              </a:rPr>
              <a:t> </a:t>
            </a:r>
            <a:r>
              <a:rPr lang="en-IN" sz="2667" spc="-7" dirty="0">
                <a:solidFill>
                  <a:srgbClr val="124F5B"/>
                </a:solidFill>
                <a:latin typeface="Times New Roman" panose="02020603050405020304" pitchFamily="18" charset="0"/>
                <a:cs typeface="Times New Roman" panose="02020603050405020304" pitchFamily="18" charset="0"/>
              </a:rPr>
              <a:t>Preview</a:t>
            </a:r>
          </a:p>
          <a:p>
            <a:pPr marL="505447" indent="-489361">
              <a:lnSpc>
                <a:spcPct val="150000"/>
              </a:lnSpc>
              <a:buChar char="●"/>
              <a:tabLst>
                <a:tab pos="505447" algn="l"/>
                <a:tab pos="506294" algn="l"/>
              </a:tabLst>
            </a:pPr>
            <a:r>
              <a:rPr lang="en-US" sz="2667" spc="-7" dirty="0">
                <a:solidFill>
                  <a:srgbClr val="124F5B"/>
                </a:solidFill>
                <a:latin typeface="Times New Roman" panose="02020603050405020304" pitchFamily="18" charset="0"/>
                <a:cs typeface="Times New Roman" panose="02020603050405020304" pitchFamily="18" charset="0"/>
              </a:rPr>
              <a:t>Data Summary</a:t>
            </a:r>
          </a:p>
          <a:p>
            <a:pPr marL="505447" indent="-489361">
              <a:lnSpc>
                <a:spcPct val="150000"/>
              </a:lnSpc>
              <a:buChar char="●"/>
              <a:tabLst>
                <a:tab pos="505447" algn="l"/>
                <a:tab pos="506294" algn="l"/>
              </a:tabLst>
            </a:pPr>
            <a:r>
              <a:rPr lang="en-US" sz="2667" spc="-7" dirty="0">
                <a:solidFill>
                  <a:srgbClr val="124F5B"/>
                </a:solidFill>
                <a:latin typeface="Times New Roman" panose="02020603050405020304" pitchFamily="18" charset="0"/>
                <a:cs typeface="Times New Roman" panose="02020603050405020304" pitchFamily="18" charset="0"/>
              </a:rPr>
              <a:t>RFM Modeling</a:t>
            </a:r>
          </a:p>
          <a:p>
            <a:pPr marL="505447" indent="-489361">
              <a:lnSpc>
                <a:spcPct val="150000"/>
              </a:lnSpc>
              <a:buChar char="●"/>
              <a:tabLst>
                <a:tab pos="505447" algn="l"/>
                <a:tab pos="506294" algn="l"/>
              </a:tabLst>
            </a:pPr>
            <a:r>
              <a:rPr lang="en-US" sz="2667" spc="-7" dirty="0" err="1">
                <a:solidFill>
                  <a:srgbClr val="124F5B"/>
                </a:solidFill>
                <a:latin typeface="Times New Roman" panose="02020603050405020304" pitchFamily="18" charset="0"/>
                <a:cs typeface="Times New Roman" panose="02020603050405020304" pitchFamily="18" charset="0"/>
              </a:rPr>
              <a:t>MinMaxScalar</a:t>
            </a:r>
            <a:endParaRPr lang="en-US" sz="2667" spc="-7" dirty="0">
              <a:solidFill>
                <a:srgbClr val="124F5B"/>
              </a:solidFill>
              <a:latin typeface="Times New Roman" panose="02020603050405020304" pitchFamily="18" charset="0"/>
              <a:cs typeface="Times New Roman" panose="02020603050405020304" pitchFamily="18" charset="0"/>
            </a:endParaRPr>
          </a:p>
          <a:p>
            <a:pPr marL="505447" indent="-489361">
              <a:lnSpc>
                <a:spcPct val="150000"/>
              </a:lnSpc>
              <a:buFont typeface="Arial"/>
              <a:buChar char="●"/>
              <a:tabLst>
                <a:tab pos="505447" algn="l"/>
                <a:tab pos="506294" algn="l"/>
              </a:tabLst>
            </a:pPr>
            <a:r>
              <a:rPr lang="en-IN" sz="2667" spc="-7" dirty="0">
                <a:solidFill>
                  <a:srgbClr val="124F5B"/>
                </a:solidFill>
                <a:latin typeface="Times New Roman" panose="02020603050405020304" pitchFamily="18" charset="0"/>
                <a:cs typeface="Times New Roman" panose="02020603050405020304" pitchFamily="18" charset="0"/>
              </a:rPr>
              <a:t>Clustering</a:t>
            </a:r>
          </a:p>
          <a:p>
            <a:pPr marL="505447" indent="-489361">
              <a:lnSpc>
                <a:spcPct val="150000"/>
              </a:lnSpc>
              <a:buChar char="●"/>
              <a:tabLst>
                <a:tab pos="505447" algn="l"/>
                <a:tab pos="506294" algn="l"/>
              </a:tabLst>
            </a:pPr>
            <a:r>
              <a:rPr lang="en-IN" sz="2667" spc="-7" dirty="0">
                <a:solidFill>
                  <a:srgbClr val="124F5B"/>
                </a:solidFill>
                <a:latin typeface="Times New Roman" panose="02020603050405020304" pitchFamily="18" charset="0"/>
                <a:cs typeface="Times New Roman" panose="02020603050405020304" pitchFamily="18" charset="0"/>
              </a:rPr>
              <a:t>Conclusion</a:t>
            </a:r>
            <a:endParaRPr lang="en-IN" sz="2667" dirty="0">
              <a:latin typeface="Times New Roman" panose="02020603050405020304" pitchFamily="18" charset="0"/>
              <a:cs typeface="Times New Roman" panose="02020603050405020304" pitchFamily="18" charset="0"/>
            </a:endParaRPr>
          </a:p>
        </p:txBody>
      </p:sp>
      <p:pic>
        <p:nvPicPr>
          <p:cNvPr id="1026" name="Picture 2" descr="Market Segmentation – Ecommerce and web Development">
            <a:extLst>
              <a:ext uri="{FF2B5EF4-FFF2-40B4-BE49-F238E27FC236}">
                <a16:creationId xmlns:a16="http://schemas.microsoft.com/office/drawing/2014/main" id="{656F2B99-DC0D-20C6-EA77-A61E2F357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7" y="763601"/>
            <a:ext cx="7505700" cy="562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7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F220-99D3-4D24-85C6-F77C6C1AD431}"/>
              </a:ext>
            </a:extLst>
          </p:cNvPr>
          <p:cNvSpPr>
            <a:spLocks noGrp="1"/>
          </p:cNvSpPr>
          <p:nvPr>
            <p:ph type="title"/>
          </p:nvPr>
        </p:nvSpPr>
        <p:spPr>
          <a:xfrm>
            <a:off x="0" y="2567"/>
            <a:ext cx="11776400" cy="763600"/>
          </a:xfrm>
        </p:spPr>
        <p:txBody>
          <a:bodyPr/>
          <a:lstStyle/>
          <a:p>
            <a:r>
              <a:rPr lang="en-US" dirty="0">
                <a:solidFill>
                  <a:srgbClr val="FF0000"/>
                </a:solidFill>
                <a:latin typeface="Times New Roman" panose="02020603050405020304" pitchFamily="18" charset="0"/>
                <a:ea typeface="Verdana" panose="020B0604030504040204" pitchFamily="34" charset="0"/>
                <a:cs typeface="Times New Roman" panose="02020603050405020304" pitchFamily="18" charset="0"/>
                <a:sym typeface="Montserrat"/>
              </a:rPr>
              <a:t>Introduction: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50410C-70A6-477D-A6AF-F1E029E0B5A6}"/>
              </a:ext>
            </a:extLst>
          </p:cNvPr>
          <p:cNvSpPr>
            <a:spLocks noGrp="1"/>
          </p:cNvSpPr>
          <p:nvPr>
            <p:ph type="body" idx="1"/>
          </p:nvPr>
        </p:nvSpPr>
        <p:spPr>
          <a:xfrm>
            <a:off x="185057" y="766167"/>
            <a:ext cx="6433457" cy="5427804"/>
          </a:xfrm>
        </p:spPr>
        <p:txBody>
          <a:bodyPr/>
          <a:lstStyle/>
          <a:p>
            <a:pPr algn="just">
              <a:lnSpc>
                <a:spcPct val="120000"/>
              </a:lnSpc>
              <a:spcAft>
                <a:spcPts val="1333"/>
              </a:spcAft>
            </a:pPr>
            <a:r>
              <a:rPr lang="en-US" sz="186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 segmentation is the process of separating customers into groups on the basis of their shared behavior or other attributes. The groups should be homogeneous within themselves and should also be heterogeneous to each other. The overall aim of this process is to identify high-value customer base i.e. customers that have the highest growth potential or are the most profitable. Insights from customer segmentation are used to develop tailor-made marketing campaigns and for designing overall marketing strategy and planning. A key consideration for a company would be whether or not to segment its customers and how to do the process of segmentation. </a:t>
            </a:r>
            <a:endParaRPr lang="en-IN" sz="1867"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AutoShape 2" descr="Netflix - Home | Facebook"/>
          <p:cNvSpPr>
            <a:spLocks noChangeAspect="1" noChangeArrowheads="1"/>
          </p:cNvSpPr>
          <p:nvPr/>
        </p:nvSpPr>
        <p:spPr bwMode="auto">
          <a:xfrm>
            <a:off x="16407567" y="4877707"/>
            <a:ext cx="568703" cy="568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a:p>
        </p:txBody>
      </p:sp>
      <p:pic>
        <p:nvPicPr>
          <p:cNvPr id="2050" name="Picture 2" descr="Modern Marketing - Shine Bright Marketing">
            <a:extLst>
              <a:ext uri="{FF2B5EF4-FFF2-40B4-BE49-F238E27FC236}">
                <a16:creationId xmlns:a16="http://schemas.microsoft.com/office/drawing/2014/main" id="{3DE04762-77A3-BA38-6A08-F38A745C1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927" y="1574837"/>
            <a:ext cx="4671930" cy="330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D3DB-E28C-4D7B-92B9-98DC8FD3824B}"/>
              </a:ext>
            </a:extLst>
          </p:cNvPr>
          <p:cNvSpPr>
            <a:spLocks noGrp="1"/>
          </p:cNvSpPr>
          <p:nvPr>
            <p:ph type="title"/>
          </p:nvPr>
        </p:nvSpPr>
        <p:spPr>
          <a:xfrm>
            <a:off x="0" y="385441"/>
            <a:ext cx="11776400" cy="763600"/>
          </a:xfrm>
        </p:spPr>
        <p:txBody>
          <a:bodyPr/>
          <a:lstStyle/>
          <a:p>
            <a:r>
              <a:rPr lang="en-US" dirty="0">
                <a:solidFill>
                  <a:srgbClr val="FF0000"/>
                </a:solidFill>
                <a:latin typeface="Times New Roman" panose="02020603050405020304" pitchFamily="18" charset="0"/>
                <a:cs typeface="Times New Roman" panose="02020603050405020304" pitchFamily="18" charset="0"/>
              </a:rPr>
              <a:t> Problem Statement:</a:t>
            </a:r>
            <a:br>
              <a:rPr lang="en-IN" sz="4267" dirty="0">
                <a:solidFill>
                  <a:srgbClr val="FF0000"/>
                </a:solidFill>
                <a:latin typeface="Times New Roman" panose="02020603050405020304" pitchFamily="18" charset="0"/>
                <a:cs typeface="Times New Roman" panose="02020603050405020304" pitchFamily="18" charset="0"/>
              </a:rPr>
            </a:br>
            <a:endParaRPr lang="en-US" sz="4267"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124E03-8DDA-4137-AAF1-ECC76342127A}"/>
              </a:ext>
            </a:extLst>
          </p:cNvPr>
          <p:cNvSpPr>
            <a:spLocks noGrp="1"/>
          </p:cNvSpPr>
          <p:nvPr>
            <p:ph type="body" idx="1"/>
          </p:nvPr>
        </p:nvSpPr>
        <p:spPr>
          <a:xfrm>
            <a:off x="-66032" y="1186421"/>
            <a:ext cx="5954232" cy="4632960"/>
          </a:xfrm>
        </p:spPr>
        <p:txBody>
          <a:bodyPr/>
          <a:lstStyle/>
          <a:p>
            <a:pPr algn="just"/>
            <a:r>
              <a:rPr lang="en-IN" sz="1867" dirty="0">
                <a:solidFill>
                  <a:srgbClr val="000000"/>
                </a:solidFill>
                <a:latin typeface="Times New Roman" panose="02020603050405020304" pitchFamily="18" charset="0"/>
                <a:ea typeface="Times New Roman" panose="02020603050405020304" pitchFamily="18" charset="0"/>
              </a:rPr>
              <a:t>Customer segmentation has a lot of potential benefits. It helps a company to develop an effective strategy for targeting its customers. This has a direct impact on the entire product development cycle, the budget management practices, and the plan for delivering targeted promotional content to customers. For example, a company can make a high-end product, a budget product, or a cheap alternative product, depending upon whether the product is intended for its most high yield customers, frequent purchasers or for the low-value customer segment</a:t>
            </a:r>
          </a:p>
          <a:p>
            <a:pPr algn="just"/>
            <a:endParaRPr lang="en-IN" sz="1867" dirty="0">
              <a:solidFill>
                <a:srgbClr val="000000"/>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en-IN" sz="186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this technique can also be used by companies to test the pricing of their different products, improve customer service, and upsell and cross-sell other products or services.</a:t>
            </a:r>
            <a:endParaRPr lang="en-IN" sz="1867"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1867" dirty="0">
              <a:solidFill>
                <a:schemeClr val="bg1">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a:p>
            <a:pPr marL="152396" indent="0">
              <a:buNone/>
            </a:pPr>
            <a:endParaRPr lang="en-US" sz="1600" dirty="0">
              <a:solidFill>
                <a:schemeClr val="bg1">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pic>
        <p:nvPicPr>
          <p:cNvPr id="4" name="Picture 2" descr="Market Segmentation | EurekaFacts">
            <a:extLst>
              <a:ext uri="{FF2B5EF4-FFF2-40B4-BE49-F238E27FC236}">
                <a16:creationId xmlns:a16="http://schemas.microsoft.com/office/drawing/2014/main" id="{A335BC13-261F-B439-C792-F1360CD9F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8200" y="1247214"/>
            <a:ext cx="6325352" cy="474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8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21C7-633F-4B2D-98A0-17AD77D12C0D}"/>
              </a:ext>
            </a:extLst>
          </p:cNvPr>
          <p:cNvSpPr>
            <a:spLocks noGrp="1"/>
          </p:cNvSpPr>
          <p:nvPr>
            <p:ph type="title"/>
          </p:nvPr>
        </p:nvSpPr>
        <p:spPr>
          <a:xfrm>
            <a:off x="0" y="217376"/>
            <a:ext cx="11776400" cy="922213"/>
          </a:xfrm>
        </p:spPr>
        <p:txBody>
          <a:bodyPr/>
          <a:lstStyle/>
          <a:p>
            <a:r>
              <a:rPr lang="en-US" sz="3200" dirty="0">
                <a:solidFill>
                  <a:srgbClr val="FF0000"/>
                </a:solidFill>
                <a:latin typeface="Times New Roman" panose="02020603050405020304" pitchFamily="18" charset="0"/>
                <a:ea typeface="Montserrat"/>
                <a:cs typeface="Times New Roman" panose="02020603050405020304" pitchFamily="18" charset="0"/>
                <a:sym typeface="Montserrat"/>
              </a:rPr>
              <a:t>Data Analysis Steps:</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201BF8C-A5AE-4A4E-92DB-E8F6E2B4A50D}"/>
              </a:ext>
            </a:extLst>
          </p:cNvPr>
          <p:cNvSpPr>
            <a:spLocks noGrp="1"/>
          </p:cNvSpPr>
          <p:nvPr>
            <p:ph type="body" idx="1"/>
          </p:nvPr>
        </p:nvSpPr>
        <p:spPr>
          <a:xfrm>
            <a:off x="0" y="995849"/>
            <a:ext cx="11776400" cy="4555200"/>
          </a:xfrm>
        </p:spPr>
        <p:txBody>
          <a:bodyPr/>
          <a:lstStyle/>
          <a:p>
            <a:pPr marL="152396" indent="0">
              <a:buNone/>
            </a:pPr>
            <a:r>
              <a:rPr lang="en-US" sz="1867"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Imported Libraries</a:t>
            </a:r>
            <a:r>
              <a:rPr lang="en-US" sz="1867"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52396" indent="0">
              <a:buNone/>
            </a:pPr>
            <a:r>
              <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In this part, we imported the required libraries NumPy, Pandas, matplotlib, and seaborn, to perform Exploratory Data Analysis and for prediction, we imported the Scikit learn library.</a:t>
            </a:r>
          </a:p>
          <a:p>
            <a:endPar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52396" indent="0">
              <a:buNone/>
            </a:pPr>
            <a:r>
              <a:rPr lang="en-US" sz="1867"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Descriptive Statistics</a:t>
            </a:r>
            <a:r>
              <a:rPr lang="en-US" sz="1867"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52396" indent="0">
              <a:buNone/>
            </a:pPr>
            <a:r>
              <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In this part, we start by looking at descriptive statistic parameters for the dataset. We will use describe() this told mean, median, standard deviation</a:t>
            </a:r>
          </a:p>
          <a:p>
            <a:endPar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52396" indent="0">
              <a:buNone/>
            </a:pPr>
            <a:r>
              <a:rPr lang="en-US" sz="1867"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Missing Value Imputation</a:t>
            </a:r>
            <a:endPar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endParaRPr>
          </a:p>
          <a:p>
            <a:pPr marL="152396" indent="0">
              <a:buNone/>
            </a:pPr>
            <a:r>
              <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We will now check for missing values in our dataset. after checking not existed any missing values, In case there are any missing entries, we will impute them with appropriate values.</a:t>
            </a:r>
          </a:p>
          <a:p>
            <a:endPar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52396" indent="0">
              <a:buNone/>
            </a:pPr>
            <a:r>
              <a:rPr lang="en-US" sz="1867"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Graphical Representation</a:t>
            </a:r>
            <a:r>
              <a:rPr lang="en-US" sz="1867"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52396" indent="0">
              <a:buNone/>
            </a:pPr>
            <a:r>
              <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We will start with Univariate Analysis, bivariate Analysis and conclude with various prediction models helps us predict the Risk.</a:t>
            </a:r>
            <a:endParaRPr lang="en-US" sz="1867"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52396" indent="0">
              <a:buNone/>
            </a:pPr>
            <a:endParaRPr lang="en-US" sz="1867"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6100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64103"/>
            <a:ext cx="11360800" cy="763600"/>
          </a:xfrm>
        </p:spPr>
        <p:txBody>
          <a:bodyPr/>
          <a:lstStyle/>
          <a:p>
            <a:r>
              <a:rPr lang="en-US" dirty="0">
                <a:solidFill>
                  <a:srgbClr val="FF0000"/>
                </a:solidFill>
                <a:latin typeface="Times New Roman" panose="02020603050405020304" pitchFamily="18" charset="0"/>
                <a:cs typeface="Times New Roman" panose="02020603050405020304" pitchFamily="18" charset="0"/>
              </a:rPr>
              <a:t>Dataset Preview:</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15600" y="711590"/>
            <a:ext cx="11360800" cy="5671060"/>
          </a:xfrm>
        </p:spPr>
        <p:txBody>
          <a:bodyPr/>
          <a:lstStyle/>
          <a:p>
            <a:pPr marL="152396" indent="0">
              <a:buNone/>
            </a:pPr>
            <a:endParaRPr lang="en-US" sz="1867" dirty="0">
              <a:solidFill>
                <a:schemeClr val="accent2"/>
              </a:solidFill>
              <a:latin typeface="Times New Roman" panose="02020603050405020304" pitchFamily="18" charset="0"/>
              <a:cs typeface="Times New Roman" panose="02020603050405020304" pitchFamily="18" charset="0"/>
            </a:endParaRP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err="1">
                <a:solidFill>
                  <a:schemeClr val="accent2"/>
                </a:solidFill>
                <a:latin typeface="Times New Roman" panose="02020603050405020304" pitchFamily="18" charset="0"/>
                <a:cs typeface="Times New Roman" panose="02020603050405020304" pitchFamily="18" charset="0"/>
              </a:rPr>
              <a:t>InvoiceNo</a:t>
            </a:r>
            <a:r>
              <a:rPr lang="en-US" sz="2133" b="1" dirty="0">
                <a:solidFill>
                  <a:schemeClr val="accent2"/>
                </a:solidFill>
                <a:latin typeface="Times New Roman" panose="02020603050405020304" pitchFamily="18" charset="0"/>
                <a:cs typeface="Times New Roman" panose="02020603050405020304" pitchFamily="18" charset="0"/>
              </a:rPr>
              <a:t>: </a:t>
            </a:r>
            <a:r>
              <a:rPr lang="en-US" sz="2133" dirty="0">
                <a:solidFill>
                  <a:schemeClr val="accent2"/>
                </a:solidFill>
                <a:latin typeface="Times New Roman" panose="02020603050405020304" pitchFamily="18" charset="0"/>
                <a:cs typeface="Times New Roman" panose="02020603050405020304" pitchFamily="18" charset="0"/>
              </a:rPr>
              <a:t>Invoice number. Nominal, a 6-digit integral number uniquely assigned to each     transaction. If this code starts with letter 'c', it indicates a cancellation.</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err="1">
                <a:solidFill>
                  <a:schemeClr val="accent2"/>
                </a:solidFill>
                <a:latin typeface="Times New Roman" panose="02020603050405020304" pitchFamily="18" charset="0"/>
                <a:cs typeface="Times New Roman" panose="02020603050405020304" pitchFamily="18" charset="0"/>
              </a:rPr>
              <a:t>StockCode</a:t>
            </a:r>
            <a:r>
              <a:rPr lang="en-US" sz="2133" b="1" dirty="0">
                <a:solidFill>
                  <a:schemeClr val="accent2"/>
                </a:solidFill>
                <a:latin typeface="Times New Roman" panose="02020603050405020304" pitchFamily="18" charset="0"/>
                <a:cs typeface="Times New Roman" panose="02020603050405020304" pitchFamily="18" charset="0"/>
              </a:rPr>
              <a:t>: </a:t>
            </a:r>
            <a:r>
              <a:rPr lang="en-US" sz="2133" dirty="0">
                <a:solidFill>
                  <a:schemeClr val="accent2"/>
                </a:solidFill>
                <a:latin typeface="Times New Roman" panose="02020603050405020304" pitchFamily="18" charset="0"/>
                <a:cs typeface="Times New Roman" panose="02020603050405020304" pitchFamily="18" charset="0"/>
              </a:rPr>
              <a:t>Product (item) code. Nominal, a 5-digit integral number uniquely assigned to each distinct product.</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a:solidFill>
                  <a:schemeClr val="accent2"/>
                </a:solidFill>
                <a:latin typeface="Times New Roman" panose="02020603050405020304" pitchFamily="18" charset="0"/>
                <a:cs typeface="Times New Roman" panose="02020603050405020304" pitchFamily="18" charset="0"/>
              </a:rPr>
              <a:t>Description: </a:t>
            </a:r>
            <a:r>
              <a:rPr lang="en-US" sz="2133" dirty="0">
                <a:solidFill>
                  <a:schemeClr val="accent2"/>
                </a:solidFill>
                <a:latin typeface="Times New Roman" panose="02020603050405020304" pitchFamily="18" charset="0"/>
                <a:cs typeface="Times New Roman" panose="02020603050405020304" pitchFamily="18" charset="0"/>
              </a:rPr>
              <a:t>Product (item) name. Nominal.</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a:solidFill>
                  <a:schemeClr val="accent2"/>
                </a:solidFill>
                <a:latin typeface="Times New Roman" panose="02020603050405020304" pitchFamily="18" charset="0"/>
                <a:cs typeface="Times New Roman" panose="02020603050405020304" pitchFamily="18" charset="0"/>
              </a:rPr>
              <a:t>Quantity: </a:t>
            </a:r>
            <a:r>
              <a:rPr lang="en-US" sz="2133" dirty="0">
                <a:solidFill>
                  <a:schemeClr val="accent2"/>
                </a:solidFill>
                <a:latin typeface="Times New Roman" panose="02020603050405020304" pitchFamily="18" charset="0"/>
                <a:cs typeface="Times New Roman" panose="02020603050405020304" pitchFamily="18" charset="0"/>
              </a:rPr>
              <a:t>The quantities of each product (item) per transaction. Numeric.</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err="1">
                <a:solidFill>
                  <a:schemeClr val="accent2"/>
                </a:solidFill>
                <a:latin typeface="Times New Roman" panose="02020603050405020304" pitchFamily="18" charset="0"/>
                <a:cs typeface="Times New Roman" panose="02020603050405020304" pitchFamily="18" charset="0"/>
              </a:rPr>
              <a:t>InvoiceDate</a:t>
            </a:r>
            <a:r>
              <a:rPr lang="en-US" sz="2133" b="1" dirty="0">
                <a:solidFill>
                  <a:schemeClr val="accent2"/>
                </a:solidFill>
                <a:latin typeface="Times New Roman" panose="02020603050405020304" pitchFamily="18" charset="0"/>
                <a:cs typeface="Times New Roman" panose="02020603050405020304" pitchFamily="18" charset="0"/>
              </a:rPr>
              <a:t>: </a:t>
            </a:r>
            <a:r>
              <a:rPr lang="en-US" sz="2133" dirty="0">
                <a:solidFill>
                  <a:schemeClr val="accent2"/>
                </a:solidFill>
                <a:latin typeface="Times New Roman" panose="02020603050405020304" pitchFamily="18" charset="0"/>
                <a:cs typeface="Times New Roman" panose="02020603050405020304" pitchFamily="18" charset="0"/>
              </a:rPr>
              <a:t>Invoice Date and time. Numeric, the day and time when each transaction was generated.</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err="1">
                <a:solidFill>
                  <a:schemeClr val="accent2"/>
                </a:solidFill>
                <a:latin typeface="Times New Roman" panose="02020603050405020304" pitchFamily="18" charset="0"/>
                <a:cs typeface="Times New Roman" panose="02020603050405020304" pitchFamily="18" charset="0"/>
              </a:rPr>
              <a:t>UnitPrice</a:t>
            </a:r>
            <a:r>
              <a:rPr lang="en-US" sz="2133" b="1" dirty="0">
                <a:solidFill>
                  <a:schemeClr val="accent2"/>
                </a:solidFill>
                <a:latin typeface="Times New Roman" panose="02020603050405020304" pitchFamily="18" charset="0"/>
                <a:cs typeface="Times New Roman" panose="02020603050405020304" pitchFamily="18" charset="0"/>
              </a:rPr>
              <a:t>: </a:t>
            </a:r>
            <a:r>
              <a:rPr lang="en-US" sz="2133" dirty="0">
                <a:solidFill>
                  <a:schemeClr val="accent2"/>
                </a:solidFill>
                <a:latin typeface="Times New Roman" panose="02020603050405020304" pitchFamily="18" charset="0"/>
                <a:cs typeface="Times New Roman" panose="02020603050405020304" pitchFamily="18" charset="0"/>
              </a:rPr>
              <a:t>Unit price. Numeric, Product price per unit in sterling.</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err="1">
                <a:solidFill>
                  <a:schemeClr val="accent2"/>
                </a:solidFill>
                <a:latin typeface="Times New Roman" panose="02020603050405020304" pitchFamily="18" charset="0"/>
                <a:cs typeface="Times New Roman" panose="02020603050405020304" pitchFamily="18" charset="0"/>
              </a:rPr>
              <a:t>CustomerID</a:t>
            </a:r>
            <a:r>
              <a:rPr lang="en-US" sz="2133" b="1" dirty="0">
                <a:solidFill>
                  <a:schemeClr val="accent2"/>
                </a:solidFill>
                <a:latin typeface="Times New Roman" panose="02020603050405020304" pitchFamily="18" charset="0"/>
                <a:cs typeface="Times New Roman" panose="02020603050405020304" pitchFamily="18" charset="0"/>
              </a:rPr>
              <a:t>: </a:t>
            </a:r>
            <a:r>
              <a:rPr lang="en-US" sz="2133" dirty="0">
                <a:solidFill>
                  <a:schemeClr val="accent2"/>
                </a:solidFill>
                <a:latin typeface="Times New Roman" panose="02020603050405020304" pitchFamily="18" charset="0"/>
                <a:cs typeface="Times New Roman" panose="02020603050405020304" pitchFamily="18" charset="0"/>
              </a:rPr>
              <a:t>Customer number. Nominal, a 5-digit integral number uniquely assigned to each customer.</a:t>
            </a:r>
          </a:p>
          <a:p>
            <a:pPr marL="152396" indent="0">
              <a:buNone/>
            </a:pPr>
            <a:r>
              <a:rPr lang="en-US" sz="2133" dirty="0">
                <a:solidFill>
                  <a:schemeClr val="accent2"/>
                </a:solidFill>
                <a:latin typeface="Times New Roman" panose="02020603050405020304" pitchFamily="18" charset="0"/>
                <a:cs typeface="Times New Roman" panose="02020603050405020304" pitchFamily="18" charset="0"/>
              </a:rPr>
              <a:t>● </a:t>
            </a:r>
            <a:r>
              <a:rPr lang="en-US" sz="2133" b="1" dirty="0">
                <a:solidFill>
                  <a:schemeClr val="accent2"/>
                </a:solidFill>
                <a:latin typeface="Times New Roman" panose="02020603050405020304" pitchFamily="18" charset="0"/>
                <a:cs typeface="Times New Roman" panose="02020603050405020304" pitchFamily="18" charset="0"/>
              </a:rPr>
              <a:t>Country: </a:t>
            </a:r>
            <a:r>
              <a:rPr lang="en-US" sz="2133" dirty="0">
                <a:solidFill>
                  <a:schemeClr val="accent2"/>
                </a:solidFill>
                <a:latin typeface="Times New Roman" panose="02020603050405020304" pitchFamily="18" charset="0"/>
                <a:cs typeface="Times New Roman" panose="02020603050405020304" pitchFamily="18" charset="0"/>
              </a:rPr>
              <a:t>Country name. Nominal, the name of the country where each customer resides.</a:t>
            </a:r>
          </a:p>
        </p:txBody>
      </p:sp>
    </p:spTree>
    <p:extLst>
      <p:ext uri="{BB962C8B-B14F-4D97-AF65-F5344CB8AC3E}">
        <p14:creationId xmlns:p14="http://schemas.microsoft.com/office/powerpoint/2010/main" val="352686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764" y="260630"/>
            <a:ext cx="3322320"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solidFill>
                  <a:srgbClr val="FF0000"/>
                </a:solidFill>
                <a:latin typeface="Times New Roman" panose="02020603050405020304" pitchFamily="18" charset="0"/>
                <a:cs typeface="Times New Roman" panose="02020603050405020304" pitchFamily="18" charset="0"/>
              </a:rPr>
              <a:t>Data</a:t>
            </a:r>
            <a:r>
              <a:rPr sz="3733" spc="-113" dirty="0">
                <a:solidFill>
                  <a:srgbClr val="FF0000"/>
                </a:solidFill>
                <a:latin typeface="Times New Roman" panose="02020603050405020304" pitchFamily="18" charset="0"/>
                <a:cs typeface="Times New Roman" panose="02020603050405020304" pitchFamily="18" charset="0"/>
              </a:rPr>
              <a:t> </a:t>
            </a:r>
            <a:r>
              <a:rPr lang="en-US" sz="3733" spc="-7" dirty="0">
                <a:solidFill>
                  <a:srgbClr val="FF0000"/>
                </a:solidFill>
                <a:latin typeface="Times New Roman" panose="02020603050405020304" pitchFamily="18" charset="0"/>
                <a:cs typeface="Times New Roman" panose="02020603050405020304" pitchFamily="18" charset="0"/>
              </a:rPr>
              <a:t>Summary </a:t>
            </a:r>
            <a:r>
              <a:rPr sz="3733" spc="-7" dirty="0">
                <a:solidFill>
                  <a:srgbClr val="FF0000"/>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408904" y="1066505"/>
            <a:ext cx="10112744" cy="1784784"/>
          </a:xfrm>
          <a:prstGeom prst="rect">
            <a:avLst/>
          </a:prstGeom>
          <a:noFill/>
        </p:spPr>
        <p:txBody>
          <a:bodyPr wrap="square" rtlCol="0">
            <a:spAutoFit/>
          </a:bodyPr>
          <a:lstStyle/>
          <a:p>
            <a:pPr marL="16086" marR="333578">
              <a:spcBef>
                <a:spcPts val="133"/>
              </a:spcBef>
              <a:tabLst>
                <a:tab pos="463962" algn="l"/>
                <a:tab pos="465655" algn="l"/>
              </a:tabLst>
            </a:pPr>
            <a:r>
              <a:rPr lang="en-US" sz="2133" dirty="0">
                <a:solidFill>
                  <a:schemeClr val="bg1">
                    <a:lumMod val="50000"/>
                  </a:schemeClr>
                </a:solidFill>
                <a:latin typeface="Times New Roman" panose="02020603050405020304" pitchFamily="18" charset="0"/>
                <a:cs typeface="Times New Roman" panose="02020603050405020304" pitchFamily="18" charset="0"/>
              </a:rPr>
              <a:t>The dataset contains </a:t>
            </a:r>
            <a:r>
              <a:rPr lang="en-US" sz="2133" dirty="0">
                <a:solidFill>
                  <a:srgbClr val="FF0000"/>
                </a:solidFill>
                <a:latin typeface="Times New Roman" panose="02020603050405020304" pitchFamily="18" charset="0"/>
                <a:cs typeface="Times New Roman" panose="02020603050405020304" pitchFamily="18" charset="0"/>
              </a:rPr>
              <a:t>8</a:t>
            </a:r>
            <a:r>
              <a:rPr lang="en-US" sz="2133" dirty="0">
                <a:solidFill>
                  <a:schemeClr val="bg1">
                    <a:lumMod val="50000"/>
                  </a:schemeClr>
                </a:solidFill>
                <a:latin typeface="Times New Roman" panose="02020603050405020304" pitchFamily="18" charset="0"/>
                <a:cs typeface="Times New Roman" panose="02020603050405020304" pitchFamily="18" charset="0"/>
              </a:rPr>
              <a:t> columns and </a:t>
            </a:r>
            <a:r>
              <a:rPr lang="en-US" sz="2133" dirty="0">
                <a:solidFill>
                  <a:srgbClr val="FF0000"/>
                </a:solidFill>
                <a:latin typeface="Times New Roman" panose="02020603050405020304" pitchFamily="18" charset="0"/>
                <a:cs typeface="Times New Roman" panose="02020603050405020304" pitchFamily="18" charset="0"/>
              </a:rPr>
              <a:t>541909</a:t>
            </a:r>
            <a:r>
              <a:rPr lang="en-US" sz="2133" dirty="0">
                <a:solidFill>
                  <a:schemeClr val="bg1">
                    <a:lumMod val="50000"/>
                  </a:schemeClr>
                </a:solidFill>
                <a:latin typeface="Times New Roman" panose="02020603050405020304" pitchFamily="18" charset="0"/>
                <a:cs typeface="Times New Roman" panose="02020603050405020304" pitchFamily="18" charset="0"/>
              </a:rPr>
              <a:t> rows.</a:t>
            </a:r>
          </a:p>
          <a:p>
            <a:pPr marL="16086" marR="333578">
              <a:spcBef>
                <a:spcPts val="133"/>
              </a:spcBef>
              <a:tabLst>
                <a:tab pos="463962" algn="l"/>
                <a:tab pos="465655" algn="l"/>
              </a:tabLst>
            </a:pPr>
            <a:r>
              <a:rPr lang="en-US" sz="2133" dirty="0">
                <a:solidFill>
                  <a:schemeClr val="bg1">
                    <a:lumMod val="60000"/>
                    <a:lumOff val="40000"/>
                  </a:schemeClr>
                </a:solidFill>
                <a:latin typeface="Times New Roman" panose="02020603050405020304" pitchFamily="18" charset="0"/>
                <a:cs typeface="Times New Roman" panose="02020603050405020304" pitchFamily="18" charset="0"/>
              </a:rPr>
              <a:t>There also exist some null values in our data: </a:t>
            </a:r>
            <a:endParaRPr lang="en-US" sz="2133" dirty="0">
              <a:latin typeface="Times New Roman" panose="02020603050405020304" pitchFamily="18" charset="0"/>
              <a:cs typeface="Times New Roman" panose="02020603050405020304" pitchFamily="18" charset="0"/>
            </a:endParaRPr>
          </a:p>
          <a:p>
            <a:pPr marL="397077" marR="333578" indent="-380990">
              <a:spcBef>
                <a:spcPts val="133"/>
              </a:spcBef>
              <a:buFont typeface="Wingdings" panose="05000000000000000000" pitchFamily="2" charset="2"/>
              <a:buChar char="Ø"/>
              <a:tabLst>
                <a:tab pos="463962" algn="l"/>
                <a:tab pos="465655" algn="l"/>
              </a:tabLst>
            </a:pPr>
            <a:r>
              <a:rPr lang="en-US" sz="2133" dirty="0">
                <a:latin typeface="Times New Roman" panose="02020603050405020304" pitchFamily="18" charset="0"/>
                <a:cs typeface="Times New Roman" panose="02020603050405020304" pitchFamily="18" charset="0"/>
              </a:rPr>
              <a:t>Percentage of null values in Description : 30.68% </a:t>
            </a:r>
          </a:p>
          <a:p>
            <a:pPr marL="397077" marR="333578" indent="-380990">
              <a:spcBef>
                <a:spcPts val="133"/>
              </a:spcBef>
              <a:buFont typeface="Wingdings" panose="05000000000000000000" pitchFamily="2" charset="2"/>
              <a:buChar char="Ø"/>
              <a:tabLst>
                <a:tab pos="463962" algn="l"/>
                <a:tab pos="465655" algn="l"/>
              </a:tabLst>
            </a:pPr>
            <a:r>
              <a:rPr lang="en-US" sz="2133" dirty="0">
                <a:latin typeface="Times New Roman" panose="02020603050405020304" pitchFamily="18" charset="0"/>
                <a:cs typeface="Times New Roman" panose="02020603050405020304" pitchFamily="18" charset="0"/>
              </a:rPr>
              <a:t>Percentage of null values in </a:t>
            </a:r>
            <a:r>
              <a:rPr lang="en-US" sz="2133" dirty="0" err="1">
                <a:latin typeface="Times New Roman" panose="02020603050405020304" pitchFamily="18" charset="0"/>
                <a:cs typeface="Times New Roman" panose="02020603050405020304" pitchFamily="18" charset="0"/>
              </a:rPr>
              <a:t>CustomerID</a:t>
            </a:r>
            <a:r>
              <a:rPr lang="en-US" sz="2133" dirty="0">
                <a:latin typeface="Times New Roman" panose="02020603050405020304" pitchFamily="18" charset="0"/>
                <a:cs typeface="Times New Roman" panose="02020603050405020304" pitchFamily="18" charset="0"/>
              </a:rPr>
              <a:t> : 9.22% </a:t>
            </a:r>
          </a:p>
          <a:p>
            <a:pPr marL="16086" marR="333578">
              <a:spcBef>
                <a:spcPts val="133"/>
              </a:spcBef>
              <a:tabLst>
                <a:tab pos="463962" algn="l"/>
                <a:tab pos="465655" algn="l"/>
              </a:tabLst>
            </a:pPr>
            <a:endParaRPr lang="en-US" sz="2133"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C3806D-88E9-0A41-27FE-C4A1BEDAEB44}"/>
              </a:ext>
            </a:extLst>
          </p:cNvPr>
          <p:cNvPicPr>
            <a:picLocks noChangeAspect="1"/>
          </p:cNvPicPr>
          <p:nvPr/>
        </p:nvPicPr>
        <p:blipFill>
          <a:blip r:embed="rId2"/>
          <a:stretch>
            <a:fillRect/>
          </a:stretch>
        </p:blipFill>
        <p:spPr>
          <a:xfrm>
            <a:off x="923925" y="2714626"/>
            <a:ext cx="10112744" cy="4032405"/>
          </a:xfrm>
          <a:prstGeom prst="rect">
            <a:avLst/>
          </a:prstGeom>
        </p:spPr>
      </p:pic>
    </p:spTree>
    <p:extLst>
      <p:ext uri="{BB962C8B-B14F-4D97-AF65-F5344CB8AC3E}">
        <p14:creationId xmlns:p14="http://schemas.microsoft.com/office/powerpoint/2010/main" val="66732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918D-AAC7-B0D3-3D86-AE94F2E905CE}"/>
              </a:ext>
            </a:extLst>
          </p:cNvPr>
          <p:cNvSpPr>
            <a:spLocks noGrp="1"/>
          </p:cNvSpPr>
          <p:nvPr>
            <p:ph type="title"/>
          </p:nvPr>
        </p:nvSpPr>
        <p:spPr>
          <a:xfrm>
            <a:off x="415600" y="269517"/>
            <a:ext cx="11360800" cy="763600"/>
          </a:xfrm>
        </p:spPr>
        <p:txBody>
          <a:bodyPr>
            <a:normAutofit fontScale="90000"/>
          </a:bodyPr>
          <a:lstStyle/>
          <a:p>
            <a:r>
              <a:rPr lang="en-US" sz="3733" spc="-7" dirty="0">
                <a:solidFill>
                  <a:schemeClr val="tx2">
                    <a:lumMod val="50000"/>
                  </a:schemeClr>
                </a:solidFill>
                <a:latin typeface="Times New Roman" panose="02020603050405020304" pitchFamily="18" charset="0"/>
                <a:cs typeface="Times New Roman" panose="02020603050405020304" pitchFamily="18" charset="0"/>
              </a:rPr>
              <a:t>RFM Modeling</a:t>
            </a:r>
            <a:br>
              <a:rPr lang="en-US" sz="3733" spc="-7" dirty="0">
                <a:solidFill>
                  <a:srgbClr val="124F5B"/>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E408C2E3-E31D-B182-B670-7E14E7D31819}"/>
              </a:ext>
            </a:extLst>
          </p:cNvPr>
          <p:cNvSpPr>
            <a:spLocks noGrp="1"/>
          </p:cNvSpPr>
          <p:nvPr>
            <p:ph type="body" idx="1"/>
          </p:nvPr>
        </p:nvSpPr>
        <p:spPr>
          <a:xfrm>
            <a:off x="0" y="1151400"/>
            <a:ext cx="5867400" cy="4555200"/>
          </a:xfrm>
        </p:spPr>
        <p:txBody>
          <a:bodyPr>
            <a:normAutofit fontScale="92500"/>
          </a:bodyPr>
          <a:lstStyle/>
          <a:p>
            <a:pPr marL="609585" algn="just">
              <a:lnSpc>
                <a:spcPct val="120000"/>
              </a:lnSpc>
              <a:spcAft>
                <a:spcPts val="1333"/>
              </a:spcAft>
            </a:pPr>
            <a:r>
              <a:rPr lang="en-IN" sz="1867" spc="-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RFM stands for Recency, Frequency, and Monetary. RFM analysis is a commonly used technique to generate and assign a score to each customer based on how recent their last transaction was (Recency), how many transactions they have made in the last year (Frequency), and what the monetary value of their transaction was (Monetary).</a:t>
            </a:r>
            <a:endParaRPr lang="en-IN" sz="1867" dirty="0">
              <a:latin typeface="Calibri" panose="020F0502020204030204" pitchFamily="34" charset="0"/>
              <a:ea typeface="Times New Roman" panose="02020603050405020304" pitchFamily="18" charset="0"/>
              <a:cs typeface="Times New Roman" panose="02020603050405020304" pitchFamily="18" charset="0"/>
            </a:endParaRPr>
          </a:p>
          <a:p>
            <a:pPr marL="609585" algn="just">
              <a:lnSpc>
                <a:spcPct val="120000"/>
              </a:lnSpc>
              <a:spcAft>
                <a:spcPts val="1333"/>
              </a:spcAft>
            </a:pPr>
            <a:r>
              <a:rPr lang="en-IN" sz="1867"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RFM analysis helps to answer the following questions: Who was our most recent customer? How many times has he purchased items from our shop? And what is the total value of his trade? All this information can be critical to understanding how good or bad a customer is to the company.</a:t>
            </a:r>
            <a:endParaRPr lang="en-IN" sz="1867"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33D702F-6147-0BFB-374C-52578A586F7F}"/>
              </a:ext>
            </a:extLst>
          </p:cNvPr>
          <p:cNvPicPr>
            <a:picLocks noChangeAspect="1"/>
          </p:cNvPicPr>
          <p:nvPr/>
        </p:nvPicPr>
        <p:blipFill>
          <a:blip r:embed="rId2"/>
          <a:stretch>
            <a:fillRect/>
          </a:stretch>
        </p:blipFill>
        <p:spPr>
          <a:xfrm>
            <a:off x="6490184" y="1615667"/>
            <a:ext cx="5286216" cy="3080157"/>
          </a:xfrm>
          <a:prstGeom prst="rect">
            <a:avLst/>
          </a:prstGeom>
        </p:spPr>
      </p:pic>
    </p:spTree>
    <p:extLst>
      <p:ext uri="{BB962C8B-B14F-4D97-AF65-F5344CB8AC3E}">
        <p14:creationId xmlns:p14="http://schemas.microsoft.com/office/powerpoint/2010/main" val="233541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097783-97CD-064D-FB26-ADE7438FC4A5}"/>
              </a:ext>
            </a:extLst>
          </p:cNvPr>
          <p:cNvSpPr>
            <a:spLocks noGrp="1"/>
          </p:cNvSpPr>
          <p:nvPr>
            <p:ph type="body" idx="1"/>
          </p:nvPr>
        </p:nvSpPr>
        <p:spPr>
          <a:xfrm>
            <a:off x="333376" y="1008458"/>
            <a:ext cx="4895849" cy="2258925"/>
          </a:xfrm>
        </p:spPr>
        <p:txBody>
          <a:bodyPr/>
          <a:lstStyle/>
          <a:p>
            <a:r>
              <a:rPr lang="en-IN" dirty="0">
                <a:solidFill>
                  <a:schemeClr val="accent2"/>
                </a:solidFill>
                <a:latin typeface="Times New Roman" panose="02020603050405020304" pitchFamily="18" charset="0"/>
                <a:cs typeface="Times New Roman" panose="02020603050405020304" pitchFamily="18" charset="0"/>
              </a:rPr>
              <a:t>With the help of histogram we can say that Recency is right skewed where as Frequency and Monetary are left skewed</a:t>
            </a:r>
          </a:p>
        </p:txBody>
      </p:sp>
      <p:pic>
        <p:nvPicPr>
          <p:cNvPr id="4098" name="Picture 2">
            <a:extLst>
              <a:ext uri="{FF2B5EF4-FFF2-40B4-BE49-F238E27FC236}">
                <a16:creationId xmlns:a16="http://schemas.microsoft.com/office/drawing/2014/main" id="{A07A0A76-A9CD-8040-31AE-C3B73847A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99" y="3808582"/>
            <a:ext cx="5296776" cy="28490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C79A352-2DBB-5242-385C-97C6BA146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297" y="818349"/>
            <a:ext cx="5777137" cy="28490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EEBFFF3-D892-8762-8DA0-4604CCDAB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617" y="3808582"/>
            <a:ext cx="5782584" cy="284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89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1241</Words>
  <Application>Microsoft Office PowerPoint</Application>
  <PresentationFormat>Widescreen</PresentationFormat>
  <Paragraphs>67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-apple-system</vt:lpstr>
      <vt:lpstr>Arial</vt:lpstr>
      <vt:lpstr>Calibri</vt:lpstr>
      <vt:lpstr>Calibri Light</vt:lpstr>
      <vt:lpstr>Times New Roman</vt:lpstr>
      <vt:lpstr>Wingdings</vt:lpstr>
      <vt:lpstr>Office Theme</vt:lpstr>
      <vt:lpstr>UNSUPERVISED LEARNING CAPSTONE PROJECT  CUSTOMER SEGMENTATION  </vt:lpstr>
      <vt:lpstr>Contents:</vt:lpstr>
      <vt:lpstr>Introduction: </vt:lpstr>
      <vt:lpstr> Problem Statement: </vt:lpstr>
      <vt:lpstr>Data Analysis Steps:</vt:lpstr>
      <vt:lpstr>Dataset Preview:</vt:lpstr>
      <vt:lpstr>Data Summary :</vt:lpstr>
      <vt:lpstr>RFM Modeling </vt:lpstr>
      <vt:lpstr>PowerPoint Presentation</vt:lpstr>
      <vt:lpstr>Log Transformation</vt:lpstr>
      <vt:lpstr>PowerPoint Presentation</vt:lpstr>
      <vt:lpstr>PowerPoint Presentation</vt:lpstr>
      <vt:lpstr>K-Mean Clustering</vt:lpstr>
      <vt:lpstr>PowerPoint Presentation</vt:lpstr>
      <vt:lpstr>To understand what these 4 clusters mean in a business scenario, we should look back the table comparing the clustering performance of 3 and 4 clusters for the mean values of recency, frequency, and monetary metric. On this basis, let us label the clusters as ‘New customers’, ‘Lost customers’, ‘Best customers’, and ‘At risk customers’.</vt:lpstr>
      <vt:lpstr>Final we make 4 clusters</vt:lpstr>
      <vt:lpstr>Conclusion: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CAPSTONE PROJECT  CUSTOMER SEGMENTATION</dc:title>
  <dc:creator>Abhishek Patil</dc:creator>
  <cp:lastModifiedBy>Abhishek Patil</cp:lastModifiedBy>
  <cp:revision>1</cp:revision>
  <dcterms:created xsi:type="dcterms:W3CDTF">2023-01-23T11:28:53Z</dcterms:created>
  <dcterms:modified xsi:type="dcterms:W3CDTF">2023-01-23T11:36:18Z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2023-01-23T11:28:53Z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429f026f-26f9-490d-a20d-3a1daabd031a</vt:lpwstr>
  </property>
  <property fmtid="{D5CDD505-2E9C-101B-9397-08002B2CF9AE}" pid="8" name="MSIP_Label_a0819fa7-4367-4500-ba88-dd630d977609_ContentBits">
    <vt:lpwstr>0</vt:lpwstr>
  </property>
</Properties>
</file>