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B602-D5EF-9771-84E2-2480369C8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A105BF-C383-FFFE-605D-5DD76F8FE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8D3EF0-2384-BB80-F32F-1293CC96E566}"/>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6449A991-9DD8-7821-7371-57FE1FE2C7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28748-4F49-F743-A1C2-398965D17154}"/>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178186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9A61-53D1-7629-C67F-81D3C0CEF5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D48A51-DF31-C36D-8FFE-4A11BFDC9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B37B1-41E0-EA92-A0AA-E6C8431BF56E}"/>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44C2E8EB-6EA1-035C-75A8-F27332D9E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D827E-F049-9BEA-3573-153F374A4795}"/>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69963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3B1F9-CF84-5483-91F3-5988068D8A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C8E57-27B1-88B1-9A0D-F8A9CB779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738D2-C7C2-87CE-0C59-739B7FE2488D}"/>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33F8A725-37FC-1EAD-4DB0-3A3383C2A2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5E617-9EEA-D545-D560-E7AD3EFC2CE1}"/>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269864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654-5CF2-A742-60F0-5EF4280A46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CE1858-7212-0373-5DAE-2D5E73279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95606-D09D-81B4-19F9-9258BED1FE82}"/>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854274B1-CCDE-0E96-8A27-9220D0487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E6D06-B49B-0B5F-1C1F-780F7C53F997}"/>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528334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1B2A-3F45-7A42-B598-CBBC93DF3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0C548F-4155-7778-4C10-6629C736E6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D6813F-AE48-D903-C94F-6FD33E5BF271}"/>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408098EC-E3B3-7427-D331-459E7A967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78B085-B9F0-5C48-13F7-CC4070719D5F}"/>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400805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16A6-37F9-7E36-3257-3792966DFE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BF44A-18ED-EA4E-C4AF-8CBE5F480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B28AF4-A164-5392-7D9A-3668E4467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C03252-A2DC-4F1B-E063-6FBD3F952BE8}"/>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6" name="Footer Placeholder 5">
            <a:extLst>
              <a:ext uri="{FF2B5EF4-FFF2-40B4-BE49-F238E27FC236}">
                <a16:creationId xmlns:a16="http://schemas.microsoft.com/office/drawing/2014/main" id="{1F7F5EFC-41F7-2AE8-C0F6-E30D602C3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BF4B2F-685F-7673-43A8-056643437AEF}"/>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11882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983E-0B0E-0685-5E9B-83DB9EC1EE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B430DC-427D-BFDB-F722-85230E588B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5A439-0A25-A1DE-8169-AA4885DF84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C851D5-187A-5DA2-FE13-416423C75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D7619D-8B56-CB96-3B59-9C5E0E7E01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0429CA-65C7-17DC-A3AD-75080B9CC45B}"/>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8" name="Footer Placeholder 7">
            <a:extLst>
              <a:ext uri="{FF2B5EF4-FFF2-40B4-BE49-F238E27FC236}">
                <a16:creationId xmlns:a16="http://schemas.microsoft.com/office/drawing/2014/main" id="{E37D6BB7-B45A-60CA-8C8E-FFE95195CE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735469-51EE-8530-7562-906FE359FF05}"/>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19776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3F36-3213-10C9-51B9-80EEF619F6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86F056-AA30-841A-A8A7-DD349340B86D}"/>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4" name="Footer Placeholder 3">
            <a:extLst>
              <a:ext uri="{FF2B5EF4-FFF2-40B4-BE49-F238E27FC236}">
                <a16:creationId xmlns:a16="http://schemas.microsoft.com/office/drawing/2014/main" id="{CC4B317B-62E8-31A8-C6B7-9B325A0BC2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B8D389-D6B2-F6B5-1418-0956A1DE1D78}"/>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278331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CD055B-E3AC-D5FC-B06F-0A28C5C33661}"/>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3" name="Footer Placeholder 2">
            <a:extLst>
              <a:ext uri="{FF2B5EF4-FFF2-40B4-BE49-F238E27FC236}">
                <a16:creationId xmlns:a16="http://schemas.microsoft.com/office/drawing/2014/main" id="{1B450025-3F1F-C9C5-1EB7-2CD437816F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E128E1-25EB-8E43-5A80-F262F8DF7DBC}"/>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45688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EABD-2002-DA01-92AF-B420102BA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1E7F11-B2A2-E845-111D-19DEC91474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4D3D40-9C2E-390D-9E55-69F994626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7B633-2836-D39F-2A1A-8A269E31BB39}"/>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6" name="Footer Placeholder 5">
            <a:extLst>
              <a:ext uri="{FF2B5EF4-FFF2-40B4-BE49-F238E27FC236}">
                <a16:creationId xmlns:a16="http://schemas.microsoft.com/office/drawing/2014/main" id="{CBF2237E-A45E-4AAE-B893-7D8CB031D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535418-97FA-EACE-F266-FD562511B2FB}"/>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176367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7A72-B027-2BB5-6323-65213DA27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DFEDF-560E-0A2B-ABC8-71E87F3C8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D078DA-3465-7F3F-0B23-3BB19E586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553617-3EA1-099F-A028-4BE734854ED2}"/>
              </a:ext>
            </a:extLst>
          </p:cNvPr>
          <p:cNvSpPr>
            <a:spLocks noGrp="1"/>
          </p:cNvSpPr>
          <p:nvPr>
            <p:ph type="dt" sz="half" idx="10"/>
          </p:nvPr>
        </p:nvSpPr>
        <p:spPr/>
        <p:txBody>
          <a:bodyPr/>
          <a:lstStyle/>
          <a:p>
            <a:fld id="{EC1780DF-B852-4630-B7AC-73E2DF0DBC99}" type="datetimeFigureOut">
              <a:rPr lang="en-IN" smtClean="0"/>
              <a:t>04-01-2024</a:t>
            </a:fld>
            <a:endParaRPr lang="en-IN"/>
          </a:p>
        </p:txBody>
      </p:sp>
      <p:sp>
        <p:nvSpPr>
          <p:cNvPr id="6" name="Footer Placeholder 5">
            <a:extLst>
              <a:ext uri="{FF2B5EF4-FFF2-40B4-BE49-F238E27FC236}">
                <a16:creationId xmlns:a16="http://schemas.microsoft.com/office/drawing/2014/main" id="{A41C450B-DBD7-F570-4C72-38B8C5C9C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B62445-BBBC-A8E5-561E-C855248748FE}"/>
              </a:ext>
            </a:extLst>
          </p:cNvPr>
          <p:cNvSpPr>
            <a:spLocks noGrp="1"/>
          </p:cNvSpPr>
          <p:nvPr>
            <p:ph type="sldNum" sz="quarter" idx="12"/>
          </p:nvPr>
        </p:nvSpPr>
        <p:spPr/>
        <p:txBody>
          <a:bodyPr/>
          <a:lstStyle/>
          <a:p>
            <a:fld id="{A0000DF1-293E-4F37-9746-0DB8F2E224F7}" type="slidenum">
              <a:rPr lang="en-IN" smtClean="0"/>
              <a:t>‹#›</a:t>
            </a:fld>
            <a:endParaRPr lang="en-IN"/>
          </a:p>
        </p:txBody>
      </p:sp>
    </p:spTree>
    <p:extLst>
      <p:ext uri="{BB962C8B-B14F-4D97-AF65-F5344CB8AC3E}">
        <p14:creationId xmlns:p14="http://schemas.microsoft.com/office/powerpoint/2010/main" val="839119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42CF53-3012-F9D6-BC72-D7770E010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923CBA-B5B0-6AD3-3B58-78A65E49B2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541C2F-58FF-7697-17CC-04875218F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780DF-B852-4630-B7AC-73E2DF0DBC99}" type="datetimeFigureOut">
              <a:rPr lang="en-IN" smtClean="0"/>
              <a:t>04-01-2024</a:t>
            </a:fld>
            <a:endParaRPr lang="en-IN"/>
          </a:p>
        </p:txBody>
      </p:sp>
      <p:sp>
        <p:nvSpPr>
          <p:cNvPr id="5" name="Footer Placeholder 4">
            <a:extLst>
              <a:ext uri="{FF2B5EF4-FFF2-40B4-BE49-F238E27FC236}">
                <a16:creationId xmlns:a16="http://schemas.microsoft.com/office/drawing/2014/main" id="{983917DE-0928-D600-FADE-F65155A97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7E08C6-4CB0-202A-C416-A02799480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000DF1-293E-4F37-9746-0DB8F2E224F7}" type="slidenum">
              <a:rPr lang="en-IN" smtClean="0"/>
              <a:t>‹#›</a:t>
            </a:fld>
            <a:endParaRPr lang="en-IN"/>
          </a:p>
        </p:txBody>
      </p:sp>
    </p:spTree>
    <p:extLst>
      <p:ext uri="{BB962C8B-B14F-4D97-AF65-F5344CB8AC3E}">
        <p14:creationId xmlns:p14="http://schemas.microsoft.com/office/powerpoint/2010/main" val="253014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3CD5E9-FA83-AB2B-C2C3-C5426BDDED93}"/>
              </a:ext>
            </a:extLst>
          </p:cNvPr>
          <p:cNvSpPr txBox="1"/>
          <p:nvPr/>
        </p:nvSpPr>
        <p:spPr>
          <a:xfrm>
            <a:off x="844598" y="1472812"/>
            <a:ext cx="10937900" cy="2000548"/>
          </a:xfrm>
          <a:prstGeom prst="rect">
            <a:avLst/>
          </a:prstGeom>
          <a:noFill/>
        </p:spPr>
        <p:txBody>
          <a:bodyPr wrap="square" rtlCol="0">
            <a:spAutoFit/>
          </a:bodyPr>
          <a:lstStyle/>
          <a:p>
            <a:r>
              <a:rPr lang="en-IN" sz="6200" dirty="0">
                <a:latin typeface="Bookman Old Style" panose="02050604050505020204" pitchFamily="18" charset="0"/>
              </a:rPr>
              <a:t>Content Recommendation </a:t>
            </a:r>
          </a:p>
          <a:p>
            <a:r>
              <a:rPr lang="en-IN" sz="6200" dirty="0">
                <a:latin typeface="Bookman Old Style" panose="02050604050505020204" pitchFamily="18" charset="0"/>
              </a:rPr>
              <a:t>Systems</a:t>
            </a:r>
          </a:p>
        </p:txBody>
      </p:sp>
      <p:sp>
        <p:nvSpPr>
          <p:cNvPr id="3" name="TextBox 2">
            <a:extLst>
              <a:ext uri="{FF2B5EF4-FFF2-40B4-BE49-F238E27FC236}">
                <a16:creationId xmlns:a16="http://schemas.microsoft.com/office/drawing/2014/main" id="{14E5EACF-BFBD-F794-F198-98CFB3CAC2F4}"/>
              </a:ext>
            </a:extLst>
          </p:cNvPr>
          <p:cNvSpPr txBox="1"/>
          <p:nvPr/>
        </p:nvSpPr>
        <p:spPr>
          <a:xfrm>
            <a:off x="7398962" y="3964727"/>
            <a:ext cx="3873985" cy="646331"/>
          </a:xfrm>
          <a:prstGeom prst="rect">
            <a:avLst/>
          </a:prstGeom>
          <a:noFill/>
        </p:spPr>
        <p:txBody>
          <a:bodyPr wrap="square" rtlCol="0">
            <a:spAutoFit/>
          </a:bodyPr>
          <a:lstStyle/>
          <a:p>
            <a:pPr algn="r"/>
            <a:r>
              <a:rPr lang="en-IN" sz="3600" dirty="0">
                <a:latin typeface="Calibri" panose="020F0502020204030204" pitchFamily="34" charset="0"/>
                <a:ea typeface="Calibri" panose="020F0502020204030204" pitchFamily="34" charset="0"/>
                <a:cs typeface="Calibri" panose="020F0502020204030204" pitchFamily="34" charset="0"/>
              </a:rPr>
              <a:t>Abhishek </a:t>
            </a:r>
            <a:r>
              <a:rPr lang="en-IN" sz="3600" dirty="0" err="1">
                <a:latin typeface="Calibri" panose="020F0502020204030204" pitchFamily="34" charset="0"/>
                <a:ea typeface="Calibri" panose="020F0502020204030204" pitchFamily="34" charset="0"/>
                <a:cs typeface="Calibri" panose="020F0502020204030204" pitchFamily="34" charset="0"/>
              </a:rPr>
              <a:t>Pawaskar</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056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34155-EE32-748A-BC7C-7CA62BAB374D}"/>
              </a:ext>
            </a:extLst>
          </p:cNvPr>
          <p:cNvPicPr>
            <a:picLocks noChangeAspect="1"/>
          </p:cNvPicPr>
          <p:nvPr/>
        </p:nvPicPr>
        <p:blipFill rotWithShape="1">
          <a:blip r:embed="rId2"/>
          <a:srcRect l="2336" t="4326" r="2435" b="6418"/>
          <a:stretch/>
        </p:blipFill>
        <p:spPr>
          <a:xfrm>
            <a:off x="497917" y="1052491"/>
            <a:ext cx="11098443" cy="5776076"/>
          </a:xfrm>
          <a:prstGeom prst="rect">
            <a:avLst/>
          </a:prstGeom>
        </p:spPr>
      </p:pic>
      <p:sp>
        <p:nvSpPr>
          <p:cNvPr id="4" name="TextBox 3">
            <a:extLst>
              <a:ext uri="{FF2B5EF4-FFF2-40B4-BE49-F238E27FC236}">
                <a16:creationId xmlns:a16="http://schemas.microsoft.com/office/drawing/2014/main" id="{1ED5F1B1-0A6E-13D4-F62E-E2620EFABA08}"/>
              </a:ext>
            </a:extLst>
          </p:cNvPr>
          <p:cNvSpPr txBox="1"/>
          <p:nvPr/>
        </p:nvSpPr>
        <p:spPr>
          <a:xfrm>
            <a:off x="802717" y="4139230"/>
            <a:ext cx="3636660" cy="584775"/>
          </a:xfrm>
          <a:prstGeom prst="rect">
            <a:avLst/>
          </a:prstGeom>
          <a:noFill/>
        </p:spPr>
        <p:txBody>
          <a:bodyPr wrap="square" rtlCol="0">
            <a:spAutoFit/>
          </a:bodyPr>
          <a:lstStyle/>
          <a:p>
            <a:r>
              <a:rPr lang="en-IN" sz="1600" dirty="0">
                <a:solidFill>
                  <a:schemeClr val="bg1"/>
                </a:solidFill>
              </a:rPr>
              <a:t>Everything about the User is Captured, Processed &amp; Stored.</a:t>
            </a:r>
          </a:p>
        </p:txBody>
      </p:sp>
      <p:sp>
        <p:nvSpPr>
          <p:cNvPr id="5" name="TextBox 4">
            <a:extLst>
              <a:ext uri="{FF2B5EF4-FFF2-40B4-BE49-F238E27FC236}">
                <a16:creationId xmlns:a16="http://schemas.microsoft.com/office/drawing/2014/main" id="{C75133F4-37D6-891F-7CDA-EAEB250672D0}"/>
              </a:ext>
            </a:extLst>
          </p:cNvPr>
          <p:cNvSpPr txBox="1"/>
          <p:nvPr/>
        </p:nvSpPr>
        <p:spPr>
          <a:xfrm>
            <a:off x="8220293" y="4139230"/>
            <a:ext cx="3168990" cy="584775"/>
          </a:xfrm>
          <a:prstGeom prst="rect">
            <a:avLst/>
          </a:prstGeom>
          <a:noFill/>
        </p:spPr>
        <p:txBody>
          <a:bodyPr wrap="square" rtlCol="0">
            <a:spAutoFit/>
          </a:bodyPr>
          <a:lstStyle/>
          <a:p>
            <a:pPr algn="r"/>
            <a:r>
              <a:rPr lang="en-IN" sz="1600" dirty="0">
                <a:solidFill>
                  <a:schemeClr val="bg1"/>
                </a:solidFill>
              </a:rPr>
              <a:t>Everything about the Content is Captured, Processed &amp; Stored.</a:t>
            </a:r>
          </a:p>
        </p:txBody>
      </p:sp>
      <p:sp>
        <p:nvSpPr>
          <p:cNvPr id="6" name="TextBox 5">
            <a:extLst>
              <a:ext uri="{FF2B5EF4-FFF2-40B4-BE49-F238E27FC236}">
                <a16:creationId xmlns:a16="http://schemas.microsoft.com/office/drawing/2014/main" id="{FC92B662-3E89-B86F-385B-B3B1049ADCB7}"/>
              </a:ext>
            </a:extLst>
          </p:cNvPr>
          <p:cNvSpPr txBox="1"/>
          <p:nvPr/>
        </p:nvSpPr>
        <p:spPr>
          <a:xfrm>
            <a:off x="4273015" y="4420514"/>
            <a:ext cx="3548245" cy="954107"/>
          </a:xfrm>
          <a:prstGeom prst="rect">
            <a:avLst/>
          </a:prstGeom>
          <a:noFill/>
        </p:spPr>
        <p:txBody>
          <a:bodyPr wrap="square" rtlCol="0">
            <a:spAutoFit/>
          </a:bodyPr>
          <a:lstStyle/>
          <a:p>
            <a:pPr algn="ctr"/>
            <a:r>
              <a:rPr lang="en-IN" sz="1400" dirty="0"/>
              <a:t>AKA </a:t>
            </a:r>
            <a:r>
              <a:rPr lang="en-IN" sz="1400" b="1" dirty="0"/>
              <a:t>Recommendation Engine</a:t>
            </a:r>
          </a:p>
          <a:p>
            <a:pPr algn="ctr"/>
            <a:r>
              <a:rPr lang="en-IN" sz="1400" dirty="0"/>
              <a:t>Right Context at Right Time for </a:t>
            </a:r>
          </a:p>
          <a:p>
            <a:pPr algn="ctr"/>
            <a:r>
              <a:rPr lang="en-IN" sz="1400" dirty="0"/>
              <a:t>Right User</a:t>
            </a:r>
          </a:p>
          <a:p>
            <a:pPr algn="ctr"/>
            <a:r>
              <a:rPr lang="en-IN" sz="1400" dirty="0"/>
              <a:t>(Topic of the Minute)</a:t>
            </a:r>
          </a:p>
        </p:txBody>
      </p:sp>
      <p:sp>
        <p:nvSpPr>
          <p:cNvPr id="7" name="TextBox 6">
            <a:extLst>
              <a:ext uri="{FF2B5EF4-FFF2-40B4-BE49-F238E27FC236}">
                <a16:creationId xmlns:a16="http://schemas.microsoft.com/office/drawing/2014/main" id="{A44F3972-9094-7E38-49BD-34C7644EC317}"/>
              </a:ext>
            </a:extLst>
          </p:cNvPr>
          <p:cNvSpPr txBox="1"/>
          <p:nvPr/>
        </p:nvSpPr>
        <p:spPr>
          <a:xfrm>
            <a:off x="153562" y="111682"/>
            <a:ext cx="10826218" cy="707886"/>
          </a:xfrm>
          <a:prstGeom prst="rect">
            <a:avLst/>
          </a:prstGeom>
          <a:noFill/>
        </p:spPr>
        <p:txBody>
          <a:bodyPr wrap="square" rtlCol="0">
            <a:spAutoFit/>
          </a:bodyPr>
          <a:lstStyle/>
          <a:p>
            <a:r>
              <a:rPr lang="en-IN" sz="4000" dirty="0">
                <a:latin typeface="Bookman Old Style" panose="02050604050505020204" pitchFamily="18" charset="0"/>
                <a:ea typeface="Cambria Math" panose="02040503050406030204" pitchFamily="18" charset="0"/>
              </a:rPr>
              <a:t>Recommendation Venn Diagram:</a:t>
            </a:r>
          </a:p>
        </p:txBody>
      </p:sp>
      <p:sp>
        <p:nvSpPr>
          <p:cNvPr id="8" name="TextBox 7">
            <a:extLst>
              <a:ext uri="{FF2B5EF4-FFF2-40B4-BE49-F238E27FC236}">
                <a16:creationId xmlns:a16="http://schemas.microsoft.com/office/drawing/2014/main" id="{62964EE2-51A5-6251-4F5D-DF7EC25C55B3}"/>
              </a:ext>
            </a:extLst>
          </p:cNvPr>
          <p:cNvSpPr txBox="1"/>
          <p:nvPr/>
        </p:nvSpPr>
        <p:spPr>
          <a:xfrm>
            <a:off x="153562" y="720586"/>
            <a:ext cx="8913655" cy="369332"/>
          </a:xfrm>
          <a:prstGeom prst="rect">
            <a:avLst/>
          </a:prstGeom>
          <a:noFill/>
        </p:spPr>
        <p:txBody>
          <a:bodyPr wrap="square" rtlCol="0">
            <a:spAutoFit/>
          </a:bodyPr>
          <a:lstStyle/>
          <a:p>
            <a:r>
              <a:rPr lang="en-IN" dirty="0"/>
              <a:t>Diagram describing various spaces involved in the process of Recommending contents</a:t>
            </a:r>
          </a:p>
        </p:txBody>
      </p:sp>
    </p:spTree>
    <p:extLst>
      <p:ext uri="{BB962C8B-B14F-4D97-AF65-F5344CB8AC3E}">
        <p14:creationId xmlns:p14="http://schemas.microsoft.com/office/powerpoint/2010/main" val="199776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C4F7F4-DAEB-D171-9302-09E2102EEF0A}"/>
              </a:ext>
            </a:extLst>
          </p:cNvPr>
          <p:cNvPicPr>
            <a:picLocks noChangeAspect="1"/>
          </p:cNvPicPr>
          <p:nvPr/>
        </p:nvPicPr>
        <p:blipFill rotWithShape="1">
          <a:blip r:embed="rId2"/>
          <a:srcRect l="3000" t="3536" r="2518" b="6935"/>
          <a:stretch/>
        </p:blipFill>
        <p:spPr>
          <a:xfrm>
            <a:off x="1968403" y="202423"/>
            <a:ext cx="9953334" cy="5423579"/>
          </a:xfrm>
          <a:prstGeom prst="rect">
            <a:avLst/>
          </a:prstGeom>
        </p:spPr>
      </p:pic>
      <p:sp>
        <p:nvSpPr>
          <p:cNvPr id="6" name="TextBox 5">
            <a:extLst>
              <a:ext uri="{FF2B5EF4-FFF2-40B4-BE49-F238E27FC236}">
                <a16:creationId xmlns:a16="http://schemas.microsoft.com/office/drawing/2014/main" id="{AD97792B-A174-639D-6BD4-16C77A8E34BE}"/>
              </a:ext>
            </a:extLst>
          </p:cNvPr>
          <p:cNvSpPr txBox="1"/>
          <p:nvPr/>
        </p:nvSpPr>
        <p:spPr>
          <a:xfrm>
            <a:off x="544450" y="851579"/>
            <a:ext cx="6966194" cy="707886"/>
          </a:xfrm>
          <a:prstGeom prst="rect">
            <a:avLst/>
          </a:prstGeom>
          <a:noFill/>
        </p:spPr>
        <p:txBody>
          <a:bodyPr wrap="square" rtlCol="0">
            <a:spAutoFit/>
          </a:bodyPr>
          <a:lstStyle/>
          <a:p>
            <a:r>
              <a:rPr lang="en-IN" sz="4000" dirty="0">
                <a:latin typeface="Bookman Old Style" panose="02050604050505020204" pitchFamily="18" charset="0"/>
                <a:ea typeface="Cambria Math" panose="02040503050406030204" pitchFamily="18" charset="0"/>
              </a:rPr>
              <a:t>Pipeline for User Space:</a:t>
            </a:r>
          </a:p>
        </p:txBody>
      </p:sp>
      <p:sp>
        <p:nvSpPr>
          <p:cNvPr id="7" name="TextBox 6">
            <a:extLst>
              <a:ext uri="{FF2B5EF4-FFF2-40B4-BE49-F238E27FC236}">
                <a16:creationId xmlns:a16="http://schemas.microsoft.com/office/drawing/2014/main" id="{7841E743-CB02-C346-254C-CA660194E070}"/>
              </a:ext>
            </a:extLst>
          </p:cNvPr>
          <p:cNvSpPr txBox="1"/>
          <p:nvPr/>
        </p:nvSpPr>
        <p:spPr>
          <a:xfrm>
            <a:off x="439747" y="6009246"/>
            <a:ext cx="11419167" cy="646331"/>
          </a:xfrm>
          <a:prstGeom prst="rect">
            <a:avLst/>
          </a:prstGeom>
          <a:noFill/>
        </p:spPr>
        <p:txBody>
          <a:bodyPr wrap="square" rtlCol="0">
            <a:spAutoFit/>
          </a:bodyPr>
          <a:lstStyle/>
          <a:p>
            <a:r>
              <a:rPr lang="en-IN" dirty="0"/>
              <a:t>Note: Data Collection, Processing, Storage &amp; Utilization depends on Data &amp; Privacy Policies of the organization. Also the quality of the pattern discovered could be proportional to the amount of data/signals collected.</a:t>
            </a:r>
          </a:p>
        </p:txBody>
      </p:sp>
    </p:spTree>
    <p:extLst>
      <p:ext uri="{BB962C8B-B14F-4D97-AF65-F5344CB8AC3E}">
        <p14:creationId xmlns:p14="http://schemas.microsoft.com/office/powerpoint/2010/main" val="335538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498CA8-819B-7B63-FE4A-ACB55D0F403E}"/>
              </a:ext>
            </a:extLst>
          </p:cNvPr>
          <p:cNvPicPr>
            <a:picLocks noChangeAspect="1"/>
          </p:cNvPicPr>
          <p:nvPr/>
        </p:nvPicPr>
        <p:blipFill rotWithShape="1">
          <a:blip r:embed="rId2"/>
          <a:srcRect l="1890" t="4166" r="2099" b="6833"/>
          <a:stretch/>
        </p:blipFill>
        <p:spPr>
          <a:xfrm>
            <a:off x="160542" y="1703157"/>
            <a:ext cx="11705716" cy="4774425"/>
          </a:xfrm>
          <a:prstGeom prst="rect">
            <a:avLst/>
          </a:prstGeom>
        </p:spPr>
      </p:pic>
      <p:sp>
        <p:nvSpPr>
          <p:cNvPr id="6" name="TextBox 5">
            <a:extLst>
              <a:ext uri="{FF2B5EF4-FFF2-40B4-BE49-F238E27FC236}">
                <a16:creationId xmlns:a16="http://schemas.microsoft.com/office/drawing/2014/main" id="{6DFF55BF-E29B-2269-541B-7DC0F26213E9}"/>
              </a:ext>
            </a:extLst>
          </p:cNvPr>
          <p:cNvSpPr txBox="1"/>
          <p:nvPr/>
        </p:nvSpPr>
        <p:spPr>
          <a:xfrm>
            <a:off x="404848" y="802717"/>
            <a:ext cx="7398963" cy="707886"/>
          </a:xfrm>
          <a:prstGeom prst="rect">
            <a:avLst/>
          </a:prstGeom>
          <a:noFill/>
        </p:spPr>
        <p:txBody>
          <a:bodyPr wrap="square" rtlCol="0">
            <a:spAutoFit/>
          </a:bodyPr>
          <a:lstStyle/>
          <a:p>
            <a:r>
              <a:rPr lang="en-IN" sz="4000" dirty="0">
                <a:latin typeface="Bookman Old Style" panose="02050604050505020204" pitchFamily="18" charset="0"/>
                <a:ea typeface="Cambria Math" panose="02040503050406030204" pitchFamily="18" charset="0"/>
              </a:rPr>
              <a:t>Pipeline for Content Space:</a:t>
            </a:r>
          </a:p>
        </p:txBody>
      </p:sp>
    </p:spTree>
    <p:extLst>
      <p:ext uri="{BB962C8B-B14F-4D97-AF65-F5344CB8AC3E}">
        <p14:creationId xmlns:p14="http://schemas.microsoft.com/office/powerpoint/2010/main" val="51922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7622142-1947-B11B-342B-3505F976649D}"/>
              </a:ext>
            </a:extLst>
          </p:cNvPr>
          <p:cNvPicPr>
            <a:picLocks noChangeAspect="1"/>
          </p:cNvPicPr>
          <p:nvPr/>
        </p:nvPicPr>
        <p:blipFill rotWithShape="1">
          <a:blip r:embed="rId2"/>
          <a:srcRect l="1313" t="4199" r="2432" b="6376"/>
          <a:stretch/>
        </p:blipFill>
        <p:spPr>
          <a:xfrm>
            <a:off x="1454200" y="987385"/>
            <a:ext cx="10616812" cy="5877289"/>
          </a:xfrm>
          <a:prstGeom prst="rect">
            <a:avLst/>
          </a:prstGeom>
        </p:spPr>
      </p:pic>
      <p:sp>
        <p:nvSpPr>
          <p:cNvPr id="12" name="TextBox 11">
            <a:extLst>
              <a:ext uri="{FF2B5EF4-FFF2-40B4-BE49-F238E27FC236}">
                <a16:creationId xmlns:a16="http://schemas.microsoft.com/office/drawing/2014/main" id="{0B8C9DBC-0836-3CE9-D375-737E80667DF1}"/>
              </a:ext>
            </a:extLst>
          </p:cNvPr>
          <p:cNvSpPr txBox="1"/>
          <p:nvPr/>
        </p:nvSpPr>
        <p:spPr>
          <a:xfrm>
            <a:off x="120988" y="156388"/>
            <a:ext cx="7515300" cy="707886"/>
          </a:xfrm>
          <a:prstGeom prst="rect">
            <a:avLst/>
          </a:prstGeom>
          <a:noFill/>
        </p:spPr>
        <p:txBody>
          <a:bodyPr wrap="square" rtlCol="0">
            <a:spAutoFit/>
          </a:bodyPr>
          <a:lstStyle/>
          <a:p>
            <a:r>
              <a:rPr lang="en-IN" sz="4000" dirty="0">
                <a:latin typeface="Bookman Old Style" panose="02050604050505020204" pitchFamily="18" charset="0"/>
                <a:ea typeface="Cambria Math" panose="02040503050406030204" pitchFamily="18" charset="0"/>
              </a:rPr>
              <a:t>Pipeline for Context Space:</a:t>
            </a:r>
          </a:p>
        </p:txBody>
      </p:sp>
    </p:spTree>
    <p:extLst>
      <p:ext uri="{BB962C8B-B14F-4D97-AF65-F5344CB8AC3E}">
        <p14:creationId xmlns:p14="http://schemas.microsoft.com/office/powerpoint/2010/main" val="52534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A7EC2E-805D-FE54-4A74-3A528E5D2408}"/>
              </a:ext>
            </a:extLst>
          </p:cNvPr>
          <p:cNvSpPr txBox="1"/>
          <p:nvPr/>
        </p:nvSpPr>
        <p:spPr>
          <a:xfrm>
            <a:off x="286185" y="119935"/>
            <a:ext cx="8159800" cy="707886"/>
          </a:xfrm>
          <a:prstGeom prst="rect">
            <a:avLst/>
          </a:prstGeom>
          <a:noFill/>
        </p:spPr>
        <p:txBody>
          <a:bodyPr wrap="square" rtlCol="0">
            <a:spAutoFit/>
          </a:bodyPr>
          <a:lstStyle/>
          <a:p>
            <a:r>
              <a:rPr lang="en-IN" sz="4000" dirty="0">
                <a:latin typeface="Bookman Old Style" panose="02050604050505020204" pitchFamily="18" charset="0"/>
                <a:ea typeface="Cambria Math" panose="02040503050406030204" pitchFamily="18" charset="0"/>
              </a:rPr>
              <a:t>Suggested Metrics &amp; Caveats: </a:t>
            </a:r>
          </a:p>
        </p:txBody>
      </p:sp>
      <p:sp>
        <p:nvSpPr>
          <p:cNvPr id="3" name="TextBox 2">
            <a:extLst>
              <a:ext uri="{FF2B5EF4-FFF2-40B4-BE49-F238E27FC236}">
                <a16:creationId xmlns:a16="http://schemas.microsoft.com/office/drawing/2014/main" id="{0E4AD9D8-1A00-706F-B1C5-E97F1B419D82}"/>
              </a:ext>
            </a:extLst>
          </p:cNvPr>
          <p:cNvSpPr txBox="1"/>
          <p:nvPr/>
        </p:nvSpPr>
        <p:spPr>
          <a:xfrm>
            <a:off x="286185" y="827821"/>
            <a:ext cx="11042602" cy="5909310"/>
          </a:xfrm>
          <a:prstGeom prst="rect">
            <a:avLst/>
          </a:prstGeom>
          <a:noFill/>
        </p:spPr>
        <p:txBody>
          <a:bodyPr wrap="square" rtlCol="0">
            <a:spAutoFit/>
          </a:bodyPr>
          <a:lstStyle/>
          <a:p>
            <a:r>
              <a:rPr lang="en-IN" u="sng" dirty="0"/>
              <a:t>North Star Metric for Recommendation Feature:</a:t>
            </a:r>
          </a:p>
          <a:p>
            <a:endParaRPr lang="en-IN" dirty="0"/>
          </a:p>
          <a:p>
            <a:pPr marL="285750" indent="-285750" algn="just">
              <a:buFont typeface="Arial" panose="020B0604020202020204" pitchFamily="34" charset="0"/>
              <a:buChar char="•"/>
            </a:pPr>
            <a:r>
              <a:rPr lang="en-IN" b="1" dirty="0"/>
              <a:t>Engagement Ratio: </a:t>
            </a:r>
            <a:r>
              <a:rPr lang="en-IN" dirty="0"/>
              <a:t>This metric is the ratio between the number of engagements for a content to the number of views garnered by the content. Generally an average of all the content’s Engagement Ratio is considered in the industry. But this value could be misleading as the distribution could be severely skewed in most of the cases. Best approach would be an average of Engagement Ratio of contents sampled using stratified sampling.</a:t>
            </a:r>
          </a:p>
          <a:p>
            <a:endParaRPr lang="en-IN" dirty="0"/>
          </a:p>
          <a:p>
            <a:r>
              <a:rPr lang="en-IN" u="sng" dirty="0"/>
              <a:t>Other Metrics:</a:t>
            </a:r>
          </a:p>
          <a:p>
            <a:endParaRPr lang="en-IN" u="sng" dirty="0"/>
          </a:p>
          <a:p>
            <a:pPr marL="285750" indent="-285750">
              <a:buFont typeface="Arial" panose="020B0604020202020204" pitchFamily="34" charset="0"/>
              <a:buChar char="•"/>
            </a:pPr>
            <a:r>
              <a:rPr lang="en-IN" dirty="0"/>
              <a:t>Daily Consumption Time (Average)</a:t>
            </a:r>
          </a:p>
          <a:p>
            <a:pPr marL="285750" indent="-285750">
              <a:buFont typeface="Arial" panose="020B0604020202020204" pitchFamily="34" charset="0"/>
              <a:buChar char="•"/>
            </a:pPr>
            <a:r>
              <a:rPr lang="en-IN" dirty="0"/>
              <a:t>Session Time (Average, can also be specific to part of the day)</a:t>
            </a:r>
          </a:p>
          <a:p>
            <a:pPr marL="285750" indent="-285750">
              <a:buFont typeface="Arial" panose="020B0604020202020204" pitchFamily="34" charset="0"/>
              <a:buChar char="•"/>
            </a:pPr>
            <a:r>
              <a:rPr lang="en-IN" dirty="0"/>
              <a:t>Number of Sessions per Day (Average)</a:t>
            </a:r>
          </a:p>
          <a:p>
            <a:pPr marL="285750" indent="-285750">
              <a:buFont typeface="Arial" panose="020B0604020202020204" pitchFamily="34" charset="0"/>
              <a:buChar char="•"/>
            </a:pPr>
            <a:endParaRPr lang="en-IN" dirty="0"/>
          </a:p>
          <a:p>
            <a:r>
              <a:rPr lang="en-IN" u="sng" dirty="0"/>
              <a:t>Certain Caveats:</a:t>
            </a:r>
          </a:p>
          <a:p>
            <a:pPr marL="285750" indent="-285750" algn="just">
              <a:buFont typeface="Arial" panose="020B0604020202020204" pitchFamily="34" charset="0"/>
              <a:buChar char="•"/>
            </a:pPr>
            <a:r>
              <a:rPr lang="en-IN" dirty="0"/>
              <a:t>If the Data Policy restricts collecting &amp; processing user data, or enforces certain degree of anonymity then approaches like User Segmentation, User Persona Classification  can be implemented. But approaches like these requires continuous evaluation &amp; modelling due to gradual changes in the behavioural patterns and hence may not yield good recommendation results for a long time especially if the platform is still growing. Hence continuous model training/upgrades could be the efficient way for the same.</a:t>
            </a:r>
          </a:p>
          <a:p>
            <a:pPr marL="285750" indent="-285750" algn="just">
              <a:buFont typeface="Arial" panose="020B0604020202020204" pitchFamily="34" charset="0"/>
              <a:buChar char="•"/>
            </a:pPr>
            <a:r>
              <a:rPr lang="en-IN" dirty="0"/>
              <a:t>For a better yield of recommendation results, it becomes very important for Creators to constantly create engaging contents with topics catering to wider audience (</a:t>
            </a:r>
            <a:r>
              <a:rPr lang="en-IN" dirty="0" err="1"/>
              <a:t>atleast</a:t>
            </a:r>
            <a:r>
              <a:rPr lang="en-IN" dirty="0"/>
              <a:t> during the initial years of the platform)</a:t>
            </a:r>
          </a:p>
        </p:txBody>
      </p:sp>
    </p:spTree>
    <p:extLst>
      <p:ext uri="{BB962C8B-B14F-4D97-AF65-F5344CB8AC3E}">
        <p14:creationId xmlns:p14="http://schemas.microsoft.com/office/powerpoint/2010/main" val="38535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353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Abhishek P</cp:lastModifiedBy>
  <cp:revision>2</cp:revision>
  <dcterms:created xsi:type="dcterms:W3CDTF">2024-01-04T09:58:51Z</dcterms:created>
  <dcterms:modified xsi:type="dcterms:W3CDTF">2024-01-04T12:01:20Z</dcterms:modified>
</cp:coreProperties>
</file>