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0" r:id="rId7"/>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50" d="100"/>
          <a:sy n="50" d="100"/>
        </p:scale>
        <p:origin x="2664" y="5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Times New Roman"/>
                <a:cs typeface="Times New Roman"/>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Times New Roman"/>
                <a:cs typeface="Times New Roman"/>
              </a:defRPr>
            </a:lvl1pPr>
          </a:lstStyle>
          <a:p>
            <a:r>
              <a:rPr lang="en-US"/>
              <a:t>Click to edit Master title style</a:t>
            </a:r>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Times New Roman"/>
                <a:cs typeface="Times New Roman"/>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36215" y="998296"/>
            <a:ext cx="2084069" cy="848994"/>
          </a:xfrm>
          <a:prstGeom prst="rect">
            <a:avLst/>
          </a:prstGeom>
        </p:spPr>
        <p:txBody>
          <a:bodyPr wrap="square" lIns="0" tIns="0" rIns="0" bIns="0">
            <a:spAutoFit/>
          </a:bodyPr>
          <a:lstStyle>
            <a:lvl1pPr>
              <a:defRPr sz="5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23366" y="3382791"/>
            <a:ext cx="5909767" cy="64706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9210" y="9944862"/>
            <a:ext cx="2418080"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a:xfrm>
            <a:off x="5440680" y="9944862"/>
            <a:ext cx="173799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8769" y="1236090"/>
            <a:ext cx="4605020" cy="1651635"/>
          </a:xfrm>
          <a:prstGeom prst="rect">
            <a:avLst/>
          </a:prstGeom>
        </p:spPr>
        <p:txBody>
          <a:bodyPr vert="horz" wrap="square" lIns="0" tIns="13335" rIns="0" bIns="0" rtlCol="0">
            <a:spAutoFit/>
          </a:bodyPr>
          <a:lstStyle/>
          <a:p>
            <a:pPr algn="ctr">
              <a:lnSpc>
                <a:spcPct val="100000"/>
              </a:lnSpc>
              <a:spcBef>
                <a:spcPts val="105"/>
              </a:spcBef>
            </a:pPr>
            <a:r>
              <a:rPr sz="1600" b="1" spc="-5" dirty="0">
                <a:solidFill>
                  <a:srgbClr val="006EC0"/>
                </a:solidFill>
                <a:latin typeface="Times New Roman"/>
                <a:cs typeface="Times New Roman"/>
              </a:rPr>
              <a:t>MANGALORE</a:t>
            </a:r>
            <a:r>
              <a:rPr sz="1600" b="1" spc="-35" dirty="0">
                <a:solidFill>
                  <a:srgbClr val="006EC0"/>
                </a:solidFill>
                <a:latin typeface="Times New Roman"/>
                <a:cs typeface="Times New Roman"/>
              </a:rPr>
              <a:t> </a:t>
            </a:r>
            <a:r>
              <a:rPr sz="1600" b="1" dirty="0">
                <a:solidFill>
                  <a:srgbClr val="006EC0"/>
                </a:solidFill>
                <a:latin typeface="Times New Roman"/>
                <a:cs typeface="Times New Roman"/>
              </a:rPr>
              <a:t>INSTITUTE</a:t>
            </a:r>
            <a:r>
              <a:rPr sz="1600" b="1" spc="-60" dirty="0">
                <a:solidFill>
                  <a:srgbClr val="006EC0"/>
                </a:solidFill>
                <a:latin typeface="Times New Roman"/>
                <a:cs typeface="Times New Roman"/>
              </a:rPr>
              <a:t> </a:t>
            </a:r>
            <a:r>
              <a:rPr sz="1600" b="1" spc="5" dirty="0">
                <a:solidFill>
                  <a:srgbClr val="006EC0"/>
                </a:solidFill>
                <a:latin typeface="Times New Roman"/>
                <a:cs typeface="Times New Roman"/>
              </a:rPr>
              <a:t>OF</a:t>
            </a:r>
            <a:r>
              <a:rPr sz="1600" b="1" spc="-114" dirty="0">
                <a:solidFill>
                  <a:srgbClr val="006EC0"/>
                </a:solidFill>
                <a:latin typeface="Times New Roman"/>
                <a:cs typeface="Times New Roman"/>
              </a:rPr>
              <a:t> </a:t>
            </a:r>
            <a:r>
              <a:rPr sz="1600" b="1" dirty="0">
                <a:solidFill>
                  <a:srgbClr val="006EC0"/>
                </a:solidFill>
                <a:latin typeface="Times New Roman"/>
                <a:cs typeface="Times New Roman"/>
              </a:rPr>
              <a:t>TECHNOLOGY</a:t>
            </a:r>
            <a:r>
              <a:rPr sz="1600" b="1" spc="-125" dirty="0">
                <a:solidFill>
                  <a:srgbClr val="006EC0"/>
                </a:solidFill>
                <a:latin typeface="Times New Roman"/>
                <a:cs typeface="Times New Roman"/>
              </a:rPr>
              <a:t> </a:t>
            </a:r>
            <a:r>
              <a:rPr sz="1600" b="1" spc="5" dirty="0">
                <a:solidFill>
                  <a:srgbClr val="006EC0"/>
                </a:solidFill>
                <a:latin typeface="Times New Roman"/>
                <a:cs typeface="Times New Roman"/>
              </a:rPr>
              <a:t>&amp;</a:t>
            </a:r>
            <a:endParaRPr sz="1600">
              <a:latin typeface="Times New Roman"/>
              <a:cs typeface="Times New Roman"/>
            </a:endParaRPr>
          </a:p>
          <a:p>
            <a:pPr marL="100330" algn="ctr">
              <a:lnSpc>
                <a:spcPct val="100000"/>
              </a:lnSpc>
              <a:spcBef>
                <a:spcPts val="100"/>
              </a:spcBef>
            </a:pPr>
            <a:r>
              <a:rPr sz="1600" b="1" dirty="0">
                <a:solidFill>
                  <a:srgbClr val="006EC0"/>
                </a:solidFill>
                <a:latin typeface="Times New Roman"/>
                <a:cs typeface="Times New Roman"/>
              </a:rPr>
              <a:t>ENGINEERING</a:t>
            </a:r>
            <a:endParaRPr sz="1600">
              <a:latin typeface="Times New Roman"/>
              <a:cs typeface="Times New Roman"/>
            </a:endParaRPr>
          </a:p>
          <a:p>
            <a:pPr marL="133985" marR="109220" indent="707390">
              <a:lnSpc>
                <a:spcPct val="160000"/>
              </a:lnSpc>
              <a:spcBef>
                <a:spcPts val="235"/>
              </a:spcBef>
            </a:pPr>
            <a:r>
              <a:rPr sz="1100" spc="-5" dirty="0">
                <a:latin typeface="Times New Roman"/>
                <a:cs typeface="Times New Roman"/>
              </a:rPr>
              <a:t>(A </a:t>
            </a:r>
            <a:r>
              <a:rPr sz="1100" spc="-20" dirty="0">
                <a:latin typeface="Times New Roman"/>
                <a:cs typeface="Times New Roman"/>
              </a:rPr>
              <a:t>Unit</a:t>
            </a:r>
            <a:r>
              <a:rPr sz="1100" spc="235" dirty="0">
                <a:latin typeface="Times New Roman"/>
                <a:cs typeface="Times New Roman"/>
              </a:rPr>
              <a:t> </a:t>
            </a:r>
            <a:r>
              <a:rPr sz="1100" spc="-15" dirty="0">
                <a:latin typeface="Times New Roman"/>
                <a:cs typeface="Times New Roman"/>
              </a:rPr>
              <a:t>of </a:t>
            </a:r>
            <a:r>
              <a:rPr sz="1100" spc="-5" dirty="0">
                <a:latin typeface="Times New Roman"/>
                <a:cs typeface="Times New Roman"/>
              </a:rPr>
              <a:t>Rajalaxmi </a:t>
            </a:r>
            <a:r>
              <a:rPr sz="1100" spc="-10" dirty="0">
                <a:latin typeface="Times New Roman"/>
                <a:cs typeface="Times New Roman"/>
              </a:rPr>
              <a:t>Education</a:t>
            </a:r>
            <a:r>
              <a:rPr sz="1100" spc="254" dirty="0">
                <a:latin typeface="Times New Roman"/>
                <a:cs typeface="Times New Roman"/>
              </a:rPr>
              <a:t> </a:t>
            </a:r>
            <a:r>
              <a:rPr sz="1100" spc="5" dirty="0">
                <a:latin typeface="Times New Roman"/>
                <a:cs typeface="Times New Roman"/>
              </a:rPr>
              <a:t>Trust®, </a:t>
            </a:r>
            <a:r>
              <a:rPr sz="1100" spc="-10" dirty="0">
                <a:latin typeface="Times New Roman"/>
                <a:cs typeface="Times New Roman"/>
              </a:rPr>
              <a:t>Mangalore) </a:t>
            </a:r>
            <a:r>
              <a:rPr sz="1100" spc="-5" dirty="0">
                <a:latin typeface="Times New Roman"/>
                <a:cs typeface="Times New Roman"/>
              </a:rPr>
              <a:t> </a:t>
            </a:r>
            <a:r>
              <a:rPr sz="1100" spc="-15" dirty="0">
                <a:latin typeface="Times New Roman"/>
                <a:cs typeface="Times New Roman"/>
              </a:rPr>
              <a:t>Autonomous</a:t>
            </a:r>
            <a:r>
              <a:rPr sz="1100" spc="114" dirty="0">
                <a:latin typeface="Times New Roman"/>
                <a:cs typeface="Times New Roman"/>
              </a:rPr>
              <a:t> </a:t>
            </a:r>
            <a:r>
              <a:rPr sz="1100" spc="-5" dirty="0">
                <a:latin typeface="Times New Roman"/>
                <a:cs typeface="Times New Roman"/>
              </a:rPr>
              <a:t>Institute</a:t>
            </a:r>
            <a:r>
              <a:rPr sz="1100" spc="-20" dirty="0">
                <a:latin typeface="Times New Roman"/>
                <a:cs typeface="Times New Roman"/>
              </a:rPr>
              <a:t> </a:t>
            </a:r>
            <a:r>
              <a:rPr sz="1100" spc="-10" dirty="0">
                <a:latin typeface="Times New Roman"/>
                <a:cs typeface="Times New Roman"/>
              </a:rPr>
              <a:t>affiliated</a:t>
            </a:r>
            <a:r>
              <a:rPr sz="1100" spc="40" dirty="0">
                <a:latin typeface="Times New Roman"/>
                <a:cs typeface="Times New Roman"/>
              </a:rPr>
              <a:t> </a:t>
            </a:r>
            <a:r>
              <a:rPr sz="1100" dirty="0">
                <a:latin typeface="Times New Roman"/>
                <a:cs typeface="Times New Roman"/>
              </a:rPr>
              <a:t>to</a:t>
            </a:r>
            <a:r>
              <a:rPr sz="1100" spc="-10" dirty="0">
                <a:latin typeface="Times New Roman"/>
                <a:cs typeface="Times New Roman"/>
              </a:rPr>
              <a:t> VTU,</a:t>
            </a:r>
            <a:r>
              <a:rPr sz="1100" spc="30" dirty="0">
                <a:latin typeface="Times New Roman"/>
                <a:cs typeface="Times New Roman"/>
              </a:rPr>
              <a:t> </a:t>
            </a:r>
            <a:r>
              <a:rPr sz="1100" spc="-15" dirty="0">
                <a:latin typeface="Times New Roman"/>
                <a:cs typeface="Times New Roman"/>
              </a:rPr>
              <a:t>Belagavi,</a:t>
            </a:r>
            <a:r>
              <a:rPr sz="1100" spc="95" dirty="0">
                <a:latin typeface="Times New Roman"/>
                <a:cs typeface="Times New Roman"/>
              </a:rPr>
              <a:t> </a:t>
            </a:r>
            <a:r>
              <a:rPr sz="1100" spc="-15" dirty="0">
                <a:latin typeface="Times New Roman"/>
                <a:cs typeface="Times New Roman"/>
              </a:rPr>
              <a:t>Approved</a:t>
            </a:r>
            <a:r>
              <a:rPr sz="1100" spc="90" dirty="0">
                <a:latin typeface="Times New Roman"/>
                <a:cs typeface="Times New Roman"/>
              </a:rPr>
              <a:t> </a:t>
            </a:r>
            <a:r>
              <a:rPr sz="1100" dirty="0">
                <a:latin typeface="Times New Roman"/>
                <a:cs typeface="Times New Roman"/>
              </a:rPr>
              <a:t>by</a:t>
            </a:r>
            <a:r>
              <a:rPr sz="1100" spc="-10" dirty="0">
                <a:latin typeface="Times New Roman"/>
                <a:cs typeface="Times New Roman"/>
              </a:rPr>
              <a:t> </a:t>
            </a:r>
            <a:r>
              <a:rPr sz="1100" spc="-5" dirty="0">
                <a:latin typeface="Times New Roman"/>
                <a:cs typeface="Times New Roman"/>
              </a:rPr>
              <a:t>AICTE,</a:t>
            </a:r>
            <a:r>
              <a:rPr sz="1100" dirty="0">
                <a:latin typeface="Times New Roman"/>
                <a:cs typeface="Times New Roman"/>
              </a:rPr>
              <a:t> </a:t>
            </a:r>
            <a:r>
              <a:rPr sz="1100" spc="-15" dirty="0">
                <a:latin typeface="Times New Roman"/>
                <a:cs typeface="Times New Roman"/>
              </a:rPr>
              <a:t>New</a:t>
            </a:r>
            <a:endParaRPr sz="1100">
              <a:latin typeface="Times New Roman"/>
              <a:cs typeface="Times New Roman"/>
            </a:endParaRPr>
          </a:p>
          <a:p>
            <a:pPr marL="2250440" marR="64769" indent="-558165">
              <a:lnSpc>
                <a:spcPct val="165700"/>
              </a:lnSpc>
              <a:spcBef>
                <a:spcPts val="20"/>
              </a:spcBef>
            </a:pPr>
            <a:r>
              <a:rPr sz="1100" spc="-20" dirty="0">
                <a:latin typeface="Times New Roman"/>
                <a:cs typeface="Times New Roman"/>
              </a:rPr>
              <a:t>Delhi</a:t>
            </a:r>
            <a:r>
              <a:rPr sz="1100" spc="65" dirty="0">
                <a:latin typeface="Times New Roman"/>
                <a:cs typeface="Times New Roman"/>
              </a:rPr>
              <a:t> </a:t>
            </a:r>
            <a:r>
              <a:rPr sz="1100" spc="-15" dirty="0">
                <a:latin typeface="Times New Roman"/>
                <a:cs typeface="Times New Roman"/>
              </a:rPr>
              <a:t>Accredited</a:t>
            </a:r>
            <a:r>
              <a:rPr sz="1100" spc="80" dirty="0">
                <a:latin typeface="Times New Roman"/>
                <a:cs typeface="Times New Roman"/>
              </a:rPr>
              <a:t> </a:t>
            </a:r>
            <a:r>
              <a:rPr sz="1100" dirty="0">
                <a:latin typeface="Times New Roman"/>
                <a:cs typeface="Times New Roman"/>
              </a:rPr>
              <a:t>by</a:t>
            </a:r>
            <a:r>
              <a:rPr sz="1100" spc="-10" dirty="0">
                <a:latin typeface="Times New Roman"/>
                <a:cs typeface="Times New Roman"/>
              </a:rPr>
              <a:t> </a:t>
            </a:r>
            <a:r>
              <a:rPr sz="1100" spc="-15" dirty="0">
                <a:latin typeface="Times New Roman"/>
                <a:cs typeface="Times New Roman"/>
              </a:rPr>
              <a:t>NAAC</a:t>
            </a:r>
            <a:r>
              <a:rPr sz="1100" spc="65" dirty="0">
                <a:latin typeface="Times New Roman"/>
                <a:cs typeface="Times New Roman"/>
              </a:rPr>
              <a:t> </a:t>
            </a:r>
            <a:r>
              <a:rPr sz="1100" spc="-15" dirty="0">
                <a:latin typeface="Times New Roman"/>
                <a:cs typeface="Times New Roman"/>
              </a:rPr>
              <a:t>with</a:t>
            </a:r>
            <a:r>
              <a:rPr sz="1100" spc="40" dirty="0">
                <a:latin typeface="Times New Roman"/>
                <a:cs typeface="Times New Roman"/>
              </a:rPr>
              <a:t> </a:t>
            </a:r>
            <a:r>
              <a:rPr sz="1100" spc="-15" dirty="0">
                <a:latin typeface="Times New Roman"/>
                <a:cs typeface="Times New Roman"/>
              </a:rPr>
              <a:t>A+</a:t>
            </a:r>
            <a:r>
              <a:rPr sz="1100" spc="35" dirty="0">
                <a:latin typeface="Times New Roman"/>
                <a:cs typeface="Times New Roman"/>
              </a:rPr>
              <a:t> </a:t>
            </a:r>
            <a:r>
              <a:rPr sz="1100" spc="-5" dirty="0">
                <a:latin typeface="Times New Roman"/>
                <a:cs typeface="Times New Roman"/>
              </a:rPr>
              <a:t>Grade</a:t>
            </a:r>
            <a:r>
              <a:rPr sz="1100" spc="-25" dirty="0">
                <a:latin typeface="Times New Roman"/>
                <a:cs typeface="Times New Roman"/>
              </a:rPr>
              <a:t> </a:t>
            </a:r>
            <a:r>
              <a:rPr sz="1100" dirty="0">
                <a:latin typeface="Times New Roman"/>
                <a:cs typeface="Times New Roman"/>
              </a:rPr>
              <a:t>&amp;</a:t>
            </a:r>
            <a:r>
              <a:rPr sz="1100" spc="-5" dirty="0">
                <a:latin typeface="Times New Roman"/>
                <a:cs typeface="Times New Roman"/>
              </a:rPr>
              <a:t> </a:t>
            </a:r>
            <a:r>
              <a:rPr sz="1100" dirty="0">
                <a:latin typeface="Times New Roman"/>
                <a:cs typeface="Times New Roman"/>
              </a:rPr>
              <a:t>ISO </a:t>
            </a:r>
            <a:r>
              <a:rPr sz="1100" spc="-260" dirty="0">
                <a:latin typeface="Times New Roman"/>
                <a:cs typeface="Times New Roman"/>
              </a:rPr>
              <a:t> </a:t>
            </a:r>
            <a:r>
              <a:rPr sz="1100" spc="-5" dirty="0">
                <a:latin typeface="Times New Roman"/>
                <a:cs typeface="Times New Roman"/>
              </a:rPr>
              <a:t>9001:2015</a:t>
            </a:r>
            <a:r>
              <a:rPr sz="1100" spc="-20" dirty="0">
                <a:latin typeface="Times New Roman"/>
                <a:cs typeface="Times New Roman"/>
              </a:rPr>
              <a:t> </a:t>
            </a:r>
            <a:r>
              <a:rPr sz="1100" spc="-10" dirty="0">
                <a:latin typeface="Times New Roman"/>
                <a:cs typeface="Times New Roman"/>
              </a:rPr>
              <a:t>Certified</a:t>
            </a:r>
            <a:r>
              <a:rPr sz="1100" spc="55" dirty="0">
                <a:latin typeface="Times New Roman"/>
                <a:cs typeface="Times New Roman"/>
              </a:rPr>
              <a:t> </a:t>
            </a:r>
            <a:r>
              <a:rPr sz="1100" spc="-10" dirty="0">
                <a:latin typeface="Times New Roman"/>
                <a:cs typeface="Times New Roman"/>
              </a:rPr>
              <a:t>Institution</a:t>
            </a:r>
            <a:endParaRPr sz="1100">
              <a:latin typeface="Times New Roman"/>
              <a:cs typeface="Times New Roman"/>
            </a:endParaRPr>
          </a:p>
        </p:txBody>
      </p:sp>
      <p:sp>
        <p:nvSpPr>
          <p:cNvPr id="3" name="object 3"/>
          <p:cNvSpPr/>
          <p:nvPr/>
        </p:nvSpPr>
        <p:spPr>
          <a:xfrm>
            <a:off x="896111" y="2929127"/>
            <a:ext cx="5770245" cy="0"/>
          </a:xfrm>
          <a:custGeom>
            <a:avLst/>
            <a:gdLst/>
            <a:ahLst/>
            <a:cxnLst/>
            <a:rect l="l" t="t" r="r" b="b"/>
            <a:pathLst>
              <a:path w="5770245">
                <a:moveTo>
                  <a:pt x="0" y="0"/>
                </a:moveTo>
                <a:lnTo>
                  <a:pt x="5769864" y="0"/>
                </a:lnTo>
              </a:path>
            </a:pathLst>
          </a:custGeom>
          <a:ln w="6096">
            <a:solidFill>
              <a:srgbClr val="000000"/>
            </a:solidFill>
          </a:ln>
        </p:spPr>
        <p:txBody>
          <a:bodyPr wrap="square" lIns="0" tIns="0" rIns="0" bIns="0" rtlCol="0"/>
          <a:lstStyle/>
          <a:p>
            <a:endParaRPr/>
          </a:p>
        </p:txBody>
      </p:sp>
      <p:sp>
        <p:nvSpPr>
          <p:cNvPr id="4" name="object 4"/>
          <p:cNvSpPr txBox="1"/>
          <p:nvPr/>
        </p:nvSpPr>
        <p:spPr>
          <a:xfrm>
            <a:off x="1618614" y="3367277"/>
            <a:ext cx="4325620" cy="634365"/>
          </a:xfrm>
          <a:prstGeom prst="rect">
            <a:avLst/>
          </a:prstGeom>
        </p:spPr>
        <p:txBody>
          <a:bodyPr vert="horz" wrap="square" lIns="0" tIns="11430" rIns="0" bIns="0" rtlCol="0">
            <a:spAutoFit/>
          </a:bodyPr>
          <a:lstStyle/>
          <a:p>
            <a:pPr marL="1162050" marR="5080" indent="-1149350">
              <a:lnSpc>
                <a:spcPct val="100000"/>
              </a:lnSpc>
              <a:spcBef>
                <a:spcPts val="90"/>
              </a:spcBef>
            </a:pPr>
            <a:r>
              <a:rPr sz="2000" b="1" spc="-40" dirty="0">
                <a:solidFill>
                  <a:srgbClr val="FF0000"/>
                </a:solidFill>
                <a:latin typeface="Calibri"/>
                <a:cs typeface="Calibri"/>
              </a:rPr>
              <a:t>DEPARTMENT</a:t>
            </a:r>
            <a:r>
              <a:rPr sz="2000" b="1" spc="40" dirty="0">
                <a:solidFill>
                  <a:srgbClr val="FF0000"/>
                </a:solidFill>
                <a:latin typeface="Calibri"/>
                <a:cs typeface="Calibri"/>
              </a:rPr>
              <a:t> </a:t>
            </a:r>
            <a:r>
              <a:rPr sz="2000" b="1" spc="-10" dirty="0">
                <a:solidFill>
                  <a:srgbClr val="FF0000"/>
                </a:solidFill>
                <a:latin typeface="Calibri"/>
                <a:cs typeface="Calibri"/>
              </a:rPr>
              <a:t>OF </a:t>
            </a:r>
            <a:r>
              <a:rPr sz="2000" b="1" spc="-40" dirty="0">
                <a:solidFill>
                  <a:srgbClr val="FF0000"/>
                </a:solidFill>
                <a:latin typeface="Calibri"/>
                <a:cs typeface="Calibri"/>
              </a:rPr>
              <a:t>INFORMATION</a:t>
            </a:r>
            <a:r>
              <a:rPr sz="2000" b="1" spc="25" dirty="0">
                <a:solidFill>
                  <a:srgbClr val="FF0000"/>
                </a:solidFill>
                <a:latin typeface="Calibri"/>
                <a:cs typeface="Calibri"/>
              </a:rPr>
              <a:t> </a:t>
            </a:r>
            <a:r>
              <a:rPr sz="2000" b="1" spc="-10" dirty="0">
                <a:solidFill>
                  <a:srgbClr val="FF0000"/>
                </a:solidFill>
                <a:latin typeface="Calibri"/>
                <a:cs typeface="Calibri"/>
              </a:rPr>
              <a:t>SCIENCE </a:t>
            </a:r>
            <a:r>
              <a:rPr sz="2000" b="1" spc="-434" dirty="0">
                <a:solidFill>
                  <a:srgbClr val="FF0000"/>
                </a:solidFill>
                <a:latin typeface="Calibri"/>
                <a:cs typeface="Calibri"/>
              </a:rPr>
              <a:t> </a:t>
            </a:r>
            <a:r>
              <a:rPr sz="2000" b="1" spc="-10" dirty="0">
                <a:solidFill>
                  <a:srgbClr val="FF0000"/>
                </a:solidFill>
                <a:latin typeface="Calibri"/>
                <a:cs typeface="Calibri"/>
              </a:rPr>
              <a:t>AND</a:t>
            </a:r>
            <a:r>
              <a:rPr sz="2000" b="1" spc="20" dirty="0">
                <a:solidFill>
                  <a:srgbClr val="FF0000"/>
                </a:solidFill>
                <a:latin typeface="Calibri"/>
                <a:cs typeface="Calibri"/>
              </a:rPr>
              <a:t> </a:t>
            </a:r>
            <a:r>
              <a:rPr sz="2000" b="1" spc="-15" dirty="0">
                <a:solidFill>
                  <a:srgbClr val="FF0000"/>
                </a:solidFill>
                <a:latin typeface="Calibri"/>
                <a:cs typeface="Calibri"/>
              </a:rPr>
              <a:t>ENGINEERING</a:t>
            </a:r>
            <a:endParaRPr sz="2000">
              <a:latin typeface="Calibri"/>
              <a:cs typeface="Calibri"/>
            </a:endParaRPr>
          </a:p>
        </p:txBody>
      </p:sp>
      <p:sp>
        <p:nvSpPr>
          <p:cNvPr id="5" name="object 5"/>
          <p:cNvSpPr txBox="1"/>
          <p:nvPr/>
        </p:nvSpPr>
        <p:spPr>
          <a:xfrm>
            <a:off x="196851" y="4677866"/>
            <a:ext cx="7010400" cy="997068"/>
          </a:xfrm>
          <a:prstGeom prst="rect">
            <a:avLst/>
          </a:prstGeom>
        </p:spPr>
        <p:txBody>
          <a:bodyPr vert="horz" wrap="square" lIns="0" tIns="12065" rIns="0" bIns="0" rtlCol="0">
            <a:spAutoFit/>
          </a:bodyPr>
          <a:lstStyle/>
          <a:p>
            <a:pPr marL="12700" algn="ctr">
              <a:lnSpc>
                <a:spcPct val="100000"/>
              </a:lnSpc>
              <a:spcBef>
                <a:spcPts val="95"/>
              </a:spcBef>
            </a:pPr>
            <a:r>
              <a:rPr lang="en-US" sz="3200" b="1" spc="-265" dirty="0">
                <a:solidFill>
                  <a:srgbClr val="006EC0"/>
                </a:solidFill>
                <a:latin typeface="Times New Roman"/>
                <a:cs typeface="Times New Roman"/>
              </a:rPr>
              <a:t>ATTENDANCE  MANAGEMENT  SYSTEM USING  FACIAL  RECOGNITION</a:t>
            </a:r>
            <a:endParaRPr sz="3200" dirty="0">
              <a:latin typeface="Times New Roman"/>
              <a:cs typeface="Times New Roman"/>
            </a:endParaRPr>
          </a:p>
        </p:txBody>
      </p:sp>
      <p:sp>
        <p:nvSpPr>
          <p:cNvPr id="6" name="object 6"/>
          <p:cNvSpPr txBox="1"/>
          <p:nvPr/>
        </p:nvSpPr>
        <p:spPr>
          <a:xfrm>
            <a:off x="896111" y="6346478"/>
            <a:ext cx="6082539" cy="2025555"/>
          </a:xfrm>
          <a:prstGeom prst="rect">
            <a:avLst/>
          </a:prstGeom>
        </p:spPr>
        <p:txBody>
          <a:bodyPr vert="horz" wrap="square" lIns="0" tIns="131445" rIns="0" bIns="0" rtlCol="0">
            <a:spAutoFit/>
          </a:bodyPr>
          <a:lstStyle/>
          <a:p>
            <a:pPr marL="12700">
              <a:lnSpc>
                <a:spcPct val="100000"/>
              </a:lnSpc>
              <a:spcBef>
                <a:spcPts val="1035"/>
              </a:spcBef>
            </a:pPr>
            <a:r>
              <a:rPr lang="en-US" sz="2600" b="1" spc="-229" dirty="0">
                <a:latin typeface="Times New Roman"/>
                <a:cs typeface="Times New Roman"/>
              </a:rPr>
              <a:t>TEAM   MEMBERS: NIKHIL U</a:t>
            </a:r>
          </a:p>
          <a:p>
            <a:pPr marL="12700">
              <a:lnSpc>
                <a:spcPct val="100000"/>
              </a:lnSpc>
              <a:spcBef>
                <a:spcPts val="1035"/>
              </a:spcBef>
            </a:pPr>
            <a:r>
              <a:rPr lang="en-US" sz="2400" b="1" dirty="0">
                <a:latin typeface="Times New Roman"/>
                <a:cs typeface="Times New Roman"/>
              </a:rPr>
              <a:t>                                   ABHISHEK S POOJARY</a:t>
            </a:r>
          </a:p>
          <a:p>
            <a:pPr marL="12700">
              <a:lnSpc>
                <a:spcPct val="100000"/>
              </a:lnSpc>
              <a:spcBef>
                <a:spcPts val="1035"/>
              </a:spcBef>
            </a:pPr>
            <a:r>
              <a:rPr lang="en-US" sz="2400" b="1" dirty="0">
                <a:latin typeface="Times New Roman"/>
                <a:cs typeface="Times New Roman"/>
              </a:rPr>
              <a:t>                                   NIKHIL</a:t>
            </a:r>
          </a:p>
          <a:p>
            <a:pPr marL="12700">
              <a:lnSpc>
                <a:spcPct val="100000"/>
              </a:lnSpc>
              <a:spcBef>
                <a:spcPts val="1035"/>
              </a:spcBef>
            </a:pPr>
            <a:r>
              <a:rPr lang="en-US" sz="2400" b="1" dirty="0">
                <a:latin typeface="Times New Roman"/>
                <a:cs typeface="Times New Roman"/>
              </a:rPr>
              <a:t>                                   ADITHYA S RAO</a:t>
            </a:r>
            <a:endParaRPr sz="2400" b="1" dirty="0">
              <a:latin typeface="Times New Roman"/>
              <a:cs typeface="Times New Roman"/>
            </a:endParaRPr>
          </a:p>
        </p:txBody>
      </p:sp>
      <p:pic>
        <p:nvPicPr>
          <p:cNvPr id="7" name="object 7"/>
          <p:cNvPicPr/>
          <p:nvPr/>
        </p:nvPicPr>
        <p:blipFill>
          <a:blip r:embed="rId2" cstate="print"/>
          <a:stretch>
            <a:fillRect/>
          </a:stretch>
        </p:blipFill>
        <p:spPr>
          <a:xfrm>
            <a:off x="393191" y="1252727"/>
            <a:ext cx="551688" cy="7223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4841" y="1465367"/>
            <a:ext cx="5930139" cy="443711"/>
          </a:xfrm>
          <a:prstGeom prst="rect">
            <a:avLst/>
          </a:prstGeom>
        </p:spPr>
        <p:txBody>
          <a:bodyPr vert="horz" wrap="square" lIns="0" tIns="12700" rIns="0" bIns="0" rtlCol="0">
            <a:spAutoFit/>
          </a:bodyPr>
          <a:lstStyle/>
          <a:p>
            <a:pPr marL="12700">
              <a:lnSpc>
                <a:spcPct val="100000"/>
              </a:lnSpc>
              <a:spcBef>
                <a:spcPts val="100"/>
              </a:spcBef>
            </a:pPr>
            <a:r>
              <a:rPr lang="en-US" sz="2800" spc="-290" dirty="0"/>
              <a:t>ATTENDANCE  MANAGEMENT  SYSTEM</a:t>
            </a:r>
            <a:endParaRPr sz="2800" dirty="0"/>
          </a:p>
        </p:txBody>
      </p:sp>
      <p:sp>
        <p:nvSpPr>
          <p:cNvPr id="3" name="object 3"/>
          <p:cNvSpPr/>
          <p:nvPr/>
        </p:nvSpPr>
        <p:spPr>
          <a:xfrm>
            <a:off x="896111" y="1917191"/>
            <a:ext cx="5770245" cy="0"/>
          </a:xfrm>
          <a:custGeom>
            <a:avLst/>
            <a:gdLst/>
            <a:ahLst/>
            <a:cxnLst/>
            <a:rect l="l" t="t" r="r" b="b"/>
            <a:pathLst>
              <a:path w="5770245">
                <a:moveTo>
                  <a:pt x="0" y="0"/>
                </a:moveTo>
                <a:lnTo>
                  <a:pt x="5769864" y="0"/>
                </a:lnTo>
              </a:path>
            </a:pathLst>
          </a:custGeom>
          <a:ln w="6096">
            <a:solidFill>
              <a:srgbClr val="000000"/>
            </a:solidFill>
          </a:ln>
        </p:spPr>
        <p:txBody>
          <a:bodyPr wrap="square" lIns="0" tIns="0" rIns="0" bIns="0" rtlCol="0"/>
          <a:lstStyle/>
          <a:p>
            <a:endParaRPr/>
          </a:p>
        </p:txBody>
      </p:sp>
      <p:sp>
        <p:nvSpPr>
          <p:cNvPr id="4" name="object 4"/>
          <p:cNvSpPr txBox="1"/>
          <p:nvPr/>
        </p:nvSpPr>
        <p:spPr>
          <a:xfrm>
            <a:off x="901700" y="2344674"/>
            <a:ext cx="5709920" cy="5675913"/>
          </a:xfrm>
          <a:prstGeom prst="rect">
            <a:avLst/>
          </a:prstGeom>
        </p:spPr>
        <p:txBody>
          <a:bodyPr vert="horz" wrap="square" lIns="0" tIns="12700" rIns="0" bIns="0" rtlCol="0">
            <a:spAutoFit/>
          </a:bodyPr>
          <a:lstStyle/>
          <a:p>
            <a:r>
              <a:rPr lang="en-US" sz="1600" dirty="0"/>
              <a:t>Traditional attendance methods, such as manual roll calls or card-based systems, are often time-consuming, prone to errors, and susceptible to manipulation (e.g., buddy punching, where one person clocks in for another). With facial recognition, the process becomes streamlined, reducing the time it takes to mark attendance and minimizing inaccuracies.</a:t>
            </a:r>
          </a:p>
          <a:p>
            <a:r>
              <a:rPr lang="en-US" sz="1600" dirty="0"/>
              <a:t>The system works by using cameras and Python algorithms to identify each person’s unique facial features. When someone arrives at the designated location, the system captures an image, compares it with stored profiles, and automatically records the attendance if a match is found. This eliminates the need for individuals to carry ID cards or remember passwords, making the system more convenient and secure.</a:t>
            </a:r>
          </a:p>
          <a:p>
            <a:endParaRPr lang="en-US" sz="1600" dirty="0"/>
          </a:p>
          <a:p>
            <a:r>
              <a:rPr lang="en-US" sz="1600" dirty="0"/>
              <a:t>Furthermore, facial recognition attendance systems can operate in real-time, meaning attendance is recorded instantly. This is beneficial for organizations needing quick data access, as administrators can view attendance reports without manually compiling data. Additionally, these systems can enhance security, as only registered individuals are allowed to check in, preventing unauthorized access.</a:t>
            </a:r>
          </a:p>
          <a:p>
            <a:r>
              <a:rPr lang="en-US" sz="1600" dirty="0"/>
              <a:t>Overall, integrating facial recognition technology modernizes attendance management, making it faster, more reliable, and adaptive to the needs of modern workplaces, schools, and events.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p:cNvPicPr>
          <p:nvPr/>
        </p:nvPicPr>
        <p:blipFill>
          <a:blip r:embed="rId2">
            <a:extLst>
              <a:ext uri="{28A0092B-C50C-407E-A947-70E740481C1C}">
                <a14:useLocalDpi xmlns:a14="http://schemas.microsoft.com/office/drawing/2010/main" val="0"/>
              </a:ext>
            </a:extLst>
          </a:blip>
          <a:srcRect l="10613" t="14812" r="13472" b="26607"/>
          <a:stretch/>
        </p:blipFill>
        <p:spPr>
          <a:xfrm>
            <a:off x="0" y="2451100"/>
            <a:ext cx="7556500" cy="5791200"/>
          </a:xfrm>
          <a:prstGeom prst="rect">
            <a:avLst/>
          </a:prstGeom>
        </p:spPr>
      </p:pic>
      <p:sp>
        <p:nvSpPr>
          <p:cNvPr id="3" name="TextBox 2">
            <a:extLst>
              <a:ext uri="{FF2B5EF4-FFF2-40B4-BE49-F238E27FC236}">
                <a16:creationId xmlns:a16="http://schemas.microsoft.com/office/drawing/2014/main" id="{F5E4AC6F-D769-2C3F-1320-8C4056569D44}"/>
              </a:ext>
            </a:extLst>
          </p:cNvPr>
          <p:cNvSpPr txBox="1"/>
          <p:nvPr/>
        </p:nvSpPr>
        <p:spPr>
          <a:xfrm>
            <a:off x="501650" y="622300"/>
            <a:ext cx="5562600" cy="523220"/>
          </a:xfrm>
          <a:prstGeom prst="rect">
            <a:avLst/>
          </a:prstGeom>
          <a:noFill/>
        </p:spPr>
        <p:txBody>
          <a:bodyPr wrap="square" rtlCol="0">
            <a:spAutoFit/>
          </a:bodyPr>
          <a:lstStyle/>
          <a:p>
            <a:r>
              <a:rPr lang="en-US" sz="2800" dirty="0"/>
              <a:t>Gantt Chart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0" y="1526268"/>
            <a:ext cx="7555992" cy="7639843"/>
          </a:xfrm>
          <a:prstGeom prst="rect">
            <a:avLst/>
          </a:prstGeom>
        </p:spPr>
      </p:pic>
      <p:sp>
        <p:nvSpPr>
          <p:cNvPr id="3" name="TextBox 2">
            <a:extLst>
              <a:ext uri="{FF2B5EF4-FFF2-40B4-BE49-F238E27FC236}">
                <a16:creationId xmlns:a16="http://schemas.microsoft.com/office/drawing/2014/main" id="{DFDFC958-DC0A-9B54-5C54-72BCECB8A7A2}"/>
              </a:ext>
            </a:extLst>
          </p:cNvPr>
          <p:cNvSpPr txBox="1"/>
          <p:nvPr/>
        </p:nvSpPr>
        <p:spPr>
          <a:xfrm>
            <a:off x="425450" y="546100"/>
            <a:ext cx="3810000" cy="523220"/>
          </a:xfrm>
          <a:prstGeom prst="rect">
            <a:avLst/>
          </a:prstGeom>
          <a:noFill/>
        </p:spPr>
        <p:txBody>
          <a:bodyPr wrap="square" rtlCol="0">
            <a:spAutoFit/>
          </a:bodyPr>
          <a:lstStyle/>
          <a:p>
            <a:r>
              <a:rPr lang="en-US" sz="2800" dirty="0"/>
              <a:t>Student Activity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9EE5023-5255-8BEC-5292-79EFFB147FDC}"/>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8906F7B5-ED2E-1336-61E5-F0944E157B6E}"/>
              </a:ext>
            </a:extLst>
          </p:cNvPr>
          <p:cNvPicPr/>
          <p:nvPr/>
        </p:nvPicPr>
        <p:blipFill>
          <a:blip r:embed="rId2">
            <a:extLst>
              <a:ext uri="{28A0092B-C50C-407E-A947-70E740481C1C}">
                <a14:useLocalDpi xmlns:a14="http://schemas.microsoft.com/office/drawing/2010/main" val="0"/>
              </a:ext>
            </a:extLst>
          </a:blip>
          <a:srcRect/>
          <a:stretch/>
        </p:blipFill>
        <p:spPr>
          <a:xfrm>
            <a:off x="0" y="1526268"/>
            <a:ext cx="7556500" cy="8468632"/>
          </a:xfrm>
          <a:prstGeom prst="rect">
            <a:avLst/>
          </a:prstGeom>
        </p:spPr>
      </p:pic>
      <p:sp>
        <p:nvSpPr>
          <p:cNvPr id="3" name="TextBox 2">
            <a:extLst>
              <a:ext uri="{FF2B5EF4-FFF2-40B4-BE49-F238E27FC236}">
                <a16:creationId xmlns:a16="http://schemas.microsoft.com/office/drawing/2014/main" id="{E40E20C8-A14C-1042-6D9F-3358F4269284}"/>
              </a:ext>
            </a:extLst>
          </p:cNvPr>
          <p:cNvSpPr txBox="1"/>
          <p:nvPr/>
        </p:nvSpPr>
        <p:spPr>
          <a:xfrm>
            <a:off x="425450" y="546100"/>
            <a:ext cx="3810000" cy="523220"/>
          </a:xfrm>
          <a:prstGeom prst="rect">
            <a:avLst/>
          </a:prstGeom>
          <a:noFill/>
        </p:spPr>
        <p:txBody>
          <a:bodyPr wrap="square" rtlCol="0">
            <a:spAutoFit/>
          </a:bodyPr>
          <a:lstStyle/>
          <a:p>
            <a:r>
              <a:rPr lang="en-US" sz="2800" dirty="0"/>
              <a:t>Admin Activity Diagram</a:t>
            </a:r>
          </a:p>
        </p:txBody>
      </p:sp>
    </p:spTree>
    <p:extLst>
      <p:ext uri="{BB962C8B-B14F-4D97-AF65-F5344CB8AC3E}">
        <p14:creationId xmlns:p14="http://schemas.microsoft.com/office/powerpoint/2010/main" val="97626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196850" y="1818308"/>
            <a:ext cx="7086600" cy="8875092"/>
          </a:xfrm>
          <a:prstGeom prst="rect">
            <a:avLst/>
          </a:prstGeom>
        </p:spPr>
      </p:pic>
      <p:sp>
        <p:nvSpPr>
          <p:cNvPr id="3" name="TextBox 2">
            <a:extLst>
              <a:ext uri="{FF2B5EF4-FFF2-40B4-BE49-F238E27FC236}">
                <a16:creationId xmlns:a16="http://schemas.microsoft.com/office/drawing/2014/main" id="{9F0D7664-47DB-BBF4-349B-7C96A5C03EAD}"/>
              </a:ext>
            </a:extLst>
          </p:cNvPr>
          <p:cNvSpPr txBox="1"/>
          <p:nvPr/>
        </p:nvSpPr>
        <p:spPr>
          <a:xfrm>
            <a:off x="349250" y="622300"/>
            <a:ext cx="5562600" cy="523220"/>
          </a:xfrm>
          <a:prstGeom prst="rect">
            <a:avLst/>
          </a:prstGeom>
          <a:noFill/>
        </p:spPr>
        <p:txBody>
          <a:bodyPr wrap="square" rtlCol="0">
            <a:spAutoFit/>
          </a:bodyPr>
          <a:lstStyle/>
          <a:p>
            <a:r>
              <a:rPr lang="en-US" sz="2800" dirty="0"/>
              <a:t>Usercase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Attendance Management System Using Facial Recognition</Template>
  <TotalTime>6</TotalTime>
  <Words>305</Words>
  <Application>Microsoft Office PowerPoint</Application>
  <PresentationFormat>Custom</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Times New Roman</vt:lpstr>
      <vt:lpstr>Office Theme</vt:lpstr>
      <vt:lpstr>PowerPoint Presentation</vt:lpstr>
      <vt:lpstr>ATTENDANCE  MANAGEMENT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Poojary</dc:creator>
  <cp:lastModifiedBy>Abhishek Poojary</cp:lastModifiedBy>
  <cp:revision>2</cp:revision>
  <dcterms:created xsi:type="dcterms:W3CDTF">2024-11-07T20:09:35Z</dcterms:created>
  <dcterms:modified xsi:type="dcterms:W3CDTF">2024-11-08T04:58:53Z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2024-11-07T00:00:00Z</vt:filetime>
  </property>
  <property fmtid="{D5CDD505-2E9C-101B-9397-08002B2CF9AE}" pid="3" name="Creator">
    <vt:lpwstr>Microsoft® PowerPoint® 2016</vt:lpwstr>
  </property>
  <property fmtid="{D5CDD505-2E9C-101B-9397-08002B2CF9AE}" pid="4" name="LastSaved">
    <vt:filetime>2024-11-07T00:00:00Z</vt:filetime>
  </property>
</Properties>
</file>