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7559675" cx="10080625"/>
  <p:notesSz cx="7559675" cy="10691800"/>
  <p:embeddedFontLst>
    <p:embeddedFont>
      <p:font typeface="Roboto"/>
      <p:regular r:id="rId24"/>
      <p:bold r:id="rId25"/>
      <p:italic r:id="rId26"/>
      <p:boldItalic r:id="rId27"/>
    </p:embeddedFont>
    <p:embeddedFont>
      <p:font typeface="Corbel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Corbel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rbel-boldItalic.fntdata"/><Relationship Id="rId30" Type="http://schemas.openxmlformats.org/officeDocument/2006/relationships/font" Target="fonts/Corbel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1312863" y="1027113"/>
            <a:ext cx="4927600" cy="3694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1169988" y="5086350"/>
            <a:ext cx="5219700" cy="4100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7e955e000_0_0:notes"/>
          <p:cNvSpPr/>
          <p:nvPr>
            <p:ph idx="2" type="sldImg"/>
          </p:nvPr>
        </p:nvSpPr>
        <p:spPr>
          <a:xfrm>
            <a:off x="1312863" y="1027113"/>
            <a:ext cx="4927500" cy="36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7e955e000_0_0:notes"/>
          <p:cNvSpPr txBox="1"/>
          <p:nvPr>
            <p:ph idx="1" type="body"/>
          </p:nvPr>
        </p:nvSpPr>
        <p:spPr>
          <a:xfrm>
            <a:off x="1169988" y="5086350"/>
            <a:ext cx="5219700" cy="41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312863" y="1027113"/>
            <a:ext cx="4932362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1169988" y="5086350"/>
            <a:ext cx="5221287" cy="41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e955e000_0_313:notes"/>
          <p:cNvSpPr/>
          <p:nvPr>
            <p:ph idx="2" type="sldImg"/>
          </p:nvPr>
        </p:nvSpPr>
        <p:spPr>
          <a:xfrm>
            <a:off x="1312863" y="1027113"/>
            <a:ext cx="4932300" cy="369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g77e955e000_0_313:notes"/>
          <p:cNvSpPr txBox="1"/>
          <p:nvPr>
            <p:ph idx="1" type="body"/>
          </p:nvPr>
        </p:nvSpPr>
        <p:spPr>
          <a:xfrm>
            <a:off x="1169988" y="5086350"/>
            <a:ext cx="5221200" cy="4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e955e000_2_5:notes"/>
          <p:cNvSpPr/>
          <p:nvPr>
            <p:ph idx="2" type="sldImg"/>
          </p:nvPr>
        </p:nvSpPr>
        <p:spPr>
          <a:xfrm>
            <a:off x="1312863" y="1027113"/>
            <a:ext cx="4932300" cy="369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g77e955e000_2_5:notes"/>
          <p:cNvSpPr txBox="1"/>
          <p:nvPr>
            <p:ph idx="1" type="body"/>
          </p:nvPr>
        </p:nvSpPr>
        <p:spPr>
          <a:xfrm>
            <a:off x="1169988" y="5086350"/>
            <a:ext cx="5221200" cy="4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e955e000_0_321:notes"/>
          <p:cNvSpPr/>
          <p:nvPr>
            <p:ph idx="2" type="sldImg"/>
          </p:nvPr>
        </p:nvSpPr>
        <p:spPr>
          <a:xfrm>
            <a:off x="1312863" y="1027113"/>
            <a:ext cx="4927500" cy="36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7e955e000_0_321:notes"/>
          <p:cNvSpPr txBox="1"/>
          <p:nvPr>
            <p:ph idx="1" type="body"/>
          </p:nvPr>
        </p:nvSpPr>
        <p:spPr>
          <a:xfrm>
            <a:off x="1169988" y="5086350"/>
            <a:ext cx="5219700" cy="41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312863" y="1027113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1169988" y="5086350"/>
            <a:ext cx="5221287" cy="41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312863" y="1027113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1169988" y="5086350"/>
            <a:ext cx="5221287" cy="41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1169988" y="5086350"/>
            <a:ext cx="5219700" cy="4100513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1312863" y="1027113"/>
            <a:ext cx="4927600" cy="3694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1169988" y="5086350"/>
            <a:ext cx="5219700" cy="4100513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1312863" y="1027113"/>
            <a:ext cx="4927600" cy="3694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1312863" y="1027113"/>
            <a:ext cx="4932362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1169988" y="5086350"/>
            <a:ext cx="5221287" cy="41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e955e000_0_3:notes"/>
          <p:cNvSpPr/>
          <p:nvPr>
            <p:ph idx="2" type="sldImg"/>
          </p:nvPr>
        </p:nvSpPr>
        <p:spPr>
          <a:xfrm>
            <a:off x="1312863" y="1027113"/>
            <a:ext cx="4927500" cy="36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e955e000_0_3:notes"/>
          <p:cNvSpPr txBox="1"/>
          <p:nvPr>
            <p:ph idx="1" type="body"/>
          </p:nvPr>
        </p:nvSpPr>
        <p:spPr>
          <a:xfrm>
            <a:off x="1169988" y="5086350"/>
            <a:ext cx="5219700" cy="41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1169988" y="5086350"/>
            <a:ext cx="5219700" cy="4100513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312863" y="1027113"/>
            <a:ext cx="4927600" cy="3694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1312863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1169988" y="5086350"/>
            <a:ext cx="5221287" cy="41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1169988" y="5086350"/>
            <a:ext cx="5219700" cy="4100513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312863" y="1027113"/>
            <a:ext cx="4927600" cy="3694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312863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1169988" y="5086350"/>
            <a:ext cx="5221287" cy="41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e955e000_0_301:notes"/>
          <p:cNvSpPr/>
          <p:nvPr>
            <p:ph idx="2" type="sldImg"/>
          </p:nvPr>
        </p:nvSpPr>
        <p:spPr>
          <a:xfrm>
            <a:off x="1312863" y="1027113"/>
            <a:ext cx="4927500" cy="36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e955e000_0_301:notes"/>
          <p:cNvSpPr txBox="1"/>
          <p:nvPr>
            <p:ph idx="1" type="body"/>
          </p:nvPr>
        </p:nvSpPr>
        <p:spPr>
          <a:xfrm>
            <a:off x="1169988" y="5086350"/>
            <a:ext cx="5219700" cy="41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312863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1169988" y="5086350"/>
            <a:ext cx="5221287" cy="41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312863" y="1027113"/>
            <a:ext cx="4932362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1169988" y="5086350"/>
            <a:ext cx="5221287" cy="41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43637" y="1094341"/>
            <a:ext cx="9393300" cy="30168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43628" y="4165464"/>
            <a:ext cx="9393300" cy="11649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43628" y="1625731"/>
            <a:ext cx="9393300" cy="28860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43628" y="4632992"/>
            <a:ext cx="9393300" cy="19119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4031" y="171352"/>
            <a:ext cx="90726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50375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03238" y="1957388"/>
            <a:ext cx="9074100" cy="5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>
            <a:lvl1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  <a:defRPr/>
            </a:lvl1pPr>
            <a:lvl2pPr indent="-331469" lvl="1" marL="914400" rtl="0" algn="l">
              <a:spcBef>
                <a:spcPts val="360"/>
              </a:spcBef>
              <a:spcAft>
                <a:spcPts val="0"/>
              </a:spcAft>
              <a:buSzPts val="162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503238" y="7138988"/>
            <a:ext cx="23526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0950" spcFirstLastPara="1" rIns="50375" wrap="square" tIns="50375">
            <a:noAutofit/>
          </a:bodyPr>
          <a:lstStyle>
            <a:lvl1pPr lv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911475" y="7138988"/>
            <a:ext cx="60723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50375" spcFirstLastPara="1" rIns="50375" wrap="square" tIns="50375">
            <a:noAutofit/>
          </a:bodyPr>
          <a:lstStyle>
            <a:lvl1pPr lv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9043988" y="7138988"/>
            <a:ext cx="80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0775" spcFirstLastPara="1" rIns="100775" wrap="square" tIns="50375">
            <a:noAutofit/>
          </a:bodyPr>
          <a:lstStyle>
            <a:lvl1pPr indent="0" lvl="0" marL="0" marR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lip Art and Text" type="clipArtAndTx">
  <p:cSld name="CLIPART_AND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41363" y="700088"/>
            <a:ext cx="86010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50375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1" name="Google Shape;61;p14"/>
          <p:cNvSpPr/>
          <p:nvPr>
            <p:ph idx="2" type="clipArt"/>
          </p:nvPr>
        </p:nvSpPr>
        <p:spPr>
          <a:xfrm>
            <a:off x="822325" y="2138363"/>
            <a:ext cx="41292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◼"/>
              <a:defRPr b="0" i="0" sz="3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20"/>
              </a:spcBef>
              <a:spcAft>
                <a:spcPts val="0"/>
              </a:spcAft>
              <a:buClr>
                <a:schemeClr val="accent2"/>
              </a:buClr>
              <a:buSzPts val="2790"/>
              <a:buFont typeface="Noto Sans Symbols"/>
              <a:buChar char="▪"/>
              <a:defRPr b="0" i="0" sz="3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520"/>
              </a:spcBef>
              <a:spcAft>
                <a:spcPts val="0"/>
              </a:spcAft>
              <a:buClr>
                <a:srgbClr val="E66C7D"/>
              </a:buClr>
              <a:buSzPts val="2600"/>
              <a:buFont typeface="Arial"/>
              <a:buChar char="▪"/>
              <a:defRPr b="0" i="0" sz="2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440"/>
              </a:spcBef>
              <a:spcAft>
                <a:spcPts val="0"/>
              </a:spcAft>
              <a:buClr>
                <a:srgbClr val="6BB76D"/>
              </a:buClr>
              <a:buSzPts val="2200"/>
              <a:buFont typeface="Arial"/>
              <a:buChar char="▪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440"/>
              </a:spcBef>
              <a:spcAft>
                <a:spcPts val="0"/>
              </a:spcAft>
              <a:buClr>
                <a:srgbClr val="E88651"/>
              </a:buClr>
              <a:buSzPts val="2200"/>
              <a:buFont typeface="Noto Sans Symbols"/>
              <a:buChar char="🢝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44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103813" y="2138363"/>
            <a:ext cx="41307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>
            <a:lvl1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  <a:defRPr/>
            </a:lvl1pPr>
            <a:lvl2pPr indent="-331469" lvl="1" marL="914400" rtl="0" algn="l">
              <a:spcBef>
                <a:spcPts val="360"/>
              </a:spcBef>
              <a:spcAft>
                <a:spcPts val="0"/>
              </a:spcAft>
              <a:buSzPts val="162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43628" y="3161218"/>
            <a:ext cx="9393300" cy="1237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43628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5327385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43628" y="2042369"/>
            <a:ext cx="3095700" cy="4672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540467" y="661609"/>
            <a:ext cx="7020000" cy="60126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5040313" y="37"/>
            <a:ext cx="5040300" cy="755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92695" y="1812463"/>
            <a:ext cx="4459500" cy="21786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92695" y="4119828"/>
            <a:ext cx="4459500" cy="18153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5445456" y="1064395"/>
            <a:ext cx="4230000" cy="54309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>
                <a:solidFill>
                  <a:schemeClr val="dk1"/>
                </a:solidFill>
              </a:defRPr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  <a:defRPr>
                <a:solidFill>
                  <a:schemeClr val="dk1"/>
                </a:solidFill>
              </a:defRPr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  <a:defRPr>
                <a:solidFill>
                  <a:schemeClr val="dk1"/>
                </a:solidFill>
              </a:defRPr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>
                <a:solidFill>
                  <a:schemeClr val="dk1"/>
                </a:solidFill>
              </a:defRPr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  <a:defRPr>
                <a:solidFill>
                  <a:schemeClr val="dk1"/>
                </a:solidFill>
              </a:defRPr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  <a:defRPr>
                <a:solidFill>
                  <a:schemeClr val="dk1"/>
                </a:solidFill>
              </a:defRPr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>
                <a:solidFill>
                  <a:schemeClr val="dk1"/>
                </a:solidFill>
              </a:defRPr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  <a:defRPr>
                <a:solidFill>
                  <a:schemeClr val="dk1"/>
                </a:solidFill>
              </a:defRPr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7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43628" y="6217901"/>
            <a:ext cx="6613200" cy="889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  <a:defRPr sz="2200">
                <a:solidFill>
                  <a:schemeClr val="lt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Char char="○"/>
              <a:defRPr sz="1700">
                <a:solidFill>
                  <a:schemeClr val="lt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Char char="■"/>
              <a:defRPr sz="1700">
                <a:solidFill>
                  <a:schemeClr val="lt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  <a:defRPr sz="1700">
                <a:solidFill>
                  <a:schemeClr val="lt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Char char="○"/>
              <a:defRPr sz="1700">
                <a:solidFill>
                  <a:schemeClr val="lt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Char char="■"/>
              <a:defRPr sz="1700">
                <a:solidFill>
                  <a:schemeClr val="lt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  <a:defRPr sz="1700">
                <a:solidFill>
                  <a:schemeClr val="lt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Char char="○"/>
              <a:defRPr sz="1700">
                <a:solidFill>
                  <a:schemeClr val="lt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lt2"/>
              </a:buClr>
              <a:buSzPts val="1700"/>
              <a:buChar char="■"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</a:defRPr>
            </a:lvl1pPr>
            <a:lvl2pPr lvl="1" algn="r">
              <a:buNone/>
              <a:defRPr sz="1200">
                <a:solidFill>
                  <a:schemeClr val="lt2"/>
                </a:solidFill>
              </a:defRPr>
            </a:lvl2pPr>
            <a:lvl3pPr lvl="2" algn="r">
              <a:buNone/>
              <a:defRPr sz="1200">
                <a:solidFill>
                  <a:schemeClr val="lt2"/>
                </a:solidFill>
              </a:defRPr>
            </a:lvl3pPr>
            <a:lvl4pPr lvl="3" algn="r">
              <a:buNone/>
              <a:defRPr sz="1200">
                <a:solidFill>
                  <a:schemeClr val="lt2"/>
                </a:solidFill>
              </a:defRPr>
            </a:lvl4pPr>
            <a:lvl5pPr lvl="4" algn="r">
              <a:buNone/>
              <a:defRPr sz="1200">
                <a:solidFill>
                  <a:schemeClr val="lt2"/>
                </a:solidFill>
              </a:defRPr>
            </a:lvl5pPr>
            <a:lvl6pPr lvl="5" algn="r">
              <a:buNone/>
              <a:defRPr sz="1200">
                <a:solidFill>
                  <a:schemeClr val="lt2"/>
                </a:solidFill>
              </a:defRPr>
            </a:lvl6pPr>
            <a:lvl7pPr lvl="6" algn="r">
              <a:buNone/>
              <a:defRPr sz="1200">
                <a:solidFill>
                  <a:schemeClr val="lt2"/>
                </a:solidFill>
              </a:defRPr>
            </a:lvl7pPr>
            <a:lvl8pPr lvl="7" algn="r">
              <a:buNone/>
              <a:defRPr sz="1200">
                <a:solidFill>
                  <a:schemeClr val="lt2"/>
                </a:solidFill>
              </a:defRPr>
            </a:lvl8pPr>
            <a:lvl9pPr lvl="8" algn="r"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google.com/" TargetMode="External"/><Relationship Id="rId4" Type="http://schemas.openxmlformats.org/officeDocument/2006/relationships/hyperlink" Target="http://www.wikipedia.com/" TargetMode="External"/><Relationship Id="rId5" Type="http://schemas.openxmlformats.org/officeDocument/2006/relationships/hyperlink" Target="https://www.irjet.net/archives/V5/i1/IRJET-V5I1232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741363" y="696913"/>
            <a:ext cx="86058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50375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FFC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GET request using XHR</a:t>
            </a:r>
            <a:endParaRPr sz="3200">
              <a:solidFill>
                <a:srgbClr val="FFC7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741373" y="2388975"/>
            <a:ext cx="8823000" cy="4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1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1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1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1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XMLHttpRequest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1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1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IN" sz="21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http://yourdomain.com/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  <a:endParaRPr sz="21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215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IN" sz="21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url)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215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215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onreadystatechange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1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215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1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1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21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215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(Http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21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responseText)</a:t>
            </a: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1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81038" lvl="0" marL="6810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3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741363" y="696913"/>
            <a:ext cx="86058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50375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FFC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GET Request in Fetch API</a:t>
            </a:r>
            <a:endParaRPr sz="3200">
              <a:solidFill>
                <a:srgbClr val="FFC7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741373" y="2409850"/>
            <a:ext cx="8969100" cy="4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5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IN" sz="22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https://www.yourdomain.com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   method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IN" sz="22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22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50">
              <a:solidFill>
                <a:srgbClr val="8F93A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225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225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2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response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225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2250">
              <a:solidFill>
                <a:srgbClr val="8F93A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225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225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jsonData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2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2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225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(jsonData))</a:t>
            </a:r>
            <a:endParaRPr sz="2250">
              <a:solidFill>
                <a:srgbClr val="8F93A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225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225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2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IN" sz="2250">
                <a:solidFill>
                  <a:srgbClr val="464B5D"/>
                </a:solidFill>
                <a:latin typeface="Courier New"/>
                <a:ea typeface="Courier New"/>
                <a:cs typeface="Courier New"/>
                <a:sym typeface="Courier New"/>
              </a:rPr>
              <a:t>//error block</a:t>
            </a:r>
            <a:endParaRPr i="1" sz="2250">
              <a:solidFill>
                <a:srgbClr val="464B5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IN" sz="225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IN" sz="22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81037" lvl="0" marL="6810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315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741363" y="696913"/>
            <a:ext cx="86058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50375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FFC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GET Request in Fetch API</a:t>
            </a:r>
            <a:endParaRPr sz="3200">
              <a:solidFill>
                <a:srgbClr val="FFC7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741373" y="2409850"/>
            <a:ext cx="8969100" cy="4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ajax</a:t>
            </a: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   type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IN" sz="18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endParaRPr sz="18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   url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IN" sz="18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https://www.yourdomain.com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endParaRPr sz="18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   dataType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IN" sz="18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IN" sz="1800">
                <a:solidFill>
                  <a:srgbClr val="464B5D"/>
                </a:solidFill>
                <a:latin typeface="Courier New"/>
                <a:ea typeface="Courier New"/>
                <a:cs typeface="Courier New"/>
                <a:sym typeface="Courier New"/>
              </a:rPr>
              <a:t>// data type expected from server</a:t>
            </a:r>
            <a:endParaRPr i="1" sz="1800">
              <a:solidFill>
                <a:srgbClr val="464B5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8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N" sz="18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(data)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8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8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N" sz="18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IN" sz="18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Error: 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error)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IN" sz="1800">
                <a:solidFill>
                  <a:srgbClr val="8F93A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IN" sz="18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81037" lvl="0" marL="6810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3050">
              <a:solidFill>
                <a:srgbClr val="82AA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504044" y="337265"/>
            <a:ext cx="9072600" cy="1380900"/>
          </a:xfrm>
          <a:prstGeom prst="rect">
            <a:avLst/>
          </a:prstGeom>
        </p:spPr>
        <p:txBody>
          <a:bodyPr anchorCtr="0" anchor="ctr" bIns="50375" lIns="100775" spcFirstLastPara="1" rIns="50375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C700"/>
                </a:solidFill>
              </a:rPr>
              <a:t>Other ways	</a:t>
            </a:r>
            <a:endParaRPr>
              <a:solidFill>
                <a:srgbClr val="FFC700"/>
              </a:solidFill>
            </a:endParaRPr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503263" y="2123301"/>
            <a:ext cx="9074100" cy="5099100"/>
          </a:xfrm>
          <a:prstGeom prst="rect">
            <a:avLst/>
          </a:prstGeom>
        </p:spPr>
        <p:txBody>
          <a:bodyPr anchorCtr="0" anchor="t" bIns="50375" lIns="60475" spcFirstLastPara="1" rIns="100775" wrap="square" tIns="100775">
            <a:noAutofit/>
          </a:bodyPr>
          <a:lstStyle/>
          <a:p>
            <a:pPr indent="-32004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IN"/>
              <a:t>Jquery</a:t>
            </a:r>
            <a:endParaRPr/>
          </a:p>
          <a:p>
            <a:pPr indent="-32004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IN"/>
              <a:t>Axios</a:t>
            </a:r>
            <a:endParaRPr/>
          </a:p>
          <a:p>
            <a:pPr indent="-32004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IN"/>
              <a:t>request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741363" y="744538"/>
            <a:ext cx="8604250" cy="1169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50375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>
                <a:solidFill>
                  <a:srgbClr val="FFC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822325" y="2138363"/>
            <a:ext cx="8415338" cy="4986337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/>
          <a:p>
            <a:pPr indent="-681038" lvl="0" marL="6826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age can be refreshed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dynamically</a:t>
            </a:r>
            <a:endParaRPr>
              <a:solidFill>
                <a:srgbClr val="4A86E8"/>
              </a:solidFill>
            </a:endParaRPr>
          </a:p>
          <a:p>
            <a:pPr indent="-681038" lvl="0" marL="6826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esponse of the interface to user is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</a:t>
            </a:r>
            <a:endParaRPr>
              <a:solidFill>
                <a:srgbClr val="4A86E8"/>
              </a:solidFill>
            </a:endParaRPr>
          </a:p>
          <a:p>
            <a:pPr indent="-681038" lvl="0" marL="6826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oad much faster because the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payload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is much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</a:t>
            </a:r>
            <a:endParaRPr>
              <a:solidFill>
                <a:srgbClr val="4A86E8"/>
              </a:solidFill>
            </a:endParaRPr>
          </a:p>
          <a:p>
            <a:pPr indent="-681038" lvl="0" marL="6826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•"/>
            </a:pP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educes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the demand for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</a:t>
            </a:r>
            <a:endParaRPr>
              <a:solidFill>
                <a:srgbClr val="4A86E8"/>
              </a:solidFill>
            </a:endParaRPr>
          </a:p>
          <a:p>
            <a:pPr indent="-681038" lvl="0" marL="6826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llows the web applications to be much more efficient</a:t>
            </a:r>
            <a:endParaRPr/>
          </a:p>
          <a:p>
            <a:pPr indent="-681038" lvl="0" marL="6826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perate more like an application rather than a standalone program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741363" y="744538"/>
            <a:ext cx="8604250" cy="1169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50375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>
                <a:solidFill>
                  <a:srgbClr val="FFC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822325" y="2138363"/>
            <a:ext cx="8415338" cy="4986337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IN" sz="2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IN" sz="2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ntegration</a:t>
            </a: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 of browsers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With AJAX, all functions are loaded on a dynamic page, clicking the back or </a:t>
            </a:r>
            <a:r>
              <a:rPr lang="en-IN" sz="2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refresh</a:t>
            </a: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 button would take you to an entirely different web page or to the beginning of what your dynamic web page was processing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AJAX opens up another </a:t>
            </a:r>
            <a:r>
              <a:rPr lang="en-IN" sz="2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</a:t>
            </a: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 vector for malicious code that web developers might not fully test for.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2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1038" lvl="0" marL="6826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bel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504031" y="171352"/>
            <a:ext cx="9072563" cy="1380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50375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>
                <a:solidFill>
                  <a:srgbClr val="FFC700"/>
                </a:solidFill>
              </a:rPr>
              <a:t>CONCLUSIONS</a:t>
            </a:r>
            <a:br>
              <a:rPr lang="en-IN" sz="4500">
                <a:solidFill>
                  <a:srgbClr val="FFC700"/>
                </a:solidFill>
              </a:rPr>
            </a:br>
            <a:endParaRPr sz="4500">
              <a:solidFill>
                <a:srgbClr val="FFC700"/>
              </a:solidFill>
            </a:endParaRPr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503238" y="1957388"/>
            <a:ext cx="9074150" cy="50990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/>
          <a:p>
            <a:pPr indent="-352425" lvl="0" marL="482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Ajax provides functionality to create a robust web application. </a:t>
            </a:r>
            <a:endParaRPr/>
          </a:p>
          <a:p>
            <a:pPr indent="-352425" lvl="0" marL="482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If an Ajax web application is coded properly it will run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than and as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as a non-Ajax program. </a:t>
            </a:r>
            <a:endParaRPr/>
          </a:p>
          <a:p>
            <a:pPr indent="-352425" lvl="0" marL="482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Ajax also allows websites to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their overall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usage and server load by reducing the amount of full page loads.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504031" y="171352"/>
            <a:ext cx="9072563" cy="1380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50375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40">
                <a:solidFill>
                  <a:srgbClr val="FFC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br>
              <a:rPr lang="en-IN" sz="4500">
                <a:solidFill>
                  <a:srgbClr val="FFC700"/>
                </a:solidFill>
              </a:rPr>
            </a:br>
            <a:endParaRPr sz="4500">
              <a:solidFill>
                <a:srgbClr val="FFC700"/>
              </a:solidFill>
            </a:endParaRPr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503238" y="1957388"/>
            <a:ext cx="9074150" cy="50990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/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www.google.com</a:t>
            </a: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www.wikipedia.com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905" lvl="0" marL="4826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International Research Journal of Engineering and Technology Journal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2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/>
        </p:nvSpPr>
        <p:spPr>
          <a:xfrm>
            <a:off x="741363" y="744538"/>
            <a:ext cx="8605837" cy="633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730900" y="772675"/>
            <a:ext cx="84576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>
                <a:solidFill>
                  <a:srgbClr val="FFC700"/>
                </a:solidFill>
                <a:latin typeface="Roboto"/>
                <a:ea typeface="Roboto"/>
                <a:cs typeface="Roboto"/>
                <a:sym typeface="Roboto"/>
              </a:rPr>
              <a:t>AJAX  </a:t>
            </a:r>
            <a:endParaRPr sz="5500">
              <a:solidFill>
                <a:srgbClr val="FFC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4488450" y="3967725"/>
            <a:ext cx="51789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C700"/>
                </a:solidFill>
                <a:latin typeface="Roboto"/>
                <a:ea typeface="Roboto"/>
                <a:cs typeface="Roboto"/>
                <a:sym typeface="Roboto"/>
              </a:rPr>
              <a:t>Submitted to:</a:t>
            </a:r>
            <a:r>
              <a:rPr lang="en-IN" sz="2400">
                <a:solidFill>
                  <a:srgbClr val="FFC7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solidFill>
                <a:srgbClr val="FFC7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rgbClr val="FFC700"/>
                </a:solidFill>
                <a:latin typeface="Roboto"/>
                <a:ea typeface="Roboto"/>
                <a:cs typeface="Roboto"/>
                <a:sym typeface="Roboto"/>
              </a:rPr>
              <a:t>Veena A</a:t>
            </a:r>
            <a:endParaRPr sz="2700">
              <a:solidFill>
                <a:srgbClr val="FFC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488450" y="5895225"/>
            <a:ext cx="51789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C700"/>
                </a:solidFill>
                <a:latin typeface="Roboto"/>
                <a:ea typeface="Roboto"/>
                <a:cs typeface="Roboto"/>
                <a:sym typeface="Roboto"/>
              </a:rPr>
              <a:t>Presented By:</a:t>
            </a:r>
            <a:endParaRPr sz="2400">
              <a:solidFill>
                <a:srgbClr val="FFC7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FFC700"/>
                </a:solidFill>
                <a:latin typeface="Roboto"/>
                <a:ea typeface="Roboto"/>
                <a:cs typeface="Roboto"/>
                <a:sym typeface="Roboto"/>
              </a:rPr>
              <a:t>Abhishek Mahesh Powar</a:t>
            </a:r>
            <a:endParaRPr sz="2800">
              <a:solidFill>
                <a:srgbClr val="FFC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504031" y="171352"/>
            <a:ext cx="9072563" cy="1380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50375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C700"/>
                </a:solidFill>
              </a:rPr>
              <a:t>Index</a:t>
            </a:r>
            <a:r>
              <a:rPr lang="en-IN">
                <a:solidFill>
                  <a:srgbClr val="FFC700"/>
                </a:solidFill>
              </a:rPr>
              <a:t> </a:t>
            </a:r>
            <a:endParaRPr>
              <a:solidFill>
                <a:srgbClr val="FFC700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03238" y="1957388"/>
            <a:ext cx="9074150" cy="50990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/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WHAT IS AJAX?</a:t>
            </a:r>
            <a:endParaRPr/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/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AJAX WORKS</a:t>
            </a:r>
            <a:endParaRPr/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MAKING REQUESTS</a:t>
            </a:r>
            <a:endParaRPr/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/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41363" y="700088"/>
            <a:ext cx="860742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50375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>
                <a:solidFill>
                  <a:srgbClr val="FFC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822325" y="2138363"/>
            <a:ext cx="8418513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/>
          <a:p>
            <a:pPr indent="-89916" lvl="0" marL="0" rtl="0" algn="l">
              <a:spcBef>
                <a:spcPts val="0"/>
              </a:spcBef>
              <a:spcAft>
                <a:spcPts val="0"/>
              </a:spcAft>
              <a:buSzPts val="1416"/>
              <a:buFont typeface="Times New Roman"/>
              <a:buChar char="•"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Ajax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stands for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asynchronous JavaScript and XML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89916" lvl="0" marL="0" rtl="0" algn="l">
              <a:spcBef>
                <a:spcPts val="800"/>
              </a:spcBef>
              <a:spcAft>
                <a:spcPts val="0"/>
              </a:spcAft>
              <a:buSzPts val="1416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It is a group of interrelated web development techniques used on the client-side to create interactive web applications .</a:t>
            </a:r>
            <a:endParaRPr/>
          </a:p>
          <a:p>
            <a:pPr indent="-89916" lvl="0" marL="0" rtl="0" algn="l">
              <a:spcBef>
                <a:spcPts val="800"/>
              </a:spcBef>
              <a:spcAft>
                <a:spcPts val="0"/>
              </a:spcAft>
              <a:buSzPts val="1416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AJAX is about updating parts of a web page,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reloading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whole page.</a:t>
            </a:r>
            <a:endParaRPr/>
          </a:p>
          <a:p>
            <a:pPr indent="-89916" lvl="0" marL="0" rtl="0" algn="l">
              <a:spcBef>
                <a:spcPts val="800"/>
              </a:spcBef>
              <a:spcAft>
                <a:spcPts val="0"/>
              </a:spcAft>
              <a:buSzPts val="1416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Ajax uses a combination of HTML and CSS to mark up and style information 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be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504031" y="171352"/>
            <a:ext cx="9072563" cy="1380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50375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>
                <a:solidFill>
                  <a:srgbClr val="FFC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AJAX?</a:t>
            </a:r>
            <a:endParaRPr b="0" sz="3200">
              <a:solidFill>
                <a:srgbClr val="FFC7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503238" y="1957388"/>
            <a:ext cx="9074150" cy="50990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/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Asynchronous JavaScript and XML (AJAX).</a:t>
            </a:r>
            <a:endParaRPr/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920"/>
              <a:buChar char="●"/>
            </a:pP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 stand-alone language or technology.</a:t>
            </a:r>
            <a:endParaRPr>
              <a:solidFill>
                <a:srgbClr val="4A86E8"/>
              </a:solidFill>
            </a:endParaRPr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Combines a set of known technologies in order to create faster and more user friendly web pages.</a:t>
            </a:r>
            <a:endParaRPr/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Client side technology.</a:t>
            </a:r>
            <a:endParaRPr/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Makes web pages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responsive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by exchanging small amounts of data.</a:t>
            </a:r>
            <a:endParaRPr/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Allows the web page to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its content without refreshing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the whole page.</a:t>
            </a:r>
            <a:endParaRPr/>
          </a:p>
          <a:p>
            <a:pPr indent="-352425" lvl="0" marL="4826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Web browser technology independent of web server software.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741363" y="700088"/>
            <a:ext cx="8607425" cy="6427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741363" y="744538"/>
            <a:ext cx="8605837" cy="1169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50375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FFC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 sz="3200">
              <a:solidFill>
                <a:srgbClr val="FFC7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822325" y="2138363"/>
            <a:ext cx="8416925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/>
          <a:p>
            <a:pPr indent="-681038" lvl="0" marL="681038" rtl="0" algn="l">
              <a:spcBef>
                <a:spcPts val="0"/>
              </a:spcBef>
              <a:spcAft>
                <a:spcPts val="0"/>
              </a:spcAft>
              <a:buSzPts val="1416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HTML or XHTML and CSS for presentation</a:t>
            </a:r>
            <a:endParaRPr/>
          </a:p>
          <a:p>
            <a:pPr indent="-681038" lvl="0" marL="681038" rtl="0" algn="l">
              <a:spcBef>
                <a:spcPts val="0"/>
              </a:spcBef>
              <a:spcAft>
                <a:spcPts val="0"/>
              </a:spcAft>
              <a:buSzPts val="1416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Object Model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for dynamic display of and interaction with data</a:t>
            </a:r>
            <a:endParaRPr/>
          </a:p>
          <a:p>
            <a:pPr indent="-681038" lvl="0" marL="681038" rtl="0" algn="l">
              <a:spcBef>
                <a:spcPts val="0"/>
              </a:spcBef>
              <a:spcAft>
                <a:spcPts val="0"/>
              </a:spcAft>
              <a:buSzPts val="1416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XML for the interchange of data, and XSLT for its manipulation/</a:t>
            </a:r>
            <a:r>
              <a:rPr lang="en-I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endParaRPr>
              <a:solidFill>
                <a:srgbClr val="0000FF"/>
              </a:solidFill>
            </a:endParaRPr>
          </a:p>
          <a:p>
            <a:pPr indent="-681038" lvl="0" marL="681038" rtl="0" algn="l">
              <a:spcBef>
                <a:spcPts val="0"/>
              </a:spcBef>
              <a:spcAft>
                <a:spcPts val="0"/>
              </a:spcAft>
              <a:buSzPts val="1416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XMLHttpRequest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object for asynchronous communication</a:t>
            </a:r>
            <a:endParaRPr/>
          </a:p>
          <a:p>
            <a:pPr indent="-681038" lvl="0" marL="6810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to bring these technologies together</a:t>
            </a:r>
            <a:endParaRPr/>
          </a:p>
          <a:p>
            <a:pPr indent="-681038" lvl="0" marL="6810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be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5288"/>
            <a:ext cx="10080624" cy="59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741363" y="700088"/>
            <a:ext cx="8607300" cy="6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741363" y="744538"/>
            <a:ext cx="86058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50375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>
                <a:solidFill>
                  <a:srgbClr val="FFC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AJAX Works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574502" y="1914550"/>
            <a:ext cx="8931600" cy="54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/>
          <a:p>
            <a:pPr indent="-681038" lvl="0" marL="6810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AJAX allows web pages to be updated asynchronously by exchanging small amounts of data with the server without reloading the whole page.</a:t>
            </a:r>
            <a:endParaRPr/>
          </a:p>
          <a:p>
            <a:pPr indent="-681038" lvl="0" marL="6810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Classic web pages,must reload the entire page if the content should change.</a:t>
            </a:r>
            <a:endParaRPr/>
          </a:p>
          <a:p>
            <a:pPr indent="-681038" lvl="0" marL="6810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Examples of applications using AJAX: Google Maps, Gmail, Youtube, and Facebook tabs.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741363" y="700088"/>
            <a:ext cx="860583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50375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>
                <a:solidFill>
                  <a:srgbClr val="FFC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AJAX Example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822325" y="2138363"/>
            <a:ext cx="8416925" cy="4579937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60475" spcFirstLastPara="1" rIns="100775" wrap="square" tIns="100775">
            <a:noAutofit/>
          </a:bodyPr>
          <a:lstStyle/>
          <a:p>
            <a:pPr indent="-681038" lvl="0" marL="681038" rtl="0" algn="l"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AJAX application contains one div section and one button.</a:t>
            </a:r>
            <a:endParaRPr/>
          </a:p>
          <a:p>
            <a:pPr indent="-681038" lvl="0" marL="681038" rtl="0" algn="l"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div section will be used to display information returned from a server. </a:t>
            </a:r>
            <a:endParaRPr/>
          </a:p>
          <a:p>
            <a:pPr indent="-681038" lvl="0" marL="681038" rtl="0" algn="l"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button specify and hold function.</a:t>
            </a:r>
            <a:endParaRPr/>
          </a:p>
          <a:p>
            <a:pPr indent="-681038" lvl="0" marL="681038" rtl="0" algn="l">
              <a:spcBef>
                <a:spcPts val="0"/>
              </a:spcBef>
              <a:spcAft>
                <a:spcPts val="0"/>
              </a:spcAft>
              <a:buSzPts val="192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The script section contains the function.</a:t>
            </a:r>
            <a:endParaRPr/>
          </a:p>
          <a:p>
            <a:pPr indent="-681038" lvl="0" marL="6810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be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