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709" autoAdjust="0"/>
  </p:normalViewPr>
  <p:slideViewPr>
    <p:cSldViewPr snapToGrid="0" snapToObjects="1">
      <p:cViewPr varScale="1">
        <p:scale>
          <a:sx n="142" d="100"/>
          <a:sy n="142" d="100"/>
        </p:scale>
        <p:origin x="760"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2/26/24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Project 1</a:t>
            </a:r>
          </a:p>
        </p:txBody>
      </p:sp>
      <p:sp>
        <p:nvSpPr>
          <p:cNvPr id="3" name="Subtitle 2"/>
          <p:cNvSpPr>
            <a:spLocks noGrp="1"/>
          </p:cNvSpPr>
          <p:nvPr>
            <p:ph type="subTitle" idx="1"/>
          </p:nvPr>
        </p:nvSpPr>
        <p:spPr>
          <a:xfrm>
            <a:off x="1371600" y="2914650"/>
            <a:ext cx="6400800" cy="1314450"/>
          </a:xfrm>
        </p:spPr>
        <p:txBody>
          <a:bodyPr/>
          <a:lstStyle/>
          <a:p>
            <a:pPr marL="0" lvl="0" indent="0">
              <a:buNone/>
            </a:pPr>
            <a:r>
              <a:t>FINA 6333 – Spring 2024</a:t>
            </a:r>
            <a:br/>
            <a:br/>
            <a:r>
              <a:t>Richard Herron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Strategy3</a:t>
            </a:r>
          </a:p>
        </p:txBody>
      </p:sp>
      <p:sp>
        <p:nvSpPr>
          <p:cNvPr id="3" name="Content Placeholder 2"/>
          <p:cNvSpPr>
            <a:spLocks noGrp="1"/>
          </p:cNvSpPr>
          <p:nvPr>
            <p:ph idx="1"/>
          </p:nvPr>
        </p:nvSpPr>
        <p:spPr/>
        <p:txBody>
          <a:bodyPr/>
          <a:lstStyle/>
          <a:p>
            <a:pPr lvl="0" indent="0">
              <a:buNone/>
            </a:pPr>
            <a:r>
              <a:rPr>
                <a:latin typeface="Courier"/>
              </a:rPr>
              <a:t>Initial Value = 10000.0
Final Value = 97268.73562533264
Total Returns of Strategy 3 = 8.726873562533264
Annual Risk of Strategy 3 = 0.10642743367291121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Change in Investment value over the time period</a:t>
            </a:r>
          </a:p>
        </p:txBody>
      </p:sp>
      <p:pic>
        <p:nvPicPr>
          <p:cNvPr id="3" name="Picture 1" descr="data_project1_files/figure-pptx/cell-28-output-1.png"/>
          <p:cNvPicPr>
            <a:picLocks noGrp="1" noChangeAspect="1"/>
          </p:cNvPicPr>
          <p:nvPr/>
        </p:nvPicPr>
        <p:blipFill>
          <a:blip r:embed="rId2"/>
          <a:stretch>
            <a:fillRect/>
          </a:stretch>
        </p:blipFill>
        <p:spPr bwMode="auto">
          <a:xfrm>
            <a:off x="2222500" y="1193800"/>
            <a:ext cx="46990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If we see the SPY’s prices in the form of candlesticks, we would see that sometimes the stocks open price on a day is way higher than the previous days closing price, which I call a gap-up opening. So if we buy the SPY at the close price and sell it at the open price we would miss out on the gains. Therefore in strategy 2 we miss out on these gap up gains. We capture these gains in strategy 3 but we forgo the gains that occur during the day.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strategy 4</a:t>
            </a:r>
          </a:p>
        </p:txBody>
      </p:sp>
      <p:sp>
        <p:nvSpPr>
          <p:cNvPr id="3" name="Content Placeholder 2"/>
          <p:cNvSpPr>
            <a:spLocks noGrp="1"/>
          </p:cNvSpPr>
          <p:nvPr>
            <p:ph idx="1"/>
          </p:nvPr>
        </p:nvSpPr>
        <p:spPr>
          <a:xfrm>
            <a:off x="0" y="1200151"/>
            <a:ext cx="8686799" cy="2690531"/>
          </a:xfrm>
        </p:spPr>
        <p:txBody>
          <a:bodyPr>
            <a:normAutofit fontScale="70000" lnSpcReduction="20000"/>
          </a:bodyPr>
          <a:lstStyle/>
          <a:p>
            <a:pPr lvl="0" indent="0">
              <a:buNone/>
            </a:pPr>
            <a:r>
              <a:rPr dirty="0">
                <a:latin typeface="Courier"/>
              </a:rPr>
              <a:t>Total returns of Strategy 4  where n is 1 = 1905.198978988837
Total returns strategy 4 where n is 2 = 1891.4500630346133
Total returns of Strategy 4 where n is 3 = 1919.1993090113378
Annual Risk of Strategy 4 where n is 1= 0.1825339007728034
Annual Risk of Strategy 4 where n is 2= 0.1845815822636617
Annual Risk of Strategy 4 where n is 3= 0.18099453993320716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Change in Investment value over the time period</a:t>
            </a:r>
          </a:p>
        </p:txBody>
      </p:sp>
      <p:pic>
        <p:nvPicPr>
          <p:cNvPr id="3" name="Picture 1" descr="data_project1_files/figure-pptx/cell-42-output-1.png"/>
          <p:cNvPicPr>
            <a:picLocks noGrp="1" noChangeAspect="1"/>
          </p:cNvPicPr>
          <p:nvPr/>
        </p:nvPicPr>
        <p:blipFill>
          <a:blip r:embed="rId2"/>
          <a:stretch>
            <a:fillRect/>
          </a:stretch>
        </p:blipFill>
        <p:spPr bwMode="auto">
          <a:xfrm>
            <a:off x="2235200" y="1193800"/>
            <a:ext cx="4660900" cy="33909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This strategy is similar to the first strategy, the only change is that we are eliminating the highest 3 returns and the lowest 3 returns. This results in us having a slightly lesser risk and return than the first strategy, which has the highest risk and return. Overall this strategy has performed better than the 2nd and 3rd strategy. By eliminating the extreme values we smoothen the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of risk and return of all strategies</a:t>
            </a:r>
          </a:p>
        </p:txBody>
      </p:sp>
      <p:sp>
        <p:nvSpPr>
          <p:cNvPr id="3" name="Content Placeholder 2"/>
          <p:cNvSpPr>
            <a:spLocks noGrp="1"/>
          </p:cNvSpPr>
          <p:nvPr>
            <p:ph idx="1"/>
          </p:nvPr>
        </p:nvSpPr>
        <p:spPr>
          <a:xfrm>
            <a:off x="519953" y="1209115"/>
            <a:ext cx="8166847" cy="3147731"/>
          </a:xfrm>
        </p:spPr>
        <p:txBody>
          <a:bodyPr>
            <a:normAutofit fontScale="92500"/>
          </a:bodyPr>
          <a:lstStyle/>
          <a:p>
            <a:pPr lvl="0" indent="0">
              <a:buNone/>
            </a:pPr>
            <a:r>
              <a:rPr dirty="0">
                <a:latin typeface="Courier"/>
              </a:rPr>
              <a:t>            index  </a:t>
            </a:r>
            <a:r>
              <a:rPr dirty="0" err="1">
                <a:latin typeface="Courier"/>
              </a:rPr>
              <a:t>Total_returns</a:t>
            </a:r>
            <a:r>
              <a:rPr dirty="0">
                <a:latin typeface="Courier"/>
              </a:rPr>
              <a:t>  Annual Risk
0      Strategy_1    1945.072469     0.187442
1      Strategy_2       0.186639     0.153194
2      Strategy_3       8.726874     0.106427
3  Strategy_4_n_3    1919.199309     0.180995
4  Strategy_4_n_2    1891.450063     0.184582
5  Strategy_4_n_1    1905.198979     0.182534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a:t>
            </a:r>
          </a:p>
        </p:txBody>
      </p:sp>
      <p:sp>
        <p:nvSpPr>
          <p:cNvPr id="3" name="Content Placeholder 2"/>
          <p:cNvSpPr>
            <a:spLocks noGrp="1"/>
          </p:cNvSpPr>
          <p:nvPr>
            <p:ph idx="1"/>
          </p:nvPr>
        </p:nvSpPr>
        <p:spPr>
          <a:xfrm>
            <a:off x="564776" y="1209116"/>
            <a:ext cx="8122024" cy="3058084"/>
          </a:xfrm>
        </p:spPr>
        <p:txBody>
          <a:bodyPr>
            <a:normAutofit fontScale="70000" lnSpcReduction="20000"/>
          </a:bodyPr>
          <a:lstStyle/>
          <a:p>
            <a:pPr lvl="0"/>
            <a:r>
              <a:rPr dirty="0"/>
              <a:t>According to our Analysis, strategy 1 gives the best returns as you are holding the spy throughout without any breaks in between, so we benefit from the dividends as well as the capital gains.</a:t>
            </a:r>
          </a:p>
          <a:p>
            <a:pPr lvl="0"/>
            <a:r>
              <a:rPr dirty="0"/>
              <a:t>Strategy 2 gives the lowest returns with the lowest risk, as in this strategy we do not benefit from dividends. We also miss out on the gains from gap up opening in the next day.</a:t>
            </a:r>
          </a:p>
          <a:p>
            <a:pPr lvl="0"/>
            <a:r>
              <a:rPr dirty="0"/>
              <a:t>Strategy 3 allows us to capture the gains from gap up openings and this strategy is better than strategy 2 whereby it provides better returns at a lower risk.</a:t>
            </a:r>
          </a:p>
          <a:p>
            <a:pPr lvl="0"/>
            <a:r>
              <a:rPr dirty="0"/>
              <a:t>A risk averse investor can consider strategy 4 and its different elements. Eliminating the best 3 and worst 3 returns provides the highest returns at a lower risk than eliminating either the best/worst 2 returns or best/worst 1 return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a:t>
            </a:r>
          </a:p>
        </p:txBody>
      </p:sp>
      <p:sp>
        <p:nvSpPr>
          <p:cNvPr id="3" name="Content Placeholder 2"/>
          <p:cNvSpPr>
            <a:spLocks noGrp="1"/>
          </p:cNvSpPr>
          <p:nvPr>
            <p:ph idx="1"/>
          </p:nvPr>
        </p:nvSpPr>
        <p:spPr/>
        <p:txBody>
          <a:bodyPr/>
          <a:lstStyle/>
          <a:p>
            <a:pPr lvl="0"/>
            <a:r>
              <a:t>The real world limitations of executing these strategies are that no one can perfectly buy and sell exactly at the close and open prices, as we have done in strategy 2 and 3. As no one can predict the exact close and open prices. In the real world we will have to bear transaction costs in terms of brokerage and taxes while executing these strategies and these costs can significantly eat into your returns.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Strategy 1</a:t>
            </a:r>
          </a:p>
        </p:txBody>
      </p:sp>
      <p:sp>
        <p:nvSpPr>
          <p:cNvPr id="3" name="Content Placeholder 2"/>
          <p:cNvSpPr>
            <a:spLocks noGrp="1"/>
          </p:cNvSpPr>
          <p:nvPr>
            <p:ph idx="1"/>
          </p:nvPr>
        </p:nvSpPr>
        <p:spPr/>
        <p:txBody>
          <a:bodyPr/>
          <a:lstStyle/>
          <a:p>
            <a:pPr lvl="0" indent="0">
              <a:buNone/>
            </a:pPr>
            <a:r>
              <a:rPr>
                <a:latin typeface="Courier"/>
              </a:rPr>
              <a:t>Initial Value taken = 10000
Shares Purchased = 402.5653881927974
Total returns strategy 1 = 1945.072468814769
Annual Risk of Strategy 1 = 0.18744173002015077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Distribution of daily returns</a:t>
            </a:r>
          </a:p>
        </p:txBody>
      </p:sp>
      <p:pic>
        <p:nvPicPr>
          <p:cNvPr id="3" name="Picture 1" descr="data_project1_files/figure-pptx/cell-10-output-1.png"/>
          <p:cNvPicPr>
            <a:picLocks noGrp="1" noChangeAspect="1"/>
          </p:cNvPicPr>
          <p:nvPr/>
        </p:nvPicPr>
        <p:blipFill>
          <a:blip r:embed="rId2"/>
          <a:stretch>
            <a:fillRect/>
          </a:stretch>
        </p:blipFill>
        <p:spPr bwMode="auto">
          <a:xfrm>
            <a:off x="2108200" y="1193800"/>
            <a:ext cx="4927600" cy="33909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Kernel density of 10 year returns</a:t>
            </a:r>
          </a:p>
        </p:txBody>
      </p:sp>
      <p:pic>
        <p:nvPicPr>
          <p:cNvPr id="3" name="Picture 1" descr="data_project1_files/figure-pptx/cell-11-output-1.png"/>
          <p:cNvPicPr>
            <a:picLocks noGrp="1" noChangeAspect="1"/>
          </p:cNvPicPr>
          <p:nvPr/>
        </p:nvPicPr>
        <p:blipFill>
          <a:blip r:embed="rId2"/>
          <a:stretch>
            <a:fillRect/>
          </a:stretch>
        </p:blipFill>
        <p:spPr bwMode="auto">
          <a:xfrm>
            <a:off x="2133600" y="1193800"/>
            <a:ext cx="4889500" cy="33909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In Strategy 1 we are holding the SPY shares from its inception and therefore we get all the gains from the share, in terms of capital gains and the dividend payments. This is the reason that this strategy provides the highest retruns among the 4. Due to this reason, this strategy also has the highest annual risk.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Strategy 2</a:t>
            </a:r>
          </a:p>
        </p:txBody>
      </p:sp>
      <p:sp>
        <p:nvSpPr>
          <p:cNvPr id="3" name="Content Placeholder 2"/>
          <p:cNvSpPr>
            <a:spLocks noGrp="1"/>
          </p:cNvSpPr>
          <p:nvPr>
            <p:ph idx="1"/>
          </p:nvPr>
        </p:nvSpPr>
        <p:spPr/>
        <p:txBody>
          <a:bodyPr/>
          <a:lstStyle/>
          <a:p>
            <a:pPr lvl="0" indent="0">
              <a:buNone/>
            </a:pPr>
            <a:r>
              <a:rPr>
                <a:latin typeface="Courier"/>
              </a:rPr>
              <a:t>Initial Value = 10000.0</a:t>
            </a:r>
          </a:p>
          <a:p>
            <a:pPr lvl="0" indent="0">
              <a:buNone/>
            </a:pPr>
            <a:r>
              <a:rPr>
                <a:latin typeface="Courier"/>
              </a:rPr>
              <a:t>Final Value = 11866.391069041256</a:t>
            </a:r>
          </a:p>
          <a:p>
            <a:pPr lvl="0" indent="0">
              <a:buNone/>
            </a:pPr>
            <a:r>
              <a:rPr>
                <a:latin typeface="Courier"/>
              </a:rPr>
              <a:t>Total returns of Strategy 2 = 0.18663910690412558</a:t>
            </a:r>
          </a:p>
          <a:p>
            <a:pPr lvl="0" indent="0">
              <a:buNone/>
            </a:pPr>
            <a:r>
              <a:rPr>
                <a:latin typeface="Courier"/>
              </a:rPr>
              <a:t>Annual Risk of Strategy 2 = 0.15319427021344442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Change in Investment value over the time period</a:t>
            </a:r>
          </a:p>
        </p:txBody>
      </p:sp>
      <p:pic>
        <p:nvPicPr>
          <p:cNvPr id="3" name="Picture 1" descr="data_project1_files/figure-pptx/cell-20-output-1.png"/>
          <p:cNvPicPr>
            <a:picLocks noGrp="1" noChangeAspect="1"/>
          </p:cNvPicPr>
          <p:nvPr/>
        </p:nvPicPr>
        <p:blipFill>
          <a:blip r:embed="rId2"/>
          <a:stretch>
            <a:fillRect/>
          </a:stretch>
        </p:blipFill>
        <p:spPr bwMode="auto">
          <a:xfrm>
            <a:off x="2374900" y="1193800"/>
            <a:ext cx="4394200" cy="33909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Change in Investment value over the time period</a:t>
            </a:r>
          </a:p>
        </p:txBody>
      </p:sp>
      <p:pic>
        <p:nvPicPr>
          <p:cNvPr id="3" name="Picture 1" descr="data_project1_files/figure-pptx/cell-21-output-1.png"/>
          <p:cNvPicPr>
            <a:picLocks noGrp="1" noChangeAspect="1"/>
          </p:cNvPicPr>
          <p:nvPr/>
        </p:nvPicPr>
        <p:blipFill>
          <a:blip r:embed="rId2"/>
          <a:stretch>
            <a:fillRect/>
          </a:stretch>
        </p:blipFill>
        <p:spPr bwMode="auto">
          <a:xfrm>
            <a:off x="2247900" y="1193800"/>
            <a:ext cx="4648200" cy="33909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In Strategy 2 we are buying at the open price and selling at the close price of the spy, which means we can never be eligible for the payment of a dividend as you need to hold a stock for at least 2 days prior to the record date and we disobey that rule as we never really own the ETF as we always sell it at the close price.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805</Words>
  <Application>Microsoft Macintosh PowerPoint</Application>
  <PresentationFormat>On-screen Show (16:9)</PresentationFormat>
  <Paragraphs>32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vt:lpstr>
      <vt:lpstr>Office Theme</vt:lpstr>
      <vt:lpstr>Project 1</vt:lpstr>
      <vt:lpstr>Strategy 1</vt:lpstr>
      <vt:lpstr>Distribution of daily returns</vt:lpstr>
      <vt:lpstr>Kernel density of 10 year returns</vt:lpstr>
      <vt:lpstr>PowerPoint Presentation</vt:lpstr>
      <vt:lpstr>Strategy 2</vt:lpstr>
      <vt:lpstr>Change in Investment value over the time period</vt:lpstr>
      <vt:lpstr>Change in Investment value over the time period</vt:lpstr>
      <vt:lpstr>PowerPoint Presentation</vt:lpstr>
      <vt:lpstr>Strategy3</vt:lpstr>
      <vt:lpstr>Change in Investment value over the time period</vt:lpstr>
      <vt:lpstr>PowerPoint Presentation</vt:lpstr>
      <vt:lpstr>strategy 4</vt:lpstr>
      <vt:lpstr>Change in Investment value over the time period</vt:lpstr>
      <vt:lpstr>PowerPoint Presentation</vt:lpstr>
      <vt:lpstr>Summary of risk and return of all strategies</vt:lpstr>
      <vt:lpstr>Interpretation</vt:lpstr>
      <vt:lpstr>Limitations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Richard Herron</dc:creator>
  <cp:keywords/>
  <cp:lastModifiedBy>dishay shah</cp:lastModifiedBy>
  <cp:revision>1</cp:revision>
  <dcterms:created xsi:type="dcterms:W3CDTF">2024-02-26T23:16:17Z</dcterms:created>
  <dcterms:modified xsi:type="dcterms:W3CDTF">2024-02-26T23:17:21Z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institute">
    <vt:lpwstr>D’Amore-McKim School of Business, Northeastern University</vt:lpwstr>
  </property>
  <property fmtid="{D5CDD505-2E9C-101B-9397-08002B2CF9AE}" pid="12" name="institutes">
    <vt:lpwstr/>
  </property>
  <property fmtid="{D5CDD505-2E9C-101B-9397-08002B2CF9AE}" pid="13" name="labels">
    <vt:lpwstr/>
  </property>
  <property fmtid="{D5CDD505-2E9C-101B-9397-08002B2CF9AE}" pid="14" name="subtitle">
    <vt:lpwstr>FINA 6333 – Spring 2024</vt:lpwstr>
  </property>
  <property fmtid="{D5CDD505-2E9C-101B-9397-08002B2CF9AE}" pid="15" name="toc-title">
    <vt:lpwstr>Table of contents</vt:lpwstr>
  </property>
</Properties>
</file>