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58" r:id="rId3"/>
    <p:sldId id="257" r:id="rId4"/>
    <p:sldId id="267" r:id="rId5"/>
    <p:sldId id="268" r:id="rId6"/>
    <p:sldId id="269" r:id="rId7"/>
    <p:sldId id="279" r:id="rId8"/>
    <p:sldId id="280" r:id="rId9"/>
    <p:sldId id="282" r:id="rId10"/>
    <p:sldId id="281" r:id="rId11"/>
    <p:sldId id="284" r:id="rId12"/>
    <p:sldId id="259" r:id="rId13"/>
    <p:sldId id="273" r:id="rId14"/>
    <p:sldId id="275" r:id="rId15"/>
    <p:sldId id="276" r:id="rId16"/>
    <p:sldId id="277" r:id="rId17"/>
    <p:sldId id="278" r:id="rId18"/>
    <p:sldId id="270" r:id="rId19"/>
    <p:sldId id="271" r:id="rId20"/>
    <p:sldId id="272" r:id="rId21"/>
    <p:sldId id="285" r:id="rId22"/>
    <p:sldId id="286"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a:srgbClr val="F6AC41"/>
    <a:srgbClr val="DE3B3C"/>
    <a:srgbClr val="ABC61F"/>
    <a:srgbClr val="1573BD"/>
    <a:srgbClr val="807F83"/>
    <a:srgbClr val="3C1B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10"/>
    <p:restoredTop sz="94690"/>
  </p:normalViewPr>
  <p:slideViewPr>
    <p:cSldViewPr snapToGrid="0" snapToObjects="1">
      <p:cViewPr varScale="1">
        <p:scale>
          <a:sx n="99" d="100"/>
          <a:sy n="99" d="100"/>
        </p:scale>
        <p:origin x="131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E7E02-177F-1742-9B54-4359DFA80663}" type="datetimeFigureOut">
              <a:rPr lang="en-US" smtClean="0"/>
              <a:t>3/18/19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90D64E-5987-2D4B-9D87-3BA09D935B88}" type="slidenum">
              <a:rPr lang="en-US" smtClean="0"/>
              <a:t>‹#›</a:t>
            </a:fld>
            <a:endParaRPr lang="en-US"/>
          </a:p>
        </p:txBody>
      </p:sp>
    </p:spTree>
    <p:extLst>
      <p:ext uri="{BB962C8B-B14F-4D97-AF65-F5344CB8AC3E}">
        <p14:creationId xmlns:p14="http://schemas.microsoft.com/office/powerpoint/2010/main" val="313589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7568-298B-6740-9B9F-550E69FACD20}" type="datetimeFigureOut">
              <a:rPr lang="en-US" smtClean="0"/>
              <a:t>3/18/19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DC7D68-8AC4-0440-B1C1-67A64591BBB7}" type="slidenum">
              <a:rPr lang="en-US" smtClean="0"/>
              <a:t>‹#›</a:t>
            </a:fld>
            <a:endParaRPr lang="en-US"/>
          </a:p>
        </p:txBody>
      </p:sp>
    </p:spTree>
    <p:extLst>
      <p:ext uri="{BB962C8B-B14F-4D97-AF65-F5344CB8AC3E}">
        <p14:creationId xmlns:p14="http://schemas.microsoft.com/office/powerpoint/2010/main" val="1044458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a:t>
            </a:fld>
            <a:endParaRPr lang="en-US"/>
          </a:p>
        </p:txBody>
      </p:sp>
    </p:spTree>
    <p:extLst>
      <p:ext uri="{BB962C8B-B14F-4D97-AF65-F5344CB8AC3E}">
        <p14:creationId xmlns:p14="http://schemas.microsoft.com/office/powerpoint/2010/main" val="428541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2</a:t>
            </a:fld>
            <a:endParaRPr lang="en-US"/>
          </a:p>
        </p:txBody>
      </p:sp>
    </p:spTree>
    <p:extLst>
      <p:ext uri="{BB962C8B-B14F-4D97-AF65-F5344CB8AC3E}">
        <p14:creationId xmlns:p14="http://schemas.microsoft.com/office/powerpoint/2010/main" val="171730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3</a:t>
            </a:fld>
            <a:endParaRPr lang="en-US"/>
          </a:p>
        </p:txBody>
      </p:sp>
    </p:spTree>
    <p:extLst>
      <p:ext uri="{BB962C8B-B14F-4D97-AF65-F5344CB8AC3E}">
        <p14:creationId xmlns:p14="http://schemas.microsoft.com/office/powerpoint/2010/main" val="180371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12</a:t>
            </a:fld>
            <a:endParaRPr lang="en-US"/>
          </a:p>
        </p:txBody>
      </p:sp>
    </p:spTree>
    <p:extLst>
      <p:ext uri="{BB962C8B-B14F-4D97-AF65-F5344CB8AC3E}">
        <p14:creationId xmlns:p14="http://schemas.microsoft.com/office/powerpoint/2010/main" val="334385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A34A24-CCD4-E849-8882-22BD847D2D41}"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40327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0598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1095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4369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34A24-CCD4-E849-8882-22BD847D2D41}"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51972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A34A24-CCD4-E849-8882-22BD847D2D41}"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7987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A34A24-CCD4-E849-8882-22BD847D2D41}"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8846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A34A24-CCD4-E849-8882-22BD847D2D41}"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9972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34A24-CCD4-E849-8882-22BD847D2D41}"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82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3886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64119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34A24-CCD4-E849-8882-22BD847D2D41}" type="datetimeFigureOut">
              <a:rPr lang="en-US" smtClean="0"/>
              <a:t>3/18/19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8058-3785-FA4E-971F-CD598328817B}" type="slidenum">
              <a:rPr lang="en-US" smtClean="0"/>
              <a:t>‹#›</a:t>
            </a:fld>
            <a:endParaRPr lang="en-US"/>
          </a:p>
        </p:txBody>
      </p:sp>
    </p:spTree>
    <p:extLst>
      <p:ext uri="{BB962C8B-B14F-4D97-AF65-F5344CB8AC3E}">
        <p14:creationId xmlns:p14="http://schemas.microsoft.com/office/powerpoint/2010/main" val="243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vd.nist.gov/vuln/detail/CVE-2018-3883" TargetMode="External"/><Relationship Id="rId2" Type="http://schemas.openxmlformats.org/officeDocument/2006/relationships/hyperlink" Target="https://medium.com/bugbountywriteup/frapp&#233;-technologies-erpnext-server-side-template-injection-74e1c95ec872" TargetMode="External"/><Relationship Id="rId1" Type="http://schemas.openxmlformats.org/officeDocument/2006/relationships/slideLayout" Target="../slideLayouts/slideLayout2.xml"/><Relationship Id="rId6" Type="http://schemas.openxmlformats.org/officeDocument/2006/relationships/hyperlink" Target="https://erpnext.com/" TargetMode="External"/><Relationship Id="rId5" Type="http://schemas.openxmlformats.org/officeDocument/2006/relationships/hyperlink" Target="https://cwe.mitre.org/data/definitions/89.html" TargetMode="External"/><Relationship Id="rId4" Type="http://schemas.openxmlformats.org/officeDocument/2006/relationships/hyperlink" Target="https://talosintelligence.com/vulnerability_reports/TALOS-2018-056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25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C867-DD9E-46D0-BE58-320FB0B72CA4}"/>
              </a:ext>
            </a:extLst>
          </p:cNvPr>
          <p:cNvSpPr>
            <a:spLocks noGrp="1"/>
          </p:cNvSpPr>
          <p:nvPr>
            <p:ph type="title"/>
          </p:nvPr>
        </p:nvSpPr>
        <p:spPr/>
        <p:txBody>
          <a:bodyPr>
            <a:normAutofit fontScale="90000"/>
          </a:bodyPr>
          <a:lstStyle/>
          <a:p>
            <a:r>
              <a:rPr lang="en-GB" sz="4000" b="1" dirty="0">
                <a:solidFill>
                  <a:srgbClr val="4F2683"/>
                </a:solidFill>
                <a:latin typeface="Arial" panose="020B0604020202020204" pitchFamily="34" charset="0"/>
                <a:cs typeface="Arial" panose="020B0604020202020204" pitchFamily="34" charset="0"/>
              </a:rPr>
              <a:t>Enterprise resource planning(ERP)</a:t>
            </a:r>
            <a:br>
              <a:rPr lang="en-CA" dirty="0"/>
            </a:br>
            <a:endParaRPr lang="en-CA" dirty="0"/>
          </a:p>
        </p:txBody>
      </p:sp>
      <p:sp>
        <p:nvSpPr>
          <p:cNvPr id="3" name="Content Placeholder 2">
            <a:extLst>
              <a:ext uri="{FF2B5EF4-FFF2-40B4-BE49-F238E27FC236}">
                <a16:creationId xmlns:a16="http://schemas.microsoft.com/office/drawing/2014/main" id="{B60075C6-316C-4BA1-94D4-AA26D4B3AEF2}"/>
              </a:ext>
            </a:extLst>
          </p:cNvPr>
          <p:cNvSpPr>
            <a:spLocks noGrp="1"/>
          </p:cNvSpPr>
          <p:nvPr>
            <p:ph idx="1"/>
          </p:nvPr>
        </p:nvSpPr>
        <p:spPr/>
        <p:txBody>
          <a:bodyPr>
            <a:normAutofit/>
          </a:bodyPr>
          <a:lstStyle/>
          <a:p>
            <a:r>
              <a:rPr lang="en-CA" sz="2400" dirty="0"/>
              <a:t>ERP is a business management software — typically a suite of integrated applications—that an organization can use to store, collect, interpret, and manage data from these many business activities.</a:t>
            </a:r>
          </a:p>
          <a:p>
            <a:pPr marL="0" indent="0">
              <a:buNone/>
            </a:pPr>
            <a:endParaRPr lang="en-CA" sz="2400" dirty="0"/>
          </a:p>
          <a:p>
            <a:r>
              <a:rPr lang="en-CA" sz="2400" dirty="0" err="1"/>
              <a:t>ERPNext</a:t>
            </a:r>
            <a:r>
              <a:rPr lang="en-CA" sz="2400" dirty="0"/>
              <a:t> is a free and open-source integrated ERP software developed by </a:t>
            </a:r>
            <a:r>
              <a:rPr lang="en-CA" sz="2400" dirty="0" err="1"/>
              <a:t>Frappé</a:t>
            </a:r>
            <a:r>
              <a:rPr lang="en-CA" sz="2400" dirty="0"/>
              <a:t> Technologies Pvt. Ltd. and is built on MariaDB database system using a Python based server-side framework.</a:t>
            </a:r>
          </a:p>
          <a:p>
            <a:pPr marL="0" indent="0">
              <a:buNone/>
            </a:pPr>
            <a:endParaRPr lang="en-CA" sz="2400" dirty="0"/>
          </a:p>
        </p:txBody>
      </p:sp>
    </p:spTree>
    <p:extLst>
      <p:ext uri="{BB962C8B-B14F-4D97-AF65-F5344CB8AC3E}">
        <p14:creationId xmlns:p14="http://schemas.microsoft.com/office/powerpoint/2010/main" val="64731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1CAE-52C4-4004-B24F-A80009B12072}"/>
              </a:ext>
            </a:extLst>
          </p:cNvPr>
          <p:cNvSpPr>
            <a:spLocks noGrp="1"/>
          </p:cNvSpPr>
          <p:nvPr>
            <p:ph type="title"/>
          </p:nvPr>
        </p:nvSpPr>
        <p:spPr/>
        <p:txBody>
          <a:bodyPr/>
          <a:lstStyle/>
          <a:p>
            <a:r>
              <a:rPr lang="en-GB" b="1" dirty="0">
                <a:solidFill>
                  <a:srgbClr val="4F2683"/>
                </a:solidFill>
                <a:latin typeface="Arial" panose="020B0604020202020204" pitchFamily="34" charset="0"/>
                <a:cs typeface="Arial" panose="020B0604020202020204" pitchFamily="34" charset="0"/>
              </a:rPr>
              <a:t>Impact of the exploit</a:t>
            </a:r>
            <a:endParaRPr lang="en-CA" dirty="0"/>
          </a:p>
        </p:txBody>
      </p:sp>
      <p:sp>
        <p:nvSpPr>
          <p:cNvPr id="3" name="Content Placeholder 2">
            <a:extLst>
              <a:ext uri="{FF2B5EF4-FFF2-40B4-BE49-F238E27FC236}">
                <a16:creationId xmlns:a16="http://schemas.microsoft.com/office/drawing/2014/main" id="{7D8A1940-E5C4-4E55-88BE-BCC803BB1163}"/>
              </a:ext>
            </a:extLst>
          </p:cNvPr>
          <p:cNvSpPr>
            <a:spLocks noGrp="1"/>
          </p:cNvSpPr>
          <p:nvPr>
            <p:ph idx="1"/>
          </p:nvPr>
        </p:nvSpPr>
        <p:spPr/>
        <p:txBody>
          <a:bodyPr>
            <a:noAutofit/>
          </a:bodyPr>
          <a:lstStyle/>
          <a:p>
            <a:r>
              <a:rPr lang="en-CA" sz="2000" b="1" dirty="0"/>
              <a:t>Confidentiality</a:t>
            </a:r>
            <a:r>
              <a:rPr lang="en-CA" sz="2000" dirty="0"/>
              <a:t> is an agreement is a legally binding contract between two or more parties, in which at least one of the parties agrees not to disclose certain information. Any software or application being made accessible only to authorized parties</a:t>
            </a:r>
          </a:p>
          <a:p>
            <a:r>
              <a:rPr lang="en-CA" sz="2000" b="1" dirty="0"/>
              <a:t>Integrity</a:t>
            </a:r>
            <a:r>
              <a:rPr lang="en-CA" sz="2000" dirty="0"/>
              <a:t> is the characteristic of not having been altered by an unauthorized party. Integrity can extend to how data is stored, processed, and retrieved by the users. </a:t>
            </a:r>
          </a:p>
          <a:p>
            <a:r>
              <a:rPr lang="en-CA" sz="2000" b="1" dirty="0"/>
              <a:t>Availability</a:t>
            </a:r>
            <a:r>
              <a:rPr lang="en-CA" sz="2000" dirty="0"/>
              <a:t> is the characteristic of being accessible and usable during a specified time period. Particular aspects of the service – quality, availability, responsibilities – are agreed between the service provider and the service user.</a:t>
            </a:r>
          </a:p>
        </p:txBody>
      </p:sp>
    </p:spTree>
    <p:extLst>
      <p:ext uri="{BB962C8B-B14F-4D97-AF65-F5344CB8AC3E}">
        <p14:creationId xmlns:p14="http://schemas.microsoft.com/office/powerpoint/2010/main" val="317595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568306" y="1057172"/>
            <a:ext cx="4562593" cy="1631216"/>
          </a:xfrm>
          <a:prstGeom prst="rect">
            <a:avLst/>
          </a:prstGeom>
          <a:noFill/>
        </p:spPr>
        <p:txBody>
          <a:bodyPr wrap="square" rtlCol="0">
            <a:spAutoFit/>
          </a:bodyPr>
          <a:lstStyle/>
          <a:p>
            <a:r>
              <a:rPr lang="en-US" sz="5000" b="1" dirty="0">
                <a:solidFill>
                  <a:schemeClr val="bg1"/>
                </a:solidFill>
                <a:latin typeface="Arial"/>
                <a:cs typeface="Arial Unicode MS"/>
              </a:rPr>
              <a:t>Vulnerabilities Details</a:t>
            </a:r>
          </a:p>
        </p:txBody>
      </p:sp>
      <p:sp>
        <p:nvSpPr>
          <p:cNvPr id="7" name="TextBox 6"/>
          <p:cNvSpPr txBox="1"/>
          <p:nvPr/>
        </p:nvSpPr>
        <p:spPr>
          <a:xfrm>
            <a:off x="5700889" y="6302963"/>
            <a:ext cx="3189111" cy="369332"/>
          </a:xfrm>
          <a:prstGeom prst="rect">
            <a:avLst/>
          </a:prstGeom>
          <a:noFill/>
        </p:spPr>
        <p:txBody>
          <a:bodyPr wrap="square" rtlCol="0">
            <a:spAutoFit/>
          </a:bodyPr>
          <a:lstStyle/>
          <a:p>
            <a:pPr algn="r"/>
            <a:r>
              <a:rPr lang="en-US" dirty="0">
                <a:solidFill>
                  <a:schemeClr val="bg1"/>
                </a:solidFill>
                <a:latin typeface="Arial"/>
                <a:cs typeface="Arial"/>
              </a:rPr>
              <a:t>ECE9069</a:t>
            </a:r>
          </a:p>
        </p:txBody>
      </p:sp>
    </p:spTree>
    <p:extLst>
      <p:ext uri="{BB962C8B-B14F-4D97-AF65-F5344CB8AC3E}">
        <p14:creationId xmlns:p14="http://schemas.microsoft.com/office/powerpoint/2010/main" val="413007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p:txBody>
          <a:bodyPr>
            <a:normAutofit/>
          </a:bodyPr>
          <a:lstStyle/>
          <a:p>
            <a:pPr algn="l"/>
            <a:r>
              <a:rPr lang="en-GB" sz="5000" b="1" dirty="0">
                <a:solidFill>
                  <a:srgbClr val="4F2683"/>
                </a:solidFill>
                <a:latin typeface="Arial" panose="020B0604020202020204" pitchFamily="34" charset="0"/>
                <a:cs typeface="Arial" panose="020B0604020202020204" pitchFamily="34" charset="0"/>
              </a:rPr>
              <a:t>Vulnerabilities - Explained</a:t>
            </a:r>
          </a:p>
        </p:txBody>
      </p:sp>
      <p:sp>
        <p:nvSpPr>
          <p:cNvPr id="3" name="Content Placeholder 2">
            <a:extLst>
              <a:ext uri="{FF2B5EF4-FFF2-40B4-BE49-F238E27FC236}">
                <a16:creationId xmlns:a16="http://schemas.microsoft.com/office/drawing/2014/main" id="{92D4424E-5995-6E43-BF7D-77C11E1E556F}"/>
              </a:ext>
            </a:extLst>
          </p:cNvPr>
          <p:cNvSpPr>
            <a:spLocks noGrp="1"/>
          </p:cNvSpPr>
          <p:nvPr>
            <p:ph idx="1"/>
          </p:nvPr>
        </p:nvSpPr>
        <p:spPr/>
        <p:txBody>
          <a:bodyPr/>
          <a:lstStyle/>
          <a:p>
            <a:r>
              <a:rPr lang="en-GB" dirty="0"/>
              <a:t>The attacks performed on the </a:t>
            </a:r>
            <a:r>
              <a:rPr lang="en-GB" dirty="0" err="1"/>
              <a:t>ERPNext</a:t>
            </a:r>
            <a:r>
              <a:rPr lang="en-GB" dirty="0"/>
              <a:t> v10.1.6 system exploits different parameters provided by the system like search fields, user input fields and requesting a particular resource.</a:t>
            </a:r>
          </a:p>
          <a:p>
            <a:r>
              <a:rPr lang="en-GB" dirty="0"/>
              <a:t>All the attacks are done by manipulating the HTTP requests (GET, POST).</a:t>
            </a:r>
          </a:p>
          <a:p>
            <a:r>
              <a:rPr lang="en-GB" dirty="0"/>
              <a:t>The attacks were performed using both browser and command-line tools.</a:t>
            </a:r>
          </a:p>
        </p:txBody>
      </p:sp>
    </p:spTree>
    <p:extLst>
      <p:ext uri="{BB962C8B-B14F-4D97-AF65-F5344CB8AC3E}">
        <p14:creationId xmlns:p14="http://schemas.microsoft.com/office/powerpoint/2010/main" val="199414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p:txBody>
          <a:bodyPr>
            <a:normAutofit fontScale="90000"/>
          </a:bodyPr>
          <a:lstStyle/>
          <a:p>
            <a:pPr algn="l"/>
            <a:r>
              <a:rPr lang="en-GB" sz="5000" b="1" dirty="0">
                <a:solidFill>
                  <a:srgbClr val="4F2683"/>
                </a:solidFill>
                <a:latin typeface="Arial" panose="020B0604020202020204" pitchFamily="34" charset="0"/>
                <a:cs typeface="Arial" panose="020B0604020202020204" pitchFamily="34" charset="0"/>
              </a:rPr>
              <a:t>Discovery of the vulnerabilities</a:t>
            </a:r>
          </a:p>
        </p:txBody>
      </p:sp>
      <p:sp>
        <p:nvSpPr>
          <p:cNvPr id="3" name="Content Placeholder 2">
            <a:extLst>
              <a:ext uri="{FF2B5EF4-FFF2-40B4-BE49-F238E27FC236}">
                <a16:creationId xmlns:a16="http://schemas.microsoft.com/office/drawing/2014/main" id="{92D4424E-5995-6E43-BF7D-77C11E1E556F}"/>
              </a:ext>
            </a:extLst>
          </p:cNvPr>
          <p:cNvSpPr>
            <a:spLocks noGrp="1"/>
          </p:cNvSpPr>
          <p:nvPr>
            <p:ph idx="1"/>
          </p:nvPr>
        </p:nvSpPr>
        <p:spPr/>
        <p:txBody>
          <a:bodyPr>
            <a:normAutofit fontScale="92500" lnSpcReduction="10000"/>
          </a:bodyPr>
          <a:lstStyle/>
          <a:p>
            <a:r>
              <a:rPr lang="en-GB" dirty="0"/>
              <a:t>Brian Hyde, a security researcher, posted the </a:t>
            </a:r>
            <a:r>
              <a:rPr lang="en-GB" dirty="0" err="1"/>
              <a:t>searchfield</a:t>
            </a:r>
            <a:r>
              <a:rPr lang="en-GB" dirty="0"/>
              <a:t> parameter vulnerability on the </a:t>
            </a:r>
            <a:r>
              <a:rPr lang="en-CA" dirty="0"/>
              <a:t>vulnerability disclosure program provided by by the makers of </a:t>
            </a:r>
            <a:r>
              <a:rPr lang="en-CA" dirty="0" err="1"/>
              <a:t>ERPNext</a:t>
            </a:r>
            <a:r>
              <a:rPr lang="en-CA" dirty="0"/>
              <a:t> systems.</a:t>
            </a:r>
          </a:p>
          <a:p>
            <a:r>
              <a:rPr lang="en-CA" dirty="0"/>
              <a:t>Consequently, the company assigned a CVE for the vulnerability and provided users with patch to address the issue.</a:t>
            </a:r>
          </a:p>
          <a:p>
            <a:r>
              <a:rPr lang="en-CA" dirty="0"/>
              <a:t>In the process the company also discovered several other parameters where SQL injection attack may occur and disclosed them as well.</a:t>
            </a:r>
            <a:endParaRPr lang="en-GB" dirty="0"/>
          </a:p>
        </p:txBody>
      </p:sp>
    </p:spTree>
    <p:extLst>
      <p:ext uri="{BB962C8B-B14F-4D97-AF65-F5344CB8AC3E}">
        <p14:creationId xmlns:p14="http://schemas.microsoft.com/office/powerpoint/2010/main" val="277706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b="1" kern="1200" dirty="0">
                <a:solidFill>
                  <a:schemeClr val="bg1"/>
                </a:solidFill>
                <a:latin typeface="+mj-lt"/>
                <a:ea typeface="+mj-ea"/>
                <a:cs typeface="+mj-cs"/>
              </a:rPr>
              <a:t>Case: user-input parameter vulnerability</a:t>
            </a:r>
          </a:p>
        </p:txBody>
      </p:sp>
      <p:pic>
        <p:nvPicPr>
          <p:cNvPr id="5" name="Content Placeholder 4">
            <a:extLst>
              <a:ext uri="{FF2B5EF4-FFF2-40B4-BE49-F238E27FC236}">
                <a16:creationId xmlns:a16="http://schemas.microsoft.com/office/drawing/2014/main" id="{22E84768-CB96-1E4B-AABA-0D88C9A4E4D2}"/>
              </a:ext>
            </a:extLst>
          </p:cNvPr>
          <p:cNvPicPr>
            <a:picLocks noGrp="1" noChangeAspect="1"/>
          </p:cNvPicPr>
          <p:nvPr>
            <p:ph idx="1"/>
          </p:nvPr>
        </p:nvPicPr>
        <p:blipFill>
          <a:blip r:embed="rId2"/>
          <a:stretch>
            <a:fillRect/>
          </a:stretch>
        </p:blipFill>
        <p:spPr>
          <a:xfrm>
            <a:off x="559030" y="1675227"/>
            <a:ext cx="8025938" cy="4394199"/>
          </a:xfrm>
          <a:prstGeom prst="rect">
            <a:avLst/>
          </a:prstGeom>
        </p:spPr>
      </p:pic>
    </p:spTree>
    <p:extLst>
      <p:ext uri="{BB962C8B-B14F-4D97-AF65-F5344CB8AC3E}">
        <p14:creationId xmlns:p14="http://schemas.microsoft.com/office/powerpoint/2010/main" val="268771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b="1" kern="1200" dirty="0">
                <a:latin typeface="+mj-lt"/>
                <a:ea typeface="+mj-ea"/>
                <a:cs typeface="+mj-cs"/>
              </a:rPr>
              <a:t>Read Permissions</a:t>
            </a:r>
          </a:p>
        </p:txBody>
      </p:sp>
      <p:pic>
        <p:nvPicPr>
          <p:cNvPr id="7" name="Content Placeholder 6">
            <a:extLst>
              <a:ext uri="{FF2B5EF4-FFF2-40B4-BE49-F238E27FC236}">
                <a16:creationId xmlns:a16="http://schemas.microsoft.com/office/drawing/2014/main" id="{DEA33997-4192-A849-B294-AD67C91944A4}"/>
              </a:ext>
            </a:extLst>
          </p:cNvPr>
          <p:cNvPicPr>
            <a:picLocks noGrp="1" noChangeAspect="1"/>
          </p:cNvPicPr>
          <p:nvPr>
            <p:ph idx="1"/>
          </p:nvPr>
        </p:nvPicPr>
        <p:blipFill>
          <a:blip r:embed="rId2"/>
          <a:stretch>
            <a:fillRect/>
          </a:stretch>
        </p:blipFill>
        <p:spPr>
          <a:xfrm>
            <a:off x="1098472" y="1166018"/>
            <a:ext cx="6947056" cy="4525963"/>
          </a:xfrm>
        </p:spPr>
      </p:pic>
    </p:spTree>
    <p:extLst>
      <p:ext uri="{BB962C8B-B14F-4D97-AF65-F5344CB8AC3E}">
        <p14:creationId xmlns:p14="http://schemas.microsoft.com/office/powerpoint/2010/main" val="87165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b="1" kern="1200" dirty="0">
                <a:latin typeface="+mj-lt"/>
                <a:ea typeface="+mj-ea"/>
                <a:cs typeface="+mj-cs"/>
              </a:rPr>
              <a:t>Write Permission</a:t>
            </a:r>
          </a:p>
        </p:txBody>
      </p:sp>
      <p:pic>
        <p:nvPicPr>
          <p:cNvPr id="7" name="Content Placeholder 6">
            <a:extLst>
              <a:ext uri="{FF2B5EF4-FFF2-40B4-BE49-F238E27FC236}">
                <a16:creationId xmlns:a16="http://schemas.microsoft.com/office/drawing/2014/main" id="{DEA33997-4192-A849-B294-AD67C91944A4}"/>
              </a:ext>
            </a:extLst>
          </p:cNvPr>
          <p:cNvPicPr>
            <a:picLocks noGrp="1" noChangeAspect="1"/>
          </p:cNvPicPr>
          <p:nvPr>
            <p:ph idx="1"/>
          </p:nvPr>
        </p:nvPicPr>
        <p:blipFill>
          <a:blip r:embed="rId2"/>
          <a:stretch>
            <a:fillRect/>
          </a:stretch>
        </p:blipFill>
        <p:spPr>
          <a:xfrm>
            <a:off x="1098472" y="1736066"/>
            <a:ext cx="6947056" cy="3385867"/>
          </a:xfrm>
        </p:spPr>
      </p:pic>
    </p:spTree>
    <p:extLst>
      <p:ext uri="{BB962C8B-B14F-4D97-AF65-F5344CB8AC3E}">
        <p14:creationId xmlns:p14="http://schemas.microsoft.com/office/powerpoint/2010/main" val="50340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p:txBody>
          <a:bodyPr>
            <a:normAutofit fontScale="90000"/>
          </a:bodyPr>
          <a:lstStyle/>
          <a:p>
            <a:pPr algn="l"/>
            <a:r>
              <a:rPr lang="en-GB" sz="5000" b="1" dirty="0">
                <a:solidFill>
                  <a:srgbClr val="4F2683"/>
                </a:solidFill>
                <a:latin typeface="Arial" panose="020B0604020202020204" pitchFamily="34" charset="0"/>
                <a:cs typeface="Arial" panose="020B0604020202020204" pitchFamily="34" charset="0"/>
              </a:rPr>
              <a:t>Parameters Vulnerable to SQL injection attack</a:t>
            </a:r>
          </a:p>
        </p:txBody>
      </p:sp>
      <p:sp>
        <p:nvSpPr>
          <p:cNvPr id="3" name="Content Placeholder 2">
            <a:extLst>
              <a:ext uri="{FF2B5EF4-FFF2-40B4-BE49-F238E27FC236}">
                <a16:creationId xmlns:a16="http://schemas.microsoft.com/office/drawing/2014/main" id="{92D4424E-5995-6E43-BF7D-77C11E1E556F}"/>
              </a:ext>
            </a:extLst>
          </p:cNvPr>
          <p:cNvSpPr>
            <a:spLocks noGrp="1"/>
          </p:cNvSpPr>
          <p:nvPr>
            <p:ph idx="1"/>
          </p:nvPr>
        </p:nvSpPr>
        <p:spPr/>
        <p:txBody>
          <a:bodyPr/>
          <a:lstStyle/>
          <a:p>
            <a:r>
              <a:rPr lang="en-GB" dirty="0"/>
              <a:t>employee parameter </a:t>
            </a:r>
          </a:p>
          <a:p>
            <a:endParaRPr lang="en-GB" dirty="0"/>
          </a:p>
        </p:txBody>
      </p:sp>
      <p:pic>
        <p:nvPicPr>
          <p:cNvPr id="8" name="Picture 7">
            <a:extLst>
              <a:ext uri="{FF2B5EF4-FFF2-40B4-BE49-F238E27FC236}">
                <a16:creationId xmlns:a16="http://schemas.microsoft.com/office/drawing/2014/main" id="{6778F8D8-6702-BD4B-9925-0C63D6B43327}"/>
              </a:ext>
            </a:extLst>
          </p:cNvPr>
          <p:cNvPicPr>
            <a:picLocks noChangeAspect="1"/>
          </p:cNvPicPr>
          <p:nvPr/>
        </p:nvPicPr>
        <p:blipFill>
          <a:blip r:embed="rId2"/>
          <a:stretch>
            <a:fillRect/>
          </a:stretch>
        </p:blipFill>
        <p:spPr>
          <a:xfrm>
            <a:off x="11875" y="2417519"/>
            <a:ext cx="9144000" cy="2687979"/>
          </a:xfrm>
          <a:prstGeom prst="rect">
            <a:avLst/>
          </a:prstGeom>
        </p:spPr>
      </p:pic>
    </p:spTree>
    <p:extLst>
      <p:ext uri="{BB962C8B-B14F-4D97-AF65-F5344CB8AC3E}">
        <p14:creationId xmlns:p14="http://schemas.microsoft.com/office/powerpoint/2010/main" val="25825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p:txBody>
          <a:bodyPr>
            <a:normAutofit fontScale="90000"/>
          </a:bodyPr>
          <a:lstStyle/>
          <a:p>
            <a:pPr algn="l"/>
            <a:r>
              <a:rPr lang="en-GB" sz="5000" b="1" dirty="0">
                <a:solidFill>
                  <a:srgbClr val="4F2683"/>
                </a:solidFill>
                <a:latin typeface="Arial" panose="020B0604020202020204" pitchFamily="34" charset="0"/>
                <a:cs typeface="Arial" panose="020B0604020202020204" pitchFamily="34" charset="0"/>
              </a:rPr>
              <a:t>Parameters Vulnerable to SQL injection attack</a:t>
            </a:r>
          </a:p>
        </p:txBody>
      </p:sp>
      <p:sp>
        <p:nvSpPr>
          <p:cNvPr id="3" name="Content Placeholder 2">
            <a:extLst>
              <a:ext uri="{FF2B5EF4-FFF2-40B4-BE49-F238E27FC236}">
                <a16:creationId xmlns:a16="http://schemas.microsoft.com/office/drawing/2014/main" id="{92D4424E-5995-6E43-BF7D-77C11E1E556F}"/>
              </a:ext>
            </a:extLst>
          </p:cNvPr>
          <p:cNvSpPr>
            <a:spLocks noGrp="1"/>
          </p:cNvSpPr>
          <p:nvPr>
            <p:ph idx="1"/>
          </p:nvPr>
        </p:nvSpPr>
        <p:spPr/>
        <p:txBody>
          <a:bodyPr/>
          <a:lstStyle/>
          <a:p>
            <a:r>
              <a:rPr lang="en-GB" dirty="0" err="1"/>
              <a:t>sort_order</a:t>
            </a:r>
            <a:r>
              <a:rPr lang="en-GB" dirty="0"/>
              <a:t> parameter</a:t>
            </a:r>
          </a:p>
          <a:p>
            <a:endParaRPr lang="en-GB" dirty="0"/>
          </a:p>
        </p:txBody>
      </p:sp>
      <p:pic>
        <p:nvPicPr>
          <p:cNvPr id="8" name="Picture 7">
            <a:extLst>
              <a:ext uri="{FF2B5EF4-FFF2-40B4-BE49-F238E27FC236}">
                <a16:creationId xmlns:a16="http://schemas.microsoft.com/office/drawing/2014/main" id="{6778F8D8-6702-BD4B-9925-0C63D6B43327}"/>
              </a:ext>
            </a:extLst>
          </p:cNvPr>
          <p:cNvPicPr>
            <a:picLocks noChangeAspect="1"/>
          </p:cNvPicPr>
          <p:nvPr/>
        </p:nvPicPr>
        <p:blipFill>
          <a:blip r:embed="rId2"/>
          <a:stretch>
            <a:fillRect/>
          </a:stretch>
        </p:blipFill>
        <p:spPr>
          <a:xfrm>
            <a:off x="0" y="2470304"/>
            <a:ext cx="9144000" cy="2582408"/>
          </a:xfrm>
          <a:prstGeom prst="rect">
            <a:avLst/>
          </a:prstGeom>
        </p:spPr>
      </p:pic>
    </p:spTree>
    <p:extLst>
      <p:ext uri="{BB962C8B-B14F-4D97-AF65-F5344CB8AC3E}">
        <p14:creationId xmlns:p14="http://schemas.microsoft.com/office/powerpoint/2010/main" val="117300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9"/>
            <a:ext cx="9144000" cy="6858000"/>
          </a:xfrm>
          <a:prstGeom prst="rect">
            <a:avLst/>
          </a:prstGeom>
        </p:spPr>
      </p:pic>
      <p:sp>
        <p:nvSpPr>
          <p:cNvPr id="5" name="TextBox 4"/>
          <p:cNvSpPr txBox="1"/>
          <p:nvPr/>
        </p:nvSpPr>
        <p:spPr>
          <a:xfrm>
            <a:off x="691017" y="463015"/>
            <a:ext cx="8005704" cy="5632311"/>
          </a:xfrm>
          <a:prstGeom prst="rect">
            <a:avLst/>
          </a:prstGeom>
          <a:noFill/>
        </p:spPr>
        <p:txBody>
          <a:bodyPr wrap="square" rtlCol="0">
            <a:spAutoFit/>
          </a:bodyPr>
          <a:lstStyle/>
          <a:p>
            <a:r>
              <a:rPr lang="en-US" sz="6000" b="1" dirty="0">
                <a:solidFill>
                  <a:srgbClr val="3C1B71"/>
                </a:solidFill>
                <a:latin typeface="Arial"/>
                <a:cs typeface="Arial Unicode MS"/>
              </a:rPr>
              <a:t>CVE-2018-3883 :</a:t>
            </a:r>
          </a:p>
          <a:p>
            <a:r>
              <a:rPr lang="en-US" sz="6000" b="1" dirty="0">
                <a:solidFill>
                  <a:srgbClr val="3C1B71"/>
                </a:solidFill>
                <a:latin typeface="Arial"/>
                <a:cs typeface="Arial Unicode MS"/>
              </a:rPr>
              <a:t>SQL Injection in </a:t>
            </a:r>
            <a:r>
              <a:rPr lang="en-US" sz="6000" b="1" dirty="0" err="1">
                <a:solidFill>
                  <a:srgbClr val="3C1B71"/>
                </a:solidFill>
                <a:latin typeface="Arial"/>
                <a:cs typeface="Arial Unicode MS"/>
              </a:rPr>
              <a:t>ERPNext</a:t>
            </a:r>
            <a:r>
              <a:rPr lang="en-US" sz="6000" b="1" dirty="0">
                <a:solidFill>
                  <a:srgbClr val="3C1B71"/>
                </a:solidFill>
                <a:latin typeface="Arial"/>
                <a:cs typeface="Arial Unicode MS"/>
              </a:rPr>
              <a:t> Software</a:t>
            </a:r>
          </a:p>
          <a:p>
            <a:endParaRPr lang="en-US" sz="6000" b="1" dirty="0">
              <a:solidFill>
                <a:srgbClr val="3C1B71"/>
              </a:solidFill>
              <a:latin typeface="Arial"/>
              <a:cs typeface="Arial Unicode MS"/>
            </a:endParaRPr>
          </a:p>
          <a:p>
            <a:r>
              <a:rPr lang="en-US" sz="2000" b="1" dirty="0">
                <a:solidFill>
                  <a:srgbClr val="3C1B71"/>
                </a:solidFill>
                <a:cs typeface="Arial Unicode MS"/>
              </a:rPr>
              <a:t>                                                                              </a:t>
            </a:r>
            <a:r>
              <a:rPr lang="en-US" sz="2000" b="1" dirty="0">
                <a:solidFill>
                  <a:srgbClr val="3C1B71"/>
                </a:solidFill>
                <a:latin typeface="Arial"/>
                <a:cs typeface="Arial Unicode MS"/>
              </a:rPr>
              <a:t>Kanika Gupta(251056785)</a:t>
            </a:r>
          </a:p>
          <a:p>
            <a:r>
              <a:rPr lang="en-US" sz="2000" b="1" dirty="0">
                <a:solidFill>
                  <a:srgbClr val="3C1B71"/>
                </a:solidFill>
                <a:latin typeface="Arial"/>
                <a:cs typeface="Arial Unicode MS"/>
              </a:rPr>
              <a:t>                                                                       Abhishek(251055990)</a:t>
            </a:r>
          </a:p>
          <a:p>
            <a:r>
              <a:rPr lang="en-US" sz="2000" b="1" dirty="0">
                <a:solidFill>
                  <a:srgbClr val="3C1B71"/>
                </a:solidFill>
                <a:latin typeface="Arial"/>
                <a:cs typeface="Arial Unicode MS"/>
              </a:rPr>
              <a:t>                                                                              </a:t>
            </a:r>
            <a:r>
              <a:rPr lang="en-US" sz="2000" b="1" dirty="0" err="1">
                <a:solidFill>
                  <a:srgbClr val="3C1B71"/>
                </a:solidFill>
                <a:latin typeface="Arial"/>
                <a:cs typeface="Arial Unicode MS"/>
              </a:rPr>
              <a:t>Parth</a:t>
            </a:r>
            <a:r>
              <a:rPr lang="en-US" sz="2000" b="1" dirty="0">
                <a:solidFill>
                  <a:srgbClr val="3C1B71"/>
                </a:solidFill>
                <a:latin typeface="Arial"/>
                <a:cs typeface="Arial Unicode MS"/>
              </a:rPr>
              <a:t>(251054678)</a:t>
            </a:r>
          </a:p>
          <a:p>
            <a:r>
              <a:rPr lang="en-US" sz="2000" b="1" dirty="0">
                <a:solidFill>
                  <a:srgbClr val="3C1B71"/>
                </a:solidFill>
                <a:latin typeface="Arial"/>
                <a:cs typeface="Arial Unicode MS"/>
              </a:rPr>
              <a:t>                                                                         Shreyas(251054240)</a:t>
            </a:r>
          </a:p>
          <a:p>
            <a:endParaRPr lang="en-US" sz="2000" b="1" dirty="0">
              <a:solidFill>
                <a:srgbClr val="3C1B71"/>
              </a:solidFill>
              <a:latin typeface="Arial"/>
              <a:cs typeface="Arial Unicode MS"/>
            </a:endParaRPr>
          </a:p>
          <a:p>
            <a:endParaRPr lang="en-US" sz="2000" b="1" dirty="0">
              <a:solidFill>
                <a:srgbClr val="3C1B71"/>
              </a:solidFill>
              <a:latin typeface="Arial"/>
              <a:cs typeface="Arial Unicode MS"/>
            </a:endParaRPr>
          </a:p>
        </p:txBody>
      </p:sp>
      <p:sp>
        <p:nvSpPr>
          <p:cNvPr id="6" name="TextBox 5"/>
          <p:cNvSpPr txBox="1"/>
          <p:nvPr/>
        </p:nvSpPr>
        <p:spPr>
          <a:xfrm>
            <a:off x="5700889" y="6302963"/>
            <a:ext cx="3189111" cy="369332"/>
          </a:xfrm>
          <a:prstGeom prst="rect">
            <a:avLst/>
          </a:prstGeom>
          <a:noFill/>
        </p:spPr>
        <p:txBody>
          <a:bodyPr wrap="square" rtlCol="0">
            <a:spAutoFit/>
          </a:bodyPr>
          <a:lstStyle/>
          <a:p>
            <a:pPr algn="r"/>
            <a:r>
              <a:rPr lang="en-US" dirty="0">
                <a:solidFill>
                  <a:srgbClr val="4F2683"/>
                </a:solidFill>
                <a:latin typeface="Arial"/>
                <a:cs typeface="Arial"/>
              </a:rPr>
              <a:t>ECE9069</a:t>
            </a:r>
          </a:p>
        </p:txBody>
      </p:sp>
    </p:spTree>
    <p:extLst>
      <p:ext uri="{BB962C8B-B14F-4D97-AF65-F5344CB8AC3E}">
        <p14:creationId xmlns:p14="http://schemas.microsoft.com/office/powerpoint/2010/main" val="40504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131-AE11-A14F-AA12-7447AAD9668B}"/>
              </a:ext>
            </a:extLst>
          </p:cNvPr>
          <p:cNvSpPr>
            <a:spLocks noGrp="1"/>
          </p:cNvSpPr>
          <p:nvPr>
            <p:ph type="title"/>
          </p:nvPr>
        </p:nvSpPr>
        <p:spPr/>
        <p:txBody>
          <a:bodyPr>
            <a:normAutofit fontScale="90000"/>
          </a:bodyPr>
          <a:lstStyle/>
          <a:p>
            <a:pPr algn="l"/>
            <a:r>
              <a:rPr lang="en-GB" sz="5000" b="1" dirty="0">
                <a:solidFill>
                  <a:srgbClr val="4F2683"/>
                </a:solidFill>
                <a:latin typeface="Arial" panose="020B0604020202020204" pitchFamily="34" charset="0"/>
                <a:cs typeface="Arial" panose="020B0604020202020204" pitchFamily="34" charset="0"/>
              </a:rPr>
              <a:t>Parameters Vulnerable to SQL injection attack</a:t>
            </a:r>
          </a:p>
        </p:txBody>
      </p:sp>
      <p:sp>
        <p:nvSpPr>
          <p:cNvPr id="3" name="Content Placeholder 2">
            <a:extLst>
              <a:ext uri="{FF2B5EF4-FFF2-40B4-BE49-F238E27FC236}">
                <a16:creationId xmlns:a16="http://schemas.microsoft.com/office/drawing/2014/main" id="{92D4424E-5995-6E43-BF7D-77C11E1E556F}"/>
              </a:ext>
            </a:extLst>
          </p:cNvPr>
          <p:cNvSpPr>
            <a:spLocks noGrp="1"/>
          </p:cNvSpPr>
          <p:nvPr>
            <p:ph idx="1"/>
          </p:nvPr>
        </p:nvSpPr>
        <p:spPr/>
        <p:txBody>
          <a:bodyPr/>
          <a:lstStyle/>
          <a:p>
            <a:r>
              <a:rPr lang="en-GB" dirty="0" err="1"/>
              <a:t>searchfield</a:t>
            </a:r>
            <a:r>
              <a:rPr lang="en-GB" dirty="0"/>
              <a:t> parameter</a:t>
            </a:r>
          </a:p>
          <a:p>
            <a:endParaRPr lang="en-GB" dirty="0"/>
          </a:p>
        </p:txBody>
      </p:sp>
      <p:pic>
        <p:nvPicPr>
          <p:cNvPr id="8" name="Picture 7">
            <a:extLst>
              <a:ext uri="{FF2B5EF4-FFF2-40B4-BE49-F238E27FC236}">
                <a16:creationId xmlns:a16="http://schemas.microsoft.com/office/drawing/2014/main" id="{6778F8D8-6702-BD4B-9925-0C63D6B43327}"/>
              </a:ext>
            </a:extLst>
          </p:cNvPr>
          <p:cNvPicPr>
            <a:picLocks noChangeAspect="1"/>
          </p:cNvPicPr>
          <p:nvPr/>
        </p:nvPicPr>
        <p:blipFill>
          <a:blip r:embed="rId2"/>
          <a:stretch>
            <a:fillRect/>
          </a:stretch>
        </p:blipFill>
        <p:spPr>
          <a:xfrm>
            <a:off x="0" y="2673323"/>
            <a:ext cx="9144000" cy="2176369"/>
          </a:xfrm>
          <a:prstGeom prst="rect">
            <a:avLst/>
          </a:prstGeom>
        </p:spPr>
      </p:pic>
    </p:spTree>
    <p:extLst>
      <p:ext uri="{BB962C8B-B14F-4D97-AF65-F5344CB8AC3E}">
        <p14:creationId xmlns:p14="http://schemas.microsoft.com/office/powerpoint/2010/main" val="218726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44D9-01F5-4040-9FB5-EA5F8176EEE2}"/>
              </a:ext>
            </a:extLst>
          </p:cNvPr>
          <p:cNvSpPr>
            <a:spLocks noGrp="1"/>
          </p:cNvSpPr>
          <p:nvPr>
            <p:ph type="title"/>
          </p:nvPr>
        </p:nvSpPr>
        <p:spPr/>
        <p:txBody>
          <a:bodyPr>
            <a:normAutofit fontScale="90000"/>
          </a:bodyPr>
          <a:lstStyle/>
          <a:p>
            <a:r>
              <a:rPr lang="en-US" b="1" dirty="0">
                <a:solidFill>
                  <a:srgbClr val="3B1B70"/>
                </a:solidFill>
                <a:latin typeface="Arial"/>
                <a:cs typeface="Arial Unicode MS"/>
              </a:rPr>
              <a:t>SQL Injection Countermeasures</a:t>
            </a:r>
            <a:br>
              <a:rPr lang="en-US" b="1" dirty="0">
                <a:solidFill>
                  <a:srgbClr val="3B1B70"/>
                </a:solidFill>
                <a:latin typeface="Arial"/>
                <a:cs typeface="Arial Unicode MS"/>
              </a:rPr>
            </a:br>
            <a:endParaRPr lang="en-CA" dirty="0"/>
          </a:p>
        </p:txBody>
      </p:sp>
      <p:sp>
        <p:nvSpPr>
          <p:cNvPr id="3" name="Content Placeholder 2">
            <a:extLst>
              <a:ext uri="{FF2B5EF4-FFF2-40B4-BE49-F238E27FC236}">
                <a16:creationId xmlns:a16="http://schemas.microsoft.com/office/drawing/2014/main" id="{5FC3A9A8-09B7-4FCB-BF58-14D3BF5D456E}"/>
              </a:ext>
            </a:extLst>
          </p:cNvPr>
          <p:cNvSpPr>
            <a:spLocks noGrp="1"/>
          </p:cNvSpPr>
          <p:nvPr>
            <p:ph idx="1"/>
          </p:nvPr>
        </p:nvSpPr>
        <p:spPr/>
        <p:txBody>
          <a:bodyPr>
            <a:normAutofit fontScale="62500" lnSpcReduction="20000"/>
          </a:bodyPr>
          <a:lstStyle/>
          <a:p>
            <a:pPr marL="685800" indent="-685800"/>
            <a:r>
              <a:rPr lang="en-US" sz="3100" dirty="0"/>
              <a:t>Web Framework :-PHP provides Magic Quotes</a:t>
            </a:r>
          </a:p>
          <a:p>
            <a:pPr marL="685800" indent="-685800"/>
            <a:endParaRPr lang="en-US" sz="3100" dirty="0"/>
          </a:p>
          <a:p>
            <a:pPr marL="685800" indent="-685800"/>
            <a:r>
              <a:rPr lang="en-US" sz="3100" dirty="0"/>
              <a:t>Prepared statements:-Prepared statements force developers to use static SQL query and then pass in the external input as a parameter to query. This approach ensures the SQL interpreter always differentiates between code and data.</a:t>
            </a:r>
          </a:p>
          <a:p>
            <a:pPr marL="685800" indent="-685800"/>
            <a:endParaRPr lang="en-US" sz="3100" dirty="0"/>
          </a:p>
          <a:p>
            <a:pPr marL="685800" indent="-685800"/>
            <a:r>
              <a:rPr lang="en-US" sz="3100" dirty="0"/>
              <a:t>Stored procedures:- SQL statements defined and stored in the database itself and then called from the application</a:t>
            </a:r>
          </a:p>
          <a:p>
            <a:pPr marL="685800" indent="-685800"/>
            <a:endParaRPr lang="en-US" sz="3100" dirty="0"/>
          </a:p>
          <a:p>
            <a:pPr marL="685800" indent="-685800"/>
            <a:r>
              <a:rPr lang="en-US" sz="3100" dirty="0"/>
              <a:t>Use input validation, maintain a whitelist of acceptable inputs</a:t>
            </a:r>
          </a:p>
          <a:p>
            <a:pPr marL="685800" indent="-685800"/>
            <a:endParaRPr lang="en-US" sz="3100" dirty="0"/>
          </a:p>
          <a:p>
            <a:pPr marL="685800" indent="-685800"/>
            <a:r>
              <a:rPr lang="en-US" sz="3100" dirty="0"/>
              <a:t> Instruction-Set Randomization:-inputs random values into the runtime SQL query statement of a web application and checks for volatility to detect SQL injection attacks. </a:t>
            </a:r>
            <a:r>
              <a:rPr lang="en-US" sz="3100" dirty="0" err="1"/>
              <a:t>SQLrand</a:t>
            </a:r>
            <a:r>
              <a:rPr lang="en-US" sz="3100" dirty="0"/>
              <a:t>[14] places a proxy between the web server and the database server and randomizes SQL queries. If the random value can be predicted, this method is not effective.</a:t>
            </a:r>
          </a:p>
          <a:p>
            <a:endParaRPr lang="en-CA" dirty="0"/>
          </a:p>
        </p:txBody>
      </p:sp>
    </p:spTree>
    <p:extLst>
      <p:ext uri="{BB962C8B-B14F-4D97-AF65-F5344CB8AC3E}">
        <p14:creationId xmlns:p14="http://schemas.microsoft.com/office/powerpoint/2010/main" val="45145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44D9-01F5-4040-9FB5-EA5F8176EEE2}"/>
              </a:ext>
            </a:extLst>
          </p:cNvPr>
          <p:cNvSpPr>
            <a:spLocks noGrp="1"/>
          </p:cNvSpPr>
          <p:nvPr>
            <p:ph type="title"/>
          </p:nvPr>
        </p:nvSpPr>
        <p:spPr/>
        <p:txBody>
          <a:bodyPr>
            <a:normAutofit/>
          </a:bodyPr>
          <a:lstStyle/>
          <a:p>
            <a:r>
              <a:rPr lang="en-US" b="1" dirty="0">
                <a:solidFill>
                  <a:srgbClr val="3B1B70"/>
                </a:solidFill>
                <a:latin typeface="Arial"/>
                <a:cs typeface="Arial Unicode MS"/>
              </a:rPr>
              <a:t>References</a:t>
            </a:r>
            <a:endParaRPr lang="en-CA" dirty="0"/>
          </a:p>
        </p:txBody>
      </p:sp>
      <p:sp>
        <p:nvSpPr>
          <p:cNvPr id="3" name="Content Placeholder 2">
            <a:extLst>
              <a:ext uri="{FF2B5EF4-FFF2-40B4-BE49-F238E27FC236}">
                <a16:creationId xmlns:a16="http://schemas.microsoft.com/office/drawing/2014/main" id="{5FC3A9A8-09B7-4FCB-BF58-14D3BF5D456E}"/>
              </a:ext>
            </a:extLst>
          </p:cNvPr>
          <p:cNvSpPr>
            <a:spLocks noGrp="1"/>
          </p:cNvSpPr>
          <p:nvPr>
            <p:ph idx="1"/>
          </p:nvPr>
        </p:nvSpPr>
        <p:spPr/>
        <p:txBody>
          <a:bodyPr>
            <a:normAutofit fontScale="92500"/>
          </a:bodyPr>
          <a:lstStyle/>
          <a:p>
            <a:pPr marL="685800" indent="-685800"/>
            <a:endParaRPr lang="en-US" sz="3100" dirty="0"/>
          </a:p>
          <a:p>
            <a:pPr marL="685800" indent="-685800"/>
            <a:r>
              <a:rPr lang="en-US" sz="3100" dirty="0">
                <a:hlinkClick r:id="rId2"/>
              </a:rPr>
              <a:t>https://medium.com/bugbountywriteup/frappé-technologies-erpnext-server-side-template-injection-74e1c95ec872</a:t>
            </a:r>
            <a:endParaRPr lang="en-US" sz="3100" dirty="0"/>
          </a:p>
          <a:p>
            <a:pPr marL="685800" indent="-685800"/>
            <a:r>
              <a:rPr lang="en-US" sz="3100" dirty="0">
                <a:hlinkClick r:id="rId3"/>
              </a:rPr>
              <a:t>https://nvd.nist.gov/vuln/detail/CVE-2018-3883</a:t>
            </a:r>
            <a:endParaRPr lang="en-US" sz="3100" dirty="0"/>
          </a:p>
          <a:p>
            <a:pPr marL="685800" indent="-685800"/>
            <a:r>
              <a:rPr lang="en-US" sz="3100" dirty="0">
                <a:hlinkClick r:id="rId4"/>
              </a:rPr>
              <a:t>https://talosintelligence.com/vulnerability_reports/TALOS-2018-0560</a:t>
            </a:r>
            <a:endParaRPr lang="en-US" sz="3100" dirty="0"/>
          </a:p>
          <a:p>
            <a:pPr marL="685800" indent="-685800"/>
            <a:r>
              <a:rPr lang="en-US" sz="3100" dirty="0">
                <a:hlinkClick r:id="rId5"/>
              </a:rPr>
              <a:t>https://cwe.mitre.org/data/definitions/89.html</a:t>
            </a:r>
            <a:endParaRPr lang="en-US" sz="3100" dirty="0"/>
          </a:p>
          <a:p>
            <a:pPr marL="685800" indent="-685800"/>
            <a:r>
              <a:rPr lang="en-US" sz="3100" dirty="0">
                <a:hlinkClick r:id="rId6"/>
              </a:rPr>
              <a:t>https://erpnext.com</a:t>
            </a:r>
            <a:endParaRPr lang="en-US" sz="3100" dirty="0"/>
          </a:p>
          <a:p>
            <a:pPr marL="685800" indent="-685800"/>
            <a:endParaRPr lang="en-US" sz="3100" dirty="0"/>
          </a:p>
          <a:p>
            <a:endParaRPr lang="en-CA" dirty="0"/>
          </a:p>
        </p:txBody>
      </p:sp>
    </p:spTree>
    <p:extLst>
      <p:ext uri="{BB962C8B-B14F-4D97-AF65-F5344CB8AC3E}">
        <p14:creationId xmlns:p14="http://schemas.microsoft.com/office/powerpoint/2010/main" val="2546807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E95F-0401-4A47-909C-E880BE5F6E0F}"/>
              </a:ext>
            </a:extLst>
          </p:cNvPr>
          <p:cNvSpPr>
            <a:spLocks noGrp="1"/>
          </p:cNvSpPr>
          <p:nvPr>
            <p:ph type="title"/>
          </p:nvPr>
        </p:nvSpPr>
        <p:spPr>
          <a:xfrm>
            <a:off x="457200" y="283334"/>
            <a:ext cx="8229600" cy="5842829"/>
          </a:xfrm>
        </p:spPr>
        <p:txBody>
          <a:bodyPr/>
          <a:lstStyle/>
          <a:p>
            <a:r>
              <a:rPr lang="en-GB" dirty="0"/>
              <a:t>Thank You </a:t>
            </a:r>
          </a:p>
        </p:txBody>
      </p:sp>
      <p:sp>
        <p:nvSpPr>
          <p:cNvPr id="3" name="Content Placeholder 2">
            <a:extLst>
              <a:ext uri="{FF2B5EF4-FFF2-40B4-BE49-F238E27FC236}">
                <a16:creationId xmlns:a16="http://schemas.microsoft.com/office/drawing/2014/main" id="{EE0062A9-F0FC-E445-ABC5-C99AD8BC20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1629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926" y="573851"/>
            <a:ext cx="8005704" cy="4462760"/>
          </a:xfrm>
          <a:prstGeom prst="rect">
            <a:avLst/>
          </a:prstGeom>
          <a:noFill/>
        </p:spPr>
        <p:txBody>
          <a:bodyPr wrap="square" rtlCol="0">
            <a:spAutoFit/>
          </a:bodyPr>
          <a:lstStyle/>
          <a:p>
            <a:pPr>
              <a:spcAft>
                <a:spcPts val="1200"/>
              </a:spcAft>
            </a:pPr>
            <a:r>
              <a:rPr lang="en-US" sz="5000" b="1" dirty="0">
                <a:solidFill>
                  <a:srgbClr val="4F2683"/>
                </a:solidFill>
                <a:latin typeface="Arial"/>
                <a:cs typeface="Arial Unicode MS"/>
              </a:rPr>
              <a:t>SQL Injection Attack</a:t>
            </a:r>
          </a:p>
          <a:p>
            <a:pPr marL="857250" indent="-857250">
              <a:buFont typeface="Arial" panose="020B0604020202020204" pitchFamily="34" charset="0"/>
              <a:buChar char="•"/>
            </a:pPr>
            <a:endParaRPr lang="en-US" sz="2800" b="1" dirty="0">
              <a:solidFill>
                <a:srgbClr val="000000"/>
              </a:solidFill>
              <a:latin typeface="Arial"/>
              <a:cs typeface="Arial Unicode MS"/>
            </a:endParaRPr>
          </a:p>
          <a:p>
            <a:pPr marL="857250" indent="-857250">
              <a:buFont typeface="Arial" panose="020B0604020202020204" pitchFamily="34" charset="0"/>
              <a:buChar char="•"/>
            </a:pPr>
            <a:r>
              <a:rPr lang="en-US" sz="2800" b="1" dirty="0">
                <a:solidFill>
                  <a:srgbClr val="000000"/>
                </a:solidFill>
                <a:latin typeface="Arial"/>
                <a:cs typeface="Arial Unicode MS"/>
              </a:rPr>
              <a:t>Web Applications that take user input from form are vulnerable</a:t>
            </a:r>
          </a:p>
          <a:p>
            <a:endParaRPr lang="en-US" sz="2800" b="1" dirty="0">
              <a:solidFill>
                <a:srgbClr val="000000"/>
              </a:solidFill>
              <a:latin typeface="Arial"/>
              <a:cs typeface="Arial Unicode MS"/>
            </a:endParaRPr>
          </a:p>
          <a:p>
            <a:pPr marL="857250" indent="-857250">
              <a:buFont typeface="Arial" panose="020B0604020202020204" pitchFamily="34" charset="0"/>
              <a:buChar char="•"/>
            </a:pPr>
            <a:r>
              <a:rPr lang="en-US" sz="2800" b="1" dirty="0">
                <a:solidFill>
                  <a:srgbClr val="000000"/>
                </a:solidFill>
                <a:latin typeface="Arial"/>
                <a:cs typeface="Arial Unicode MS"/>
              </a:rPr>
              <a:t>SQL query submitted to a database</a:t>
            </a:r>
          </a:p>
          <a:p>
            <a:endParaRPr lang="en-US" sz="2800" b="1" dirty="0">
              <a:solidFill>
                <a:srgbClr val="000000"/>
              </a:solidFill>
              <a:latin typeface="Arial"/>
              <a:cs typeface="Arial Unicode MS"/>
            </a:endParaRPr>
          </a:p>
          <a:p>
            <a:pPr marL="857250" indent="-857250">
              <a:buFont typeface="Arial" panose="020B0604020202020204" pitchFamily="34" charset="0"/>
              <a:buChar char="•"/>
            </a:pPr>
            <a:r>
              <a:rPr lang="en-US" sz="2800" b="1" dirty="0">
                <a:solidFill>
                  <a:srgbClr val="000000"/>
                </a:solidFill>
                <a:latin typeface="Arial"/>
                <a:cs typeface="Arial Unicode MS"/>
              </a:rPr>
              <a:t>This is done by placing SQL statements in the user input</a:t>
            </a:r>
          </a:p>
        </p:txBody>
      </p:sp>
      <p:sp>
        <p:nvSpPr>
          <p:cNvPr id="5" name="TextBox 4"/>
          <p:cNvSpPr txBox="1"/>
          <p:nvPr/>
        </p:nvSpPr>
        <p:spPr>
          <a:xfrm>
            <a:off x="5700889" y="6302963"/>
            <a:ext cx="3189111" cy="369332"/>
          </a:xfrm>
          <a:prstGeom prst="rect">
            <a:avLst/>
          </a:prstGeom>
          <a:noFill/>
        </p:spPr>
        <p:txBody>
          <a:bodyPr wrap="square" rtlCol="0">
            <a:spAutoFit/>
          </a:bodyPr>
          <a:lstStyle/>
          <a:p>
            <a:pPr algn="r"/>
            <a:r>
              <a:rPr lang="en-US" dirty="0">
                <a:solidFill>
                  <a:schemeClr val="bg1"/>
                </a:solidFill>
                <a:latin typeface="Arial"/>
                <a:cs typeface="Arial"/>
              </a:rPr>
              <a:t>ECE9069</a:t>
            </a:r>
          </a:p>
        </p:txBody>
      </p:sp>
    </p:spTree>
    <p:extLst>
      <p:ext uri="{BB962C8B-B14F-4D97-AF65-F5344CB8AC3E}">
        <p14:creationId xmlns:p14="http://schemas.microsoft.com/office/powerpoint/2010/main" val="153644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F352-4107-D041-AAF8-318733441C00}"/>
              </a:ext>
            </a:extLst>
          </p:cNvPr>
          <p:cNvSpPr>
            <a:spLocks noGrp="1"/>
          </p:cNvSpPr>
          <p:nvPr>
            <p:ph type="title"/>
          </p:nvPr>
        </p:nvSpPr>
        <p:spPr>
          <a:xfrm>
            <a:off x="457200" y="274638"/>
            <a:ext cx="8519374" cy="1143000"/>
          </a:xfrm>
        </p:spPr>
        <p:txBody>
          <a:bodyPr>
            <a:noAutofit/>
          </a:bodyPr>
          <a:lstStyle/>
          <a:p>
            <a:pPr algn="l"/>
            <a:r>
              <a:rPr lang="en-GB" sz="5000" b="1" dirty="0">
                <a:solidFill>
                  <a:srgbClr val="4F2683"/>
                </a:solidFill>
                <a:latin typeface="Arial" panose="020B0604020202020204" pitchFamily="34" charset="0"/>
                <a:cs typeface="Arial" panose="020B0604020202020204" pitchFamily="34" charset="0"/>
              </a:rPr>
              <a:t>Consequences of SQL Injection</a:t>
            </a:r>
          </a:p>
        </p:txBody>
      </p:sp>
      <p:sp>
        <p:nvSpPr>
          <p:cNvPr id="3" name="Content Placeholder 2">
            <a:extLst>
              <a:ext uri="{FF2B5EF4-FFF2-40B4-BE49-F238E27FC236}">
                <a16:creationId xmlns:a16="http://schemas.microsoft.com/office/drawing/2014/main" id="{03A660AA-9C77-1940-8557-2E880C237341}"/>
              </a:ext>
            </a:extLst>
          </p:cNvPr>
          <p:cNvSpPr>
            <a:spLocks noGrp="1"/>
          </p:cNvSpPr>
          <p:nvPr>
            <p:ph idx="1"/>
          </p:nvPr>
        </p:nvSpPr>
        <p:spPr>
          <a:xfrm>
            <a:off x="457200" y="2163651"/>
            <a:ext cx="8229600" cy="3962512"/>
          </a:xfrm>
        </p:spPr>
        <p:txBody>
          <a:bodyPr/>
          <a:lstStyle/>
          <a:p>
            <a:r>
              <a:rPr lang="en-GB" dirty="0"/>
              <a:t>Leakage/Modification of sensitive information</a:t>
            </a:r>
          </a:p>
          <a:p>
            <a:r>
              <a:rPr lang="en-GB" dirty="0"/>
              <a:t>Reputation decline</a:t>
            </a:r>
          </a:p>
          <a:p>
            <a:r>
              <a:rPr lang="en-GB" dirty="0"/>
              <a:t>Loss of control over the database server</a:t>
            </a:r>
          </a:p>
          <a:p>
            <a:r>
              <a:rPr lang="en-GB" dirty="0"/>
              <a:t>Data Loss</a:t>
            </a:r>
          </a:p>
          <a:p>
            <a:r>
              <a:rPr lang="en-GB" dirty="0"/>
              <a:t>DOS</a:t>
            </a:r>
          </a:p>
        </p:txBody>
      </p:sp>
    </p:spTree>
    <p:extLst>
      <p:ext uri="{BB962C8B-B14F-4D97-AF65-F5344CB8AC3E}">
        <p14:creationId xmlns:p14="http://schemas.microsoft.com/office/powerpoint/2010/main" val="217333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0A93-1F1C-AB45-A445-7B18354F1D9F}"/>
              </a:ext>
            </a:extLst>
          </p:cNvPr>
          <p:cNvSpPr>
            <a:spLocks noGrp="1"/>
          </p:cNvSpPr>
          <p:nvPr>
            <p:ph type="title"/>
          </p:nvPr>
        </p:nvSpPr>
        <p:spPr/>
        <p:txBody>
          <a:bodyPr>
            <a:normAutofit fontScale="90000"/>
          </a:bodyPr>
          <a:lstStyle/>
          <a:p>
            <a:r>
              <a:rPr lang="en-GB" sz="5000" b="1" dirty="0">
                <a:solidFill>
                  <a:srgbClr val="4F2683"/>
                </a:solidFill>
                <a:latin typeface="Arial" panose="020B0604020202020204" pitchFamily="34" charset="0"/>
                <a:cs typeface="Arial" panose="020B0604020202020204" pitchFamily="34" charset="0"/>
              </a:rPr>
              <a:t>Steps to find vulnerabilities</a:t>
            </a:r>
          </a:p>
        </p:txBody>
      </p:sp>
      <p:sp>
        <p:nvSpPr>
          <p:cNvPr id="3" name="Content Placeholder 2">
            <a:extLst>
              <a:ext uri="{FF2B5EF4-FFF2-40B4-BE49-F238E27FC236}">
                <a16:creationId xmlns:a16="http://schemas.microsoft.com/office/drawing/2014/main" id="{624CFE2B-B2AC-C34E-89C5-9571B7E7F4EA}"/>
              </a:ext>
            </a:extLst>
          </p:cNvPr>
          <p:cNvSpPr>
            <a:spLocks noGrp="1"/>
          </p:cNvSpPr>
          <p:nvPr>
            <p:ph idx="1"/>
          </p:nvPr>
        </p:nvSpPr>
        <p:spPr/>
        <p:txBody>
          <a:bodyPr/>
          <a:lstStyle/>
          <a:p>
            <a:r>
              <a:rPr lang="en-GB" dirty="0"/>
              <a:t>Submit a single quote as input</a:t>
            </a:r>
          </a:p>
          <a:p>
            <a:pPr marL="0" indent="0">
              <a:buNone/>
            </a:pPr>
            <a:endParaRPr lang="en-GB" dirty="0"/>
          </a:p>
          <a:p>
            <a:r>
              <a:rPr lang="en-GB" dirty="0"/>
              <a:t>Submit two single quotes as input</a:t>
            </a:r>
          </a:p>
          <a:p>
            <a:pPr marL="0" indent="0">
              <a:buNone/>
            </a:pPr>
            <a:endParaRPr lang="en-GB" dirty="0"/>
          </a:p>
          <a:p>
            <a:r>
              <a:rPr lang="en-GB" dirty="0"/>
              <a:t>Try with string/numeric operators</a:t>
            </a:r>
          </a:p>
        </p:txBody>
      </p:sp>
    </p:spTree>
    <p:extLst>
      <p:ext uri="{BB962C8B-B14F-4D97-AF65-F5344CB8AC3E}">
        <p14:creationId xmlns:p14="http://schemas.microsoft.com/office/powerpoint/2010/main" val="32105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4844-9D36-2045-BE29-0AA55DB95A36}"/>
              </a:ext>
            </a:extLst>
          </p:cNvPr>
          <p:cNvSpPr>
            <a:spLocks noGrp="1"/>
          </p:cNvSpPr>
          <p:nvPr>
            <p:ph type="title"/>
          </p:nvPr>
        </p:nvSpPr>
        <p:spPr/>
        <p:txBody>
          <a:bodyPr>
            <a:normAutofit fontScale="90000"/>
          </a:bodyPr>
          <a:lstStyle/>
          <a:p>
            <a:pPr algn="l"/>
            <a:r>
              <a:rPr lang="en-GB" sz="5000" b="1" dirty="0">
                <a:solidFill>
                  <a:srgbClr val="4F2683"/>
                </a:solidFill>
                <a:latin typeface="Arial" panose="020B0604020202020204" pitchFamily="34" charset="0"/>
                <a:cs typeface="Arial" panose="020B0604020202020204" pitchFamily="34" charset="0"/>
              </a:rPr>
              <a:t>Example - SQL injection attack</a:t>
            </a:r>
          </a:p>
        </p:txBody>
      </p:sp>
      <p:pic>
        <p:nvPicPr>
          <p:cNvPr id="4" name="Picture 3">
            <a:extLst>
              <a:ext uri="{FF2B5EF4-FFF2-40B4-BE49-F238E27FC236}">
                <a16:creationId xmlns:a16="http://schemas.microsoft.com/office/drawing/2014/main" id="{C61648DD-55B2-E04F-98B4-D7A79C20696B}"/>
              </a:ext>
            </a:extLst>
          </p:cNvPr>
          <p:cNvPicPr>
            <a:picLocks noChangeAspect="1"/>
          </p:cNvPicPr>
          <p:nvPr/>
        </p:nvPicPr>
        <p:blipFill>
          <a:blip r:embed="rId2"/>
          <a:stretch>
            <a:fillRect/>
          </a:stretch>
        </p:blipFill>
        <p:spPr>
          <a:xfrm>
            <a:off x="457200" y="1695014"/>
            <a:ext cx="7179972" cy="4203510"/>
          </a:xfrm>
          <a:prstGeom prst="rect">
            <a:avLst/>
          </a:prstGeom>
        </p:spPr>
      </p:pic>
    </p:spTree>
    <p:extLst>
      <p:ext uri="{BB962C8B-B14F-4D97-AF65-F5344CB8AC3E}">
        <p14:creationId xmlns:p14="http://schemas.microsoft.com/office/powerpoint/2010/main" val="124688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15A6-E9ED-4F66-A20F-6D720F4A5B89}"/>
              </a:ext>
            </a:extLst>
          </p:cNvPr>
          <p:cNvSpPr>
            <a:spLocks noGrp="1"/>
          </p:cNvSpPr>
          <p:nvPr>
            <p:ph type="title"/>
          </p:nvPr>
        </p:nvSpPr>
        <p:spPr/>
        <p:txBody>
          <a:bodyPr>
            <a:normAutofit/>
          </a:bodyPr>
          <a:lstStyle/>
          <a:p>
            <a:r>
              <a:rPr lang="en-GB" b="1" dirty="0">
                <a:solidFill>
                  <a:srgbClr val="4F2683"/>
                </a:solidFill>
                <a:latin typeface="Arial" panose="020B0604020202020204" pitchFamily="34" charset="0"/>
                <a:cs typeface="Arial" panose="020B0604020202020204" pitchFamily="34" charset="0"/>
              </a:rPr>
              <a:t>Case Study SQL attack</a:t>
            </a:r>
            <a:endParaRPr lang="en-CA" dirty="0"/>
          </a:p>
        </p:txBody>
      </p:sp>
      <p:sp>
        <p:nvSpPr>
          <p:cNvPr id="3" name="Content Placeholder 2">
            <a:extLst>
              <a:ext uri="{FF2B5EF4-FFF2-40B4-BE49-F238E27FC236}">
                <a16:creationId xmlns:a16="http://schemas.microsoft.com/office/drawing/2014/main" id="{E38197A4-B877-4CD3-87E5-85D3DD67150D}"/>
              </a:ext>
            </a:extLst>
          </p:cNvPr>
          <p:cNvSpPr>
            <a:spLocks noGrp="1"/>
          </p:cNvSpPr>
          <p:nvPr>
            <p:ph idx="1"/>
          </p:nvPr>
        </p:nvSpPr>
        <p:spPr/>
        <p:txBody>
          <a:bodyPr/>
          <a:lstStyle/>
          <a:p>
            <a:r>
              <a:rPr lang="en-US" sz="2000" dirty="0"/>
              <a:t>Yahoo! Voices was hacked in July. The attack acquired 453,000 user email addresses and passwords.  The perpetrators claimed to have used union-based SQL injection to break in. </a:t>
            </a:r>
          </a:p>
          <a:p>
            <a:pPr marL="0" indent="0">
              <a:buNone/>
            </a:pPr>
            <a:endParaRPr lang="en-CA" sz="2000" dirty="0"/>
          </a:p>
          <a:p>
            <a:r>
              <a:rPr lang="en-US" sz="2000" dirty="0"/>
              <a:t>LinkedIn.com leaked 6.5 million user credentials in June.  A class action lawsuit alleges that the attack was accomplished with SQL injection.</a:t>
            </a:r>
          </a:p>
          <a:p>
            <a:pPr marL="0" indent="0">
              <a:buNone/>
            </a:pPr>
            <a:endParaRPr lang="en-US" sz="2000" dirty="0"/>
          </a:p>
          <a:p>
            <a:r>
              <a:rPr lang="en-US" sz="2000" dirty="0"/>
              <a:t>An SQL injection vulnerability resulted in an urgent June bugfix release of Ruby on Rails 3.x.  </a:t>
            </a:r>
            <a:endParaRPr lang="en-CA" sz="2000" dirty="0"/>
          </a:p>
          <a:p>
            <a:endParaRPr lang="en-CA" sz="1800" dirty="0"/>
          </a:p>
          <a:p>
            <a:endParaRPr lang="en-CA" dirty="0"/>
          </a:p>
        </p:txBody>
      </p:sp>
    </p:spTree>
    <p:extLst>
      <p:ext uri="{BB962C8B-B14F-4D97-AF65-F5344CB8AC3E}">
        <p14:creationId xmlns:p14="http://schemas.microsoft.com/office/powerpoint/2010/main" val="241483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3F82-009E-4FF1-897B-6C737F429EBA}"/>
              </a:ext>
            </a:extLst>
          </p:cNvPr>
          <p:cNvSpPr>
            <a:spLocks noGrp="1"/>
          </p:cNvSpPr>
          <p:nvPr>
            <p:ph type="title"/>
          </p:nvPr>
        </p:nvSpPr>
        <p:spPr/>
        <p:txBody>
          <a:bodyPr/>
          <a:lstStyle/>
          <a:p>
            <a:r>
              <a:rPr lang="en-GB" b="1" dirty="0">
                <a:solidFill>
                  <a:srgbClr val="4F2683"/>
                </a:solidFill>
                <a:latin typeface="Arial" panose="020B0604020202020204" pitchFamily="34" charset="0"/>
                <a:cs typeface="Arial" panose="020B0604020202020204" pitchFamily="34" charset="0"/>
              </a:rPr>
              <a:t>CVE-2018-3883</a:t>
            </a:r>
            <a:endParaRPr lang="en-CA" dirty="0"/>
          </a:p>
        </p:txBody>
      </p:sp>
      <p:sp>
        <p:nvSpPr>
          <p:cNvPr id="3" name="Content Placeholder 2">
            <a:extLst>
              <a:ext uri="{FF2B5EF4-FFF2-40B4-BE49-F238E27FC236}">
                <a16:creationId xmlns:a16="http://schemas.microsoft.com/office/drawing/2014/main" id="{9D7CF5C5-0034-4DD1-A86C-3C617BB7FCA8}"/>
              </a:ext>
            </a:extLst>
          </p:cNvPr>
          <p:cNvSpPr>
            <a:spLocks noGrp="1"/>
          </p:cNvSpPr>
          <p:nvPr>
            <p:ph idx="1"/>
          </p:nvPr>
        </p:nvSpPr>
        <p:spPr/>
        <p:txBody>
          <a:bodyPr>
            <a:normAutofit/>
          </a:bodyPr>
          <a:lstStyle/>
          <a:p>
            <a:r>
              <a:rPr lang="en-CA" sz="2600" dirty="0"/>
              <a:t>SQL injection vulnerability exists in the authenticated part of </a:t>
            </a:r>
            <a:r>
              <a:rPr lang="en-CA" sz="2600" dirty="0" err="1"/>
              <a:t>ERPNext</a:t>
            </a:r>
            <a:r>
              <a:rPr lang="en-CA" sz="2600" dirty="0"/>
              <a:t> v10.1.6.</a:t>
            </a:r>
          </a:p>
          <a:p>
            <a:r>
              <a:rPr lang="en-CA" sz="2600" dirty="0"/>
              <a:t>Web requests can cause SQL injections tends to data compromise.</a:t>
            </a:r>
          </a:p>
          <a:p>
            <a:r>
              <a:rPr lang="en-CA" sz="2600" dirty="0"/>
              <a:t>The employee and sort order parameter can be used to perform an SQL injection attack.</a:t>
            </a:r>
          </a:p>
          <a:p>
            <a:r>
              <a:rPr lang="en-CA" sz="2600" dirty="0"/>
              <a:t>An attacker can use a browser to trigger these vulnerabilities, and no special tools are required.</a:t>
            </a:r>
          </a:p>
          <a:p>
            <a:endParaRPr lang="en-CA" dirty="0"/>
          </a:p>
        </p:txBody>
      </p:sp>
    </p:spTree>
    <p:extLst>
      <p:ext uri="{BB962C8B-B14F-4D97-AF65-F5344CB8AC3E}">
        <p14:creationId xmlns:p14="http://schemas.microsoft.com/office/powerpoint/2010/main" val="179152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0977E6-5D44-45EC-A567-C6BB4B82C1B2}"/>
              </a:ext>
            </a:extLst>
          </p:cNvPr>
          <p:cNvPicPr>
            <a:picLocks noChangeAspect="1"/>
          </p:cNvPicPr>
          <p:nvPr/>
        </p:nvPicPr>
        <p:blipFill>
          <a:blip r:embed="rId2"/>
          <a:stretch>
            <a:fillRect/>
          </a:stretch>
        </p:blipFill>
        <p:spPr>
          <a:xfrm>
            <a:off x="0" y="352302"/>
            <a:ext cx="9144000" cy="5401953"/>
          </a:xfrm>
          <a:prstGeom prst="rect">
            <a:avLst/>
          </a:prstGeom>
        </p:spPr>
      </p:pic>
    </p:spTree>
    <p:extLst>
      <p:ext uri="{BB962C8B-B14F-4D97-AF65-F5344CB8AC3E}">
        <p14:creationId xmlns:p14="http://schemas.microsoft.com/office/powerpoint/2010/main" val="65971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718</Words>
  <Application>Microsoft Macintosh PowerPoint</Application>
  <PresentationFormat>On-screen Show (4:3)</PresentationFormat>
  <Paragraphs>89</Paragraphs>
  <Slides>23</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PowerPoint Presentation</vt:lpstr>
      <vt:lpstr>PowerPoint Presentation</vt:lpstr>
      <vt:lpstr>Consequences of SQL Injection</vt:lpstr>
      <vt:lpstr>Steps to find vulnerabilities</vt:lpstr>
      <vt:lpstr>Example - SQL injection attack</vt:lpstr>
      <vt:lpstr>Case Study SQL attack</vt:lpstr>
      <vt:lpstr>CVE-2018-3883</vt:lpstr>
      <vt:lpstr>PowerPoint Presentation</vt:lpstr>
      <vt:lpstr>Enterprise resource planning(ERP) </vt:lpstr>
      <vt:lpstr>Impact of the exploit</vt:lpstr>
      <vt:lpstr>PowerPoint Presentation</vt:lpstr>
      <vt:lpstr>Vulnerabilities - Explained</vt:lpstr>
      <vt:lpstr>Discovery of the vulnerabilities</vt:lpstr>
      <vt:lpstr>Case: user-input parameter vulnerability</vt:lpstr>
      <vt:lpstr>Read Permissions</vt:lpstr>
      <vt:lpstr>Write Permission</vt:lpstr>
      <vt:lpstr>Parameters Vulnerable to SQL injection attack</vt:lpstr>
      <vt:lpstr>Parameters Vulnerable to SQL injection attack</vt:lpstr>
      <vt:lpstr>Parameters Vulnerable to SQL injection attack</vt:lpstr>
      <vt:lpstr>SQL Injection Countermeasures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Bharat Raut</dc:creator>
  <cp:lastModifiedBy>Shreyas Satyan</cp:lastModifiedBy>
  <cp:revision>10</cp:revision>
  <dcterms:created xsi:type="dcterms:W3CDTF">2019-03-17T23:57:11Z</dcterms:created>
  <dcterms:modified xsi:type="dcterms:W3CDTF">2019-03-18T16:11:33Z</dcterms:modified>
</cp:coreProperties>
</file>