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4C428-C42F-4F05-824B-9FDB777D7732}" type="doc">
      <dgm:prSet loTypeId="urn:microsoft.com/office/officeart/2005/8/layout/hProcess9" loCatId="process" qsTypeId="urn:microsoft.com/office/officeart/2005/8/quickstyle/simple1" qsCatId="simple" csTypeId="urn:microsoft.com/office/officeart/2005/8/colors/accent1_2" csCatId="accent1" phldr="1"/>
      <dgm:spPr/>
    </dgm:pt>
    <dgm:pt modelId="{A3F7CCCA-9354-4EE0-8888-3B89042B3E81}">
      <dgm:prSet phldrT="[Text]"/>
      <dgm:spPr/>
      <dgm:t>
        <a:bodyPr/>
        <a:lstStyle/>
        <a:p>
          <a:r>
            <a:rPr lang="en-US" dirty="0" smtClean="0"/>
            <a:t>Fetching data from Foursquare</a:t>
          </a:r>
          <a:endParaRPr lang="en-US" dirty="0"/>
        </a:p>
      </dgm:t>
    </dgm:pt>
    <dgm:pt modelId="{F556DC39-3DF4-4C33-A265-692F934ACF8B}" type="parTrans" cxnId="{6DCCA312-3C56-45D1-8A02-3C11DBC90D32}">
      <dgm:prSet/>
      <dgm:spPr/>
      <dgm:t>
        <a:bodyPr/>
        <a:lstStyle/>
        <a:p>
          <a:endParaRPr lang="en-US"/>
        </a:p>
      </dgm:t>
    </dgm:pt>
    <dgm:pt modelId="{7E96B54F-C7D7-4482-9DD5-E2FA7C62E4BE}" type="sibTrans" cxnId="{6DCCA312-3C56-45D1-8A02-3C11DBC90D32}">
      <dgm:prSet/>
      <dgm:spPr/>
      <dgm:t>
        <a:bodyPr/>
        <a:lstStyle/>
        <a:p>
          <a:endParaRPr lang="en-US"/>
        </a:p>
      </dgm:t>
    </dgm:pt>
    <dgm:pt modelId="{415F291B-B2BE-40C5-81BD-2AFC571FD550}">
      <dgm:prSet phldrT="[Text]"/>
      <dgm:spPr/>
      <dgm:t>
        <a:bodyPr/>
        <a:lstStyle/>
        <a:p>
          <a:r>
            <a:rPr lang="en-US" b="1" dirty="0" smtClean="0"/>
            <a:t>Exploratory Data analysis</a:t>
          </a:r>
          <a:endParaRPr lang="en-US" dirty="0"/>
        </a:p>
      </dgm:t>
    </dgm:pt>
    <dgm:pt modelId="{7D2529FC-792B-41DC-BB2A-5EDCEC62E6EA}" type="parTrans" cxnId="{48F71719-10A0-40E7-BE6D-BD45EBE7CFD0}">
      <dgm:prSet/>
      <dgm:spPr/>
      <dgm:t>
        <a:bodyPr/>
        <a:lstStyle/>
        <a:p>
          <a:endParaRPr lang="en-US"/>
        </a:p>
      </dgm:t>
    </dgm:pt>
    <dgm:pt modelId="{44ABAA9C-7D06-481E-A047-6F53C58E3C98}" type="sibTrans" cxnId="{48F71719-10A0-40E7-BE6D-BD45EBE7CFD0}">
      <dgm:prSet/>
      <dgm:spPr/>
      <dgm:t>
        <a:bodyPr/>
        <a:lstStyle/>
        <a:p>
          <a:endParaRPr lang="en-US"/>
        </a:p>
      </dgm:t>
    </dgm:pt>
    <dgm:pt modelId="{9575B446-A02D-4CAD-86BA-336990E9C506}">
      <dgm:prSet phldrT="[Text]"/>
      <dgm:spPr/>
      <dgm:t>
        <a:bodyPr/>
        <a:lstStyle/>
        <a:p>
          <a:r>
            <a:rPr lang="en-US" dirty="0" smtClean="0"/>
            <a:t>K Means Clustering </a:t>
          </a:r>
          <a:endParaRPr lang="en-US" dirty="0"/>
        </a:p>
      </dgm:t>
    </dgm:pt>
    <dgm:pt modelId="{6B13014B-CC06-4C47-B24B-C4BF029611BF}" type="parTrans" cxnId="{424B715E-F31C-44E3-92AA-B18FD7D2C287}">
      <dgm:prSet/>
      <dgm:spPr/>
      <dgm:t>
        <a:bodyPr/>
        <a:lstStyle/>
        <a:p>
          <a:endParaRPr lang="en-US"/>
        </a:p>
      </dgm:t>
    </dgm:pt>
    <dgm:pt modelId="{810EFFC7-DC02-4904-B30A-273B49936068}" type="sibTrans" cxnId="{424B715E-F31C-44E3-92AA-B18FD7D2C287}">
      <dgm:prSet/>
      <dgm:spPr/>
      <dgm:t>
        <a:bodyPr/>
        <a:lstStyle/>
        <a:p>
          <a:endParaRPr lang="en-US"/>
        </a:p>
      </dgm:t>
    </dgm:pt>
    <dgm:pt modelId="{9E860F54-CE44-4B57-9D57-025ABF95342A}" type="pres">
      <dgm:prSet presAssocID="{0224C428-C42F-4F05-824B-9FDB777D7732}" presName="CompostProcess" presStyleCnt="0">
        <dgm:presLayoutVars>
          <dgm:dir/>
          <dgm:resizeHandles val="exact"/>
        </dgm:presLayoutVars>
      </dgm:prSet>
      <dgm:spPr/>
    </dgm:pt>
    <dgm:pt modelId="{E02A66C5-F7B6-4C9D-AF16-4541B8F1A6C7}" type="pres">
      <dgm:prSet presAssocID="{0224C428-C42F-4F05-824B-9FDB777D7732}" presName="arrow" presStyleLbl="bgShp" presStyleIdx="0" presStyleCnt="1"/>
      <dgm:spPr/>
    </dgm:pt>
    <dgm:pt modelId="{04D6E06B-CD3E-4E9D-BCAD-1B75C71C9E75}" type="pres">
      <dgm:prSet presAssocID="{0224C428-C42F-4F05-824B-9FDB777D7732}" presName="linearProcess" presStyleCnt="0"/>
      <dgm:spPr/>
    </dgm:pt>
    <dgm:pt modelId="{A74DB0A5-076D-49B8-9EF6-B7E205306B19}" type="pres">
      <dgm:prSet presAssocID="{A3F7CCCA-9354-4EE0-8888-3B89042B3E81}" presName="textNode" presStyleLbl="node1" presStyleIdx="0" presStyleCnt="3">
        <dgm:presLayoutVars>
          <dgm:bulletEnabled val="1"/>
        </dgm:presLayoutVars>
      </dgm:prSet>
      <dgm:spPr/>
      <dgm:t>
        <a:bodyPr/>
        <a:lstStyle/>
        <a:p>
          <a:endParaRPr lang="en-US"/>
        </a:p>
      </dgm:t>
    </dgm:pt>
    <dgm:pt modelId="{40AFD12B-CCE5-4743-822E-45699A32BE4A}" type="pres">
      <dgm:prSet presAssocID="{7E96B54F-C7D7-4482-9DD5-E2FA7C62E4BE}" presName="sibTrans" presStyleCnt="0"/>
      <dgm:spPr/>
    </dgm:pt>
    <dgm:pt modelId="{62C99AFC-986C-4FD1-9488-70245C0713BB}" type="pres">
      <dgm:prSet presAssocID="{415F291B-B2BE-40C5-81BD-2AFC571FD550}" presName="textNode" presStyleLbl="node1" presStyleIdx="1" presStyleCnt="3">
        <dgm:presLayoutVars>
          <dgm:bulletEnabled val="1"/>
        </dgm:presLayoutVars>
      </dgm:prSet>
      <dgm:spPr/>
      <dgm:t>
        <a:bodyPr/>
        <a:lstStyle/>
        <a:p>
          <a:endParaRPr lang="en-US"/>
        </a:p>
      </dgm:t>
    </dgm:pt>
    <dgm:pt modelId="{619C95A2-6870-441A-BC65-049C82245D40}" type="pres">
      <dgm:prSet presAssocID="{44ABAA9C-7D06-481E-A047-6F53C58E3C98}" presName="sibTrans" presStyleCnt="0"/>
      <dgm:spPr/>
    </dgm:pt>
    <dgm:pt modelId="{098BEA91-B600-4CFA-A41B-CBCD69792EAE}" type="pres">
      <dgm:prSet presAssocID="{9575B446-A02D-4CAD-86BA-336990E9C506}" presName="textNode" presStyleLbl="node1" presStyleIdx="2" presStyleCnt="3">
        <dgm:presLayoutVars>
          <dgm:bulletEnabled val="1"/>
        </dgm:presLayoutVars>
      </dgm:prSet>
      <dgm:spPr/>
      <dgm:t>
        <a:bodyPr/>
        <a:lstStyle/>
        <a:p>
          <a:endParaRPr lang="en-US"/>
        </a:p>
      </dgm:t>
    </dgm:pt>
  </dgm:ptLst>
  <dgm:cxnLst>
    <dgm:cxn modelId="{897DC596-79C5-49E6-8C23-9B882197A935}" type="presOf" srcId="{9575B446-A02D-4CAD-86BA-336990E9C506}" destId="{098BEA91-B600-4CFA-A41B-CBCD69792EAE}" srcOrd="0" destOrd="0" presId="urn:microsoft.com/office/officeart/2005/8/layout/hProcess9"/>
    <dgm:cxn modelId="{48F71719-10A0-40E7-BE6D-BD45EBE7CFD0}" srcId="{0224C428-C42F-4F05-824B-9FDB777D7732}" destId="{415F291B-B2BE-40C5-81BD-2AFC571FD550}" srcOrd="1" destOrd="0" parTransId="{7D2529FC-792B-41DC-BB2A-5EDCEC62E6EA}" sibTransId="{44ABAA9C-7D06-481E-A047-6F53C58E3C98}"/>
    <dgm:cxn modelId="{6DCCA312-3C56-45D1-8A02-3C11DBC90D32}" srcId="{0224C428-C42F-4F05-824B-9FDB777D7732}" destId="{A3F7CCCA-9354-4EE0-8888-3B89042B3E81}" srcOrd="0" destOrd="0" parTransId="{F556DC39-3DF4-4C33-A265-692F934ACF8B}" sibTransId="{7E96B54F-C7D7-4482-9DD5-E2FA7C62E4BE}"/>
    <dgm:cxn modelId="{C8167B1B-A553-4ABD-8E3D-1DF56BDB67A4}" type="presOf" srcId="{415F291B-B2BE-40C5-81BD-2AFC571FD550}" destId="{62C99AFC-986C-4FD1-9488-70245C0713BB}" srcOrd="0" destOrd="0" presId="urn:microsoft.com/office/officeart/2005/8/layout/hProcess9"/>
    <dgm:cxn modelId="{39CD8793-EED3-4B1D-AD62-6C3FAEDD0F6D}" type="presOf" srcId="{A3F7CCCA-9354-4EE0-8888-3B89042B3E81}" destId="{A74DB0A5-076D-49B8-9EF6-B7E205306B19}" srcOrd="0" destOrd="0" presId="urn:microsoft.com/office/officeart/2005/8/layout/hProcess9"/>
    <dgm:cxn modelId="{27D82595-037E-4149-93C4-6C00C3932D5A}" type="presOf" srcId="{0224C428-C42F-4F05-824B-9FDB777D7732}" destId="{9E860F54-CE44-4B57-9D57-025ABF95342A}" srcOrd="0" destOrd="0" presId="urn:microsoft.com/office/officeart/2005/8/layout/hProcess9"/>
    <dgm:cxn modelId="{424B715E-F31C-44E3-92AA-B18FD7D2C287}" srcId="{0224C428-C42F-4F05-824B-9FDB777D7732}" destId="{9575B446-A02D-4CAD-86BA-336990E9C506}" srcOrd="2" destOrd="0" parTransId="{6B13014B-CC06-4C47-B24B-C4BF029611BF}" sibTransId="{810EFFC7-DC02-4904-B30A-273B49936068}"/>
    <dgm:cxn modelId="{B9DFFC51-FFE6-4204-AA21-5B754187ACA5}" type="presParOf" srcId="{9E860F54-CE44-4B57-9D57-025ABF95342A}" destId="{E02A66C5-F7B6-4C9D-AF16-4541B8F1A6C7}" srcOrd="0" destOrd="0" presId="urn:microsoft.com/office/officeart/2005/8/layout/hProcess9"/>
    <dgm:cxn modelId="{6590B0E6-7A62-4A38-B532-6F8404D8506D}" type="presParOf" srcId="{9E860F54-CE44-4B57-9D57-025ABF95342A}" destId="{04D6E06B-CD3E-4E9D-BCAD-1B75C71C9E75}" srcOrd="1" destOrd="0" presId="urn:microsoft.com/office/officeart/2005/8/layout/hProcess9"/>
    <dgm:cxn modelId="{F1DD0F62-25EF-45B5-9E6D-0B7ED9A4D4C5}" type="presParOf" srcId="{04D6E06B-CD3E-4E9D-BCAD-1B75C71C9E75}" destId="{A74DB0A5-076D-49B8-9EF6-B7E205306B19}" srcOrd="0" destOrd="0" presId="urn:microsoft.com/office/officeart/2005/8/layout/hProcess9"/>
    <dgm:cxn modelId="{FD810E13-E9D1-4771-B85E-CFEBBBA9CC09}" type="presParOf" srcId="{04D6E06B-CD3E-4E9D-BCAD-1B75C71C9E75}" destId="{40AFD12B-CCE5-4743-822E-45699A32BE4A}" srcOrd="1" destOrd="0" presId="urn:microsoft.com/office/officeart/2005/8/layout/hProcess9"/>
    <dgm:cxn modelId="{61661D83-DB7D-4C72-A2C7-6E8F35711C43}" type="presParOf" srcId="{04D6E06B-CD3E-4E9D-BCAD-1B75C71C9E75}" destId="{62C99AFC-986C-4FD1-9488-70245C0713BB}" srcOrd="2" destOrd="0" presId="urn:microsoft.com/office/officeart/2005/8/layout/hProcess9"/>
    <dgm:cxn modelId="{70EEB813-7F63-4F98-9756-4C567B5F50E5}" type="presParOf" srcId="{04D6E06B-CD3E-4E9D-BCAD-1B75C71C9E75}" destId="{619C95A2-6870-441A-BC65-049C82245D40}" srcOrd="3" destOrd="0" presId="urn:microsoft.com/office/officeart/2005/8/layout/hProcess9"/>
    <dgm:cxn modelId="{4C9DBB11-4E1F-42D0-8486-2B42D85730E2}" type="presParOf" srcId="{04D6E06B-CD3E-4E9D-BCAD-1B75C71C9E75}" destId="{098BEA91-B600-4CFA-A41B-CBCD69792EA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A66C5-F7B6-4C9D-AF16-4541B8F1A6C7}">
      <dsp:nvSpPr>
        <dsp:cNvPr id="0" name=""/>
        <dsp:cNvSpPr/>
      </dsp:nvSpPr>
      <dsp:spPr>
        <a:xfrm>
          <a:off x="644723" y="0"/>
          <a:ext cx="7306865" cy="3881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DB0A5-076D-49B8-9EF6-B7E205306B19}">
      <dsp:nvSpPr>
        <dsp:cNvPr id="0" name=""/>
        <dsp:cNvSpPr/>
      </dsp:nvSpPr>
      <dsp:spPr>
        <a:xfrm>
          <a:off x="291300"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Fetching data from Foursquare</a:t>
          </a:r>
          <a:endParaRPr lang="en-US" sz="2900" kern="1200" dirty="0"/>
        </a:p>
      </dsp:txBody>
      <dsp:txXfrm>
        <a:off x="367090" y="1240221"/>
        <a:ext cx="2427313" cy="1400994"/>
      </dsp:txXfrm>
    </dsp:sp>
    <dsp:sp modelId="{62C99AFC-986C-4FD1-9488-70245C0713BB}">
      <dsp:nvSpPr>
        <dsp:cNvPr id="0" name=""/>
        <dsp:cNvSpPr/>
      </dsp:nvSpPr>
      <dsp:spPr>
        <a:xfrm>
          <a:off x="3008709"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t>Exploratory Data analysis</a:t>
          </a:r>
          <a:endParaRPr lang="en-US" sz="2900" kern="1200" dirty="0"/>
        </a:p>
      </dsp:txBody>
      <dsp:txXfrm>
        <a:off x="3084499" y="1240221"/>
        <a:ext cx="2427313" cy="1400994"/>
      </dsp:txXfrm>
    </dsp:sp>
    <dsp:sp modelId="{098BEA91-B600-4CFA-A41B-CBCD69792EAE}">
      <dsp:nvSpPr>
        <dsp:cNvPr id="0" name=""/>
        <dsp:cNvSpPr/>
      </dsp:nvSpPr>
      <dsp:spPr>
        <a:xfrm>
          <a:off x="5726117"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K Means Clustering </a:t>
          </a:r>
          <a:endParaRPr lang="en-US" sz="2900" kern="1200" dirty="0"/>
        </a:p>
      </dsp:txBody>
      <dsp:txXfrm>
        <a:off x="5801907" y="1240221"/>
        <a:ext cx="2427313"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1912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45303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954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82340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462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142865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335262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341153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323485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00783-B672-4A2F-BA25-1B11F32AA68B}"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270518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200783-B672-4A2F-BA25-1B11F32AA68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357619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200783-B672-4A2F-BA25-1B11F32AA68B}"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313201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200783-B672-4A2F-BA25-1B11F32AA68B}"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126377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00783-B672-4A2F-BA25-1B11F32AA68B}"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420207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00783-B672-4A2F-BA25-1B11F32AA68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144991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00783-B672-4A2F-BA25-1B11F32AA68B}"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6D4C-EDF6-43A0-B20E-2DA9A50531E5}" type="slidenum">
              <a:rPr lang="en-US" smtClean="0"/>
              <a:t>‹#›</a:t>
            </a:fld>
            <a:endParaRPr lang="en-US"/>
          </a:p>
        </p:txBody>
      </p:sp>
    </p:spTree>
    <p:extLst>
      <p:ext uri="{BB962C8B-B14F-4D97-AF65-F5344CB8AC3E}">
        <p14:creationId xmlns:p14="http://schemas.microsoft.com/office/powerpoint/2010/main" val="425440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200783-B672-4A2F-BA25-1B11F32AA68B}" type="datetimeFigureOut">
              <a:rPr lang="en-US" smtClean="0"/>
              <a:t>7/29/2020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F96D4C-EDF6-43A0-B20E-2DA9A50531E5}" type="slidenum">
              <a:rPr lang="en-US" smtClean="0"/>
              <a:t>‹#›</a:t>
            </a:fld>
            <a:endParaRPr lang="en-US"/>
          </a:p>
        </p:txBody>
      </p:sp>
    </p:spTree>
    <p:extLst>
      <p:ext uri="{BB962C8B-B14F-4D97-AF65-F5344CB8AC3E}">
        <p14:creationId xmlns:p14="http://schemas.microsoft.com/office/powerpoint/2010/main" val="304896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Battle of Neighborhood:</a:t>
            </a:r>
            <a:br>
              <a:rPr lang="en-US" sz="3600" dirty="0"/>
            </a:br>
            <a:r>
              <a:rPr lang="en-US" sz="3600" b="1" dirty="0"/>
              <a:t>Classification of Metro Stations of Bengaluru and Identifying for the business </a:t>
            </a:r>
            <a:r>
              <a:rPr lang="en-US" sz="3600" b="1" dirty="0" smtClean="0"/>
              <a:t>opportunities</a:t>
            </a:r>
            <a:r>
              <a:rPr lang="en-US" sz="3600" dirty="0"/>
              <a:t/>
            </a:r>
            <a:br>
              <a:rPr lang="en-US" sz="3600" dirty="0"/>
            </a:br>
            <a:endParaRPr lang="en-US" sz="3600" dirty="0"/>
          </a:p>
        </p:txBody>
      </p:sp>
      <p:sp>
        <p:nvSpPr>
          <p:cNvPr id="3" name="Subtitle 2"/>
          <p:cNvSpPr>
            <a:spLocks noGrp="1"/>
          </p:cNvSpPr>
          <p:nvPr>
            <p:ph type="subTitle" idx="1"/>
          </p:nvPr>
        </p:nvSpPr>
        <p:spPr/>
        <p:txBody>
          <a:bodyPr/>
          <a:lstStyle/>
          <a:p>
            <a:r>
              <a:rPr lang="en-US" dirty="0"/>
              <a:t>IBM Data Science Capstone </a:t>
            </a:r>
            <a:r>
              <a:rPr lang="en-US" dirty="0" smtClean="0"/>
              <a:t>Project</a:t>
            </a:r>
            <a:endParaRPr lang="en-US" dirty="0"/>
          </a:p>
          <a:p>
            <a:endParaRPr lang="en-US" dirty="0"/>
          </a:p>
        </p:txBody>
      </p:sp>
    </p:spTree>
    <p:extLst>
      <p:ext uri="{BB962C8B-B14F-4D97-AF65-F5344CB8AC3E}">
        <p14:creationId xmlns:p14="http://schemas.microsoft.com/office/powerpoint/2010/main" val="394864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2800"/>
          </a:xfrm>
        </p:spPr>
        <p:txBody>
          <a:bodyPr/>
          <a:lstStyle/>
          <a:p>
            <a:pPr lvl="0"/>
            <a:r>
              <a:rPr lang="en-US" b="1"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Bangalore metro known as “ Namma Metro “ which translates into English as ‘ Our Metro’ is a rapid transit system serving the city of Bangalore, India. </a:t>
            </a:r>
            <a:endParaRPr lang="en-US" sz="2400" dirty="0" smtClean="0"/>
          </a:p>
          <a:p>
            <a:r>
              <a:rPr lang="en-US" sz="2400" dirty="0"/>
              <a:t>It is the fourth longest operational metro network in India after the Delhi Metro, Hyderabad Metro and Chennai Metro. </a:t>
            </a:r>
            <a:endParaRPr lang="en-US" sz="2400" dirty="0" smtClean="0"/>
          </a:p>
          <a:p>
            <a:r>
              <a:rPr lang="en-US" sz="2400" dirty="0"/>
              <a:t>By 2023, the system is expected to complete its phase 2 network and provide connectivity to the city's important tech hubs of Electronic City and Whitefield.</a:t>
            </a:r>
          </a:p>
          <a:p>
            <a:endParaRPr lang="en-US" sz="2400" dirty="0"/>
          </a:p>
        </p:txBody>
      </p:sp>
    </p:spTree>
    <p:extLst>
      <p:ext uri="{BB962C8B-B14F-4D97-AF65-F5344CB8AC3E}">
        <p14:creationId xmlns:p14="http://schemas.microsoft.com/office/powerpoint/2010/main" val="271502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2800" b="1" dirty="0"/>
              <a:t>Problem Statement</a:t>
            </a:r>
            <a:br>
              <a:rPr lang="en-US" sz="2800" b="1" dirty="0"/>
            </a:br>
            <a:endParaRPr lang="en-US" sz="2800" dirty="0"/>
          </a:p>
        </p:txBody>
      </p:sp>
      <p:sp>
        <p:nvSpPr>
          <p:cNvPr id="3" name="Content Placeholder 2"/>
          <p:cNvSpPr>
            <a:spLocks noGrp="1"/>
          </p:cNvSpPr>
          <p:nvPr>
            <p:ph idx="1"/>
          </p:nvPr>
        </p:nvSpPr>
        <p:spPr>
          <a:xfrm>
            <a:off x="677334" y="1131889"/>
            <a:ext cx="8596668" cy="3880773"/>
          </a:xfrm>
        </p:spPr>
        <p:txBody>
          <a:bodyPr>
            <a:noAutofit/>
          </a:bodyPr>
          <a:lstStyle/>
          <a:p>
            <a:r>
              <a:rPr lang="en-US" sz="2400" dirty="0"/>
              <a:t>Business opportunities of the around the metro stations is very attractive. It attracts large </a:t>
            </a:r>
            <a:r>
              <a:rPr lang="en-US" sz="2400" dirty="0" smtClean="0"/>
              <a:t>sets of </a:t>
            </a:r>
            <a:r>
              <a:rPr lang="en-US" sz="2400" dirty="0"/>
              <a:t>people as it is commute</a:t>
            </a:r>
            <a:r>
              <a:rPr lang="en-US" sz="2400" dirty="0" smtClean="0"/>
              <a:t>.</a:t>
            </a:r>
          </a:p>
          <a:p>
            <a:r>
              <a:rPr lang="en-US" sz="2400" dirty="0"/>
              <a:t>So for the business is around the metro station will be profitable. But having the same type of business around the metro station will leads to competitive market. As competition grows the profits will eventually less. </a:t>
            </a:r>
          </a:p>
          <a:p>
            <a:r>
              <a:rPr lang="en-US" sz="2400" dirty="0"/>
              <a:t>This project mainly focuses on what kind of the businesses which are currently existing around the existing as well as upcoming metro stations and clustering to identify the gaps in the market. </a:t>
            </a:r>
            <a:endParaRPr lang="en-US" sz="2400" dirty="0" smtClean="0"/>
          </a:p>
          <a:p>
            <a:r>
              <a:rPr lang="en-US" sz="2400" dirty="0" smtClean="0"/>
              <a:t>By </a:t>
            </a:r>
            <a:r>
              <a:rPr lang="en-US" sz="2400" dirty="0"/>
              <a:t>considering the metro stations which are still in construction phase we can plan the for business which are currently nor existing around those metro stations.</a:t>
            </a:r>
            <a:endParaRPr lang="en-US" sz="2400" dirty="0"/>
          </a:p>
        </p:txBody>
      </p:sp>
    </p:spTree>
    <p:extLst>
      <p:ext uri="{BB962C8B-B14F-4D97-AF65-F5344CB8AC3E}">
        <p14:creationId xmlns:p14="http://schemas.microsoft.com/office/powerpoint/2010/main" val="418633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2800" b="1" dirty="0"/>
              <a:t>Target Audience </a:t>
            </a:r>
            <a:br>
              <a:rPr lang="en-US" sz="2800" b="1" dirty="0"/>
            </a:br>
            <a:endParaRPr lang="en-US" sz="2800" dirty="0"/>
          </a:p>
        </p:txBody>
      </p:sp>
      <p:sp>
        <p:nvSpPr>
          <p:cNvPr id="3" name="Content Placeholder 2"/>
          <p:cNvSpPr>
            <a:spLocks noGrp="1"/>
          </p:cNvSpPr>
          <p:nvPr>
            <p:ph idx="1"/>
          </p:nvPr>
        </p:nvSpPr>
        <p:spPr/>
        <p:txBody>
          <a:bodyPr>
            <a:normAutofit/>
          </a:bodyPr>
          <a:lstStyle/>
          <a:p>
            <a:r>
              <a:rPr lang="en-US" sz="2400" dirty="0"/>
              <a:t>Current project will be useful for the entrepreneurs who are looking for business opportunities in Bengaluru city</a:t>
            </a:r>
            <a:r>
              <a:rPr lang="en-US" sz="2400" dirty="0" smtClean="0"/>
              <a:t>.</a:t>
            </a:r>
          </a:p>
          <a:p>
            <a:r>
              <a:rPr lang="en-US" sz="2400" dirty="0"/>
              <a:t>U</a:t>
            </a:r>
            <a:r>
              <a:rPr lang="en-US" sz="2400" dirty="0" smtClean="0"/>
              <a:t>seful </a:t>
            </a:r>
            <a:r>
              <a:rPr lang="en-US" sz="2400" dirty="0"/>
              <a:t>to the construction builders of the localities of the metro stations, so that they can estimate their future real estate values.</a:t>
            </a:r>
            <a:endParaRPr lang="en-US" sz="2400" dirty="0"/>
          </a:p>
        </p:txBody>
      </p:sp>
    </p:spTree>
    <p:extLst>
      <p:ext uri="{BB962C8B-B14F-4D97-AF65-F5344CB8AC3E}">
        <p14:creationId xmlns:p14="http://schemas.microsoft.com/office/powerpoint/2010/main" val="351274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Data</a:t>
            </a:r>
          </a:p>
        </p:txBody>
      </p:sp>
      <p:sp>
        <p:nvSpPr>
          <p:cNvPr id="3" name="Content Placeholder 2"/>
          <p:cNvSpPr>
            <a:spLocks noGrp="1"/>
          </p:cNvSpPr>
          <p:nvPr>
            <p:ph idx="1"/>
          </p:nvPr>
        </p:nvSpPr>
        <p:spPr>
          <a:xfrm>
            <a:off x="677334" y="1270000"/>
            <a:ext cx="5964766" cy="3880773"/>
          </a:xfrm>
        </p:spPr>
        <p:txBody>
          <a:bodyPr>
            <a:normAutofit/>
          </a:bodyPr>
          <a:lstStyle/>
          <a:p>
            <a:r>
              <a:rPr lang="en-US" sz="2400" dirty="0"/>
              <a:t>D</a:t>
            </a:r>
            <a:r>
              <a:rPr lang="en-US" sz="2400" dirty="0" smtClean="0"/>
              <a:t>ata </a:t>
            </a:r>
            <a:r>
              <a:rPr lang="en-US" sz="2400" dirty="0"/>
              <a:t>of all the existing metro stations as well as the upcoming metro stations. The data should consists of the Station name, Co-ordinates</a:t>
            </a:r>
            <a:r>
              <a:rPr lang="en-US" sz="2400" dirty="0" smtClean="0"/>
              <a:t>.</a:t>
            </a:r>
          </a:p>
          <a:p>
            <a:r>
              <a:rPr lang="en-US" sz="2400" dirty="0"/>
              <a:t>But unfortunately there no websites which directly give this information. So the </a:t>
            </a:r>
            <a:r>
              <a:rPr lang="en-US" sz="2400" dirty="0" smtClean="0"/>
              <a:t>data </a:t>
            </a:r>
            <a:r>
              <a:rPr lang="en-US" sz="2400" dirty="0"/>
              <a:t>scrapping is the only solution.</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645102" y="880744"/>
            <a:ext cx="5257800" cy="3894455"/>
          </a:xfrm>
          <a:prstGeom prst="rect">
            <a:avLst/>
          </a:prstGeom>
        </p:spPr>
      </p:pic>
    </p:spTree>
    <p:extLst>
      <p:ext uri="{BB962C8B-B14F-4D97-AF65-F5344CB8AC3E}">
        <p14:creationId xmlns:p14="http://schemas.microsoft.com/office/powerpoint/2010/main" val="392491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Methodology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63988324"/>
              </p:ext>
            </p:extLst>
          </p:nvPr>
        </p:nvGraphicFramePr>
        <p:xfrm>
          <a:off x="2011363" y="12080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8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Results</a:t>
            </a:r>
            <a:br>
              <a:rPr lang="en-US" b="1" dirty="0"/>
            </a:br>
            <a:endParaRPr lang="en-US" b="1" dirty="0"/>
          </a:p>
        </p:txBody>
      </p:sp>
      <p:sp>
        <p:nvSpPr>
          <p:cNvPr id="3" name="Content Placeholder 2"/>
          <p:cNvSpPr>
            <a:spLocks noGrp="1"/>
          </p:cNvSpPr>
          <p:nvPr>
            <p:ph idx="1"/>
          </p:nvPr>
        </p:nvSpPr>
        <p:spPr>
          <a:xfrm>
            <a:off x="385234" y="1512889"/>
            <a:ext cx="3729566" cy="3880773"/>
          </a:xfrm>
        </p:spPr>
        <p:txBody>
          <a:bodyPr/>
          <a:lstStyle/>
          <a:p>
            <a:r>
              <a:rPr lang="en-US" dirty="0"/>
              <a:t>Cluster 0: Under Developed zones</a:t>
            </a:r>
          </a:p>
          <a:p>
            <a:r>
              <a:rPr lang="en-US" dirty="0"/>
              <a:t>Cluster 1: Entertainment and Recreation Dominated zones</a:t>
            </a:r>
          </a:p>
          <a:p>
            <a:r>
              <a:rPr lang="en-US" dirty="0"/>
              <a:t>Cluster 2: Professional dominated zones</a:t>
            </a:r>
          </a:p>
          <a:p>
            <a:r>
              <a:rPr lang="en-US" dirty="0"/>
              <a:t>Cluster 3: Developed zones with proper distribution of venues.</a:t>
            </a:r>
          </a:p>
          <a:p>
            <a:endParaRPr lang="en-US" dirty="0"/>
          </a:p>
        </p:txBody>
      </p:sp>
      <p:pic>
        <p:nvPicPr>
          <p:cNvPr id="5" name="Picture 4"/>
          <p:cNvPicPr/>
          <p:nvPr/>
        </p:nvPicPr>
        <p:blipFill rotWithShape="1">
          <a:blip r:embed="rId2"/>
          <a:srcRect b="2057"/>
          <a:stretch/>
        </p:blipFill>
        <p:spPr bwMode="auto">
          <a:xfrm>
            <a:off x="4658168" y="609600"/>
            <a:ext cx="7419532" cy="5791200"/>
          </a:xfrm>
          <a:prstGeom prst="rect">
            <a:avLst/>
          </a:prstGeom>
          <a:ln>
            <a:noFill/>
          </a:ln>
          <a:extLst>
            <a:ext uri="{53640926-AAD7-44D8-BBD7-CCE9431645EC}">
              <a14:shadowObscured xmlns:a14="http://schemas.microsoft.com/office/drawing/2010/main"/>
            </a:ext>
          </a:extLst>
        </p:spPr>
      </p:pic>
      <p:pic>
        <p:nvPicPr>
          <p:cNvPr id="20" name="Picture 19"/>
          <p:cNvPicPr>
            <a:picLocks noChangeAspect="1"/>
          </p:cNvPicPr>
          <p:nvPr/>
        </p:nvPicPr>
        <p:blipFill>
          <a:blip r:embed="rId3"/>
          <a:stretch>
            <a:fillRect/>
          </a:stretch>
        </p:blipFill>
        <p:spPr>
          <a:xfrm>
            <a:off x="10872562" y="712562"/>
            <a:ext cx="1114876" cy="1114876"/>
          </a:xfrm>
          <a:prstGeom prst="rect">
            <a:avLst/>
          </a:prstGeom>
        </p:spPr>
      </p:pic>
    </p:spTree>
    <p:extLst>
      <p:ext uri="{BB962C8B-B14F-4D97-AF65-F5344CB8AC3E}">
        <p14:creationId xmlns:p14="http://schemas.microsoft.com/office/powerpoint/2010/main" val="368312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Discussion and Conclusion</a:t>
            </a:r>
            <a:br>
              <a:rPr lang="en-US" b="1" dirty="0"/>
            </a:br>
            <a:endParaRPr lang="en-US" b="1" dirty="0"/>
          </a:p>
        </p:txBody>
      </p:sp>
      <p:sp>
        <p:nvSpPr>
          <p:cNvPr id="3" name="Content Placeholder 2"/>
          <p:cNvSpPr>
            <a:spLocks noGrp="1"/>
          </p:cNvSpPr>
          <p:nvPr>
            <p:ph idx="1"/>
          </p:nvPr>
        </p:nvSpPr>
        <p:spPr>
          <a:xfrm>
            <a:off x="385234" y="1512889"/>
            <a:ext cx="9241366" cy="3880773"/>
          </a:xfrm>
        </p:spPr>
        <p:txBody>
          <a:bodyPr/>
          <a:lstStyle/>
          <a:p>
            <a:r>
              <a:rPr lang="en-US" dirty="0"/>
              <a:t>Foursquare data regarding Bangalore city is very limited. It definitely affect the results in cluster. Considering the accuracy of foursquare data, many cluster usually dominated by one to two categories. Hence there will be ample amount of scope to start new business where the competition will be very less.</a:t>
            </a:r>
          </a:p>
          <a:p>
            <a:r>
              <a:rPr lang="en-US" dirty="0"/>
              <a:t>In underdeveloped region the venues are very less in number, so starting the professional organization in that area will indirectly affects the other venues also</a:t>
            </a:r>
            <a:r>
              <a:rPr lang="en-US" dirty="0" smtClean="0"/>
              <a:t>.</a:t>
            </a:r>
          </a:p>
          <a:p>
            <a:r>
              <a:rPr lang="en-US" dirty="0"/>
              <a:t>An entruepuner can analyze the results he can choose the appropriate location for his business </a:t>
            </a:r>
            <a:r>
              <a:rPr lang="en-US" dirty="0" smtClean="0"/>
              <a:t>plan.</a:t>
            </a:r>
          </a:p>
          <a:p>
            <a:r>
              <a:rPr lang="en-US" dirty="0"/>
              <a:t>The property builders can identify the future lacking of the buildings which will be suited to certain business and they can come up with planning a construction in that area.</a:t>
            </a:r>
          </a:p>
          <a:p>
            <a:endParaRPr lang="en-US" dirty="0"/>
          </a:p>
          <a:p>
            <a:endParaRPr lang="en-US" dirty="0"/>
          </a:p>
        </p:txBody>
      </p:sp>
    </p:spTree>
    <p:extLst>
      <p:ext uri="{BB962C8B-B14F-4D97-AF65-F5344CB8AC3E}">
        <p14:creationId xmlns:p14="http://schemas.microsoft.com/office/powerpoint/2010/main" val="3108075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479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Battle of Neighborhood: Classification of Metro Stations of Bengaluru and Identifying for the business opportunities </vt:lpstr>
      <vt:lpstr>Introduction</vt:lpstr>
      <vt:lpstr>Problem Statement </vt:lpstr>
      <vt:lpstr>Target Audience  </vt:lpstr>
      <vt:lpstr>Data</vt:lpstr>
      <vt:lpstr>Methodology</vt:lpstr>
      <vt:lpstr>Results </vt:lpstr>
      <vt:lpstr>Discussion and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 Classification of Metro Stations of Bengaluru and Identifying for the business opportunities </dc:title>
  <dc:creator>arreddy</dc:creator>
  <cp:lastModifiedBy>arreddy</cp:lastModifiedBy>
  <cp:revision>2</cp:revision>
  <dcterms:created xsi:type="dcterms:W3CDTF">2020-07-29T09:26:01Z</dcterms:created>
  <dcterms:modified xsi:type="dcterms:W3CDTF">2020-07-29T09:41:24Z</dcterms:modified>
</cp:coreProperties>
</file>