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NL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f489d478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ef489d478a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f489d478a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f489d478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ef489d478a_4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f489d478a_5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f489d478a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ef489d478a_5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f489d478a_5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f489d478a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ef489d478a_5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/>
          <p:nvPr/>
        </p:nvSpPr>
        <p:spPr>
          <a:xfrm>
            <a:off x="0" y="0"/>
            <a:ext cx="12192000" cy="10175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0" y="0"/>
            <a:ext cx="16933" cy="1017588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0" y="0"/>
            <a:ext cx="169333" cy="1017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 txBox="1"/>
          <p:nvPr>
            <p:ph type="ctrTitle"/>
          </p:nvPr>
        </p:nvSpPr>
        <p:spPr>
          <a:xfrm>
            <a:off x="0" y="1274400"/>
            <a:ext cx="12192000" cy="1080000"/>
          </a:xfrm>
          <a:prstGeom prst="rect">
            <a:avLst/>
          </a:prstGeom>
          <a:solidFill>
            <a:srgbClr val="505050"/>
          </a:solidFill>
          <a:ln>
            <a:noFill/>
          </a:ln>
        </p:spPr>
        <p:txBody>
          <a:bodyPr anchorCtr="0" anchor="t" bIns="216000" lIns="981950" spcFirstLastPara="1" rIns="268250" wrap="square" tIns="21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20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1" y="4032000"/>
            <a:ext cx="12187768" cy="19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lv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2"/>
              <a:buFont typeface="Verdana"/>
              <a:buNone/>
              <a:defRPr sz="1902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Char char="-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9pPr>
          </a:lstStyle>
          <a:p/>
        </p:txBody>
      </p:sp>
      <p:sp>
        <p:nvSpPr>
          <p:cNvPr id="27" name="Google Shape;27;p2"/>
          <p:cNvSpPr/>
          <p:nvPr/>
        </p:nvSpPr>
        <p:spPr>
          <a:xfrm>
            <a:off x="-1" y="1017588"/>
            <a:ext cx="12192000" cy="2667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10714567" y="1079501"/>
            <a:ext cx="2540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NL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"/>
          <p:cNvSpPr txBox="1"/>
          <p:nvPr/>
        </p:nvSpPr>
        <p:spPr>
          <a:xfrm>
            <a:off x="10663767" y="1079501"/>
            <a:ext cx="529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9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|</a:t>
            </a:r>
            <a:endParaRPr/>
          </a:p>
        </p:txBody>
      </p:sp>
      <p:pic>
        <p:nvPicPr>
          <p:cNvPr id="30" name="Google Shape;3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7050" y="205232"/>
            <a:ext cx="2816808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"/>
          <p:cNvSpPr txBox="1"/>
          <p:nvPr/>
        </p:nvSpPr>
        <p:spPr>
          <a:xfrm>
            <a:off x="3687764" y="339725"/>
            <a:ext cx="65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CC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2"/>
          <p:cNvSpPr txBox="1"/>
          <p:nvPr/>
        </p:nvSpPr>
        <p:spPr>
          <a:xfrm>
            <a:off x="5811838" y="341313"/>
            <a:ext cx="2400300" cy="417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CC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Google Shape;33;p2"/>
          <p:cNvSpPr txBox="1"/>
          <p:nvPr/>
        </p:nvSpPr>
        <p:spPr>
          <a:xfrm>
            <a:off x="9838267" y="1079501"/>
            <a:ext cx="7620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 rot="5400000">
            <a:off x="3868923" y="-1714845"/>
            <a:ext cx="4449922" cy="12187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1pPr>
            <a:lvl2pPr indent="-28575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▪"/>
              <a:defRPr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 rot="5400000">
            <a:off x="8061326" y="2421996"/>
            <a:ext cx="5207000" cy="30458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 rot="5400000">
            <a:off x="1865843" y="-524404"/>
            <a:ext cx="5207000" cy="8938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1pPr>
            <a:lvl2pPr indent="-28575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▪"/>
              <a:defRPr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1" y="2154078"/>
            <a:ext cx="12187768" cy="4449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1pPr>
            <a:lvl2pPr indent="-28575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▪"/>
              <a:defRPr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" type="body"/>
          </p:nvPr>
        </p:nvSpPr>
        <p:spPr>
          <a:xfrm>
            <a:off x="1" y="2154078"/>
            <a:ext cx="12187768" cy="4449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1pPr>
            <a:lvl2pPr indent="-28575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▪"/>
              <a:defRPr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82800" spcFirstLastPara="1" rIns="27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82075" spcFirstLastPara="1" rIns="270000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1" y="2230438"/>
            <a:ext cx="5992284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›"/>
              <a:defRPr sz="2800"/>
            </a:lvl1pPr>
            <a:lvl2pPr indent="-3048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 sz="2400"/>
            </a:lvl2pPr>
            <a:lvl3pPr indent="-33655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9pPr>
          </a:lstStyle>
          <a:p/>
        </p:txBody>
      </p:sp>
      <p:sp>
        <p:nvSpPr>
          <p:cNvPr id="43" name="Google Shape;43;p5"/>
          <p:cNvSpPr txBox="1"/>
          <p:nvPr>
            <p:ph idx="2" type="body"/>
          </p:nvPr>
        </p:nvSpPr>
        <p:spPr>
          <a:xfrm>
            <a:off x="6195484" y="2230438"/>
            <a:ext cx="5992283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›"/>
              <a:defRPr sz="2800"/>
            </a:lvl1pPr>
            <a:lvl2pPr indent="-3048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 sz="2400"/>
            </a:lvl2pPr>
            <a:lvl3pPr indent="-33655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0" y="1282700"/>
            <a:ext cx="12192000" cy="638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623392" y="2132856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82075" spcFirstLastPara="1" rIns="270000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09600" y="2780929"/>
            <a:ext cx="5386917" cy="3744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›"/>
              <a:defRPr sz="2400"/>
            </a:lvl1pPr>
            <a:lvl2pPr indent="-2921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▪"/>
              <a:defRPr sz="2000"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Char char="-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6193368" y="2132857"/>
            <a:ext cx="5389033" cy="648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82075" spcFirstLastPara="1" rIns="270000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6193368" y="2780929"/>
            <a:ext cx="5389033" cy="3744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›"/>
              <a:defRPr sz="2400"/>
            </a:lvl1pPr>
            <a:lvl2pPr indent="-2921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▪"/>
              <a:defRPr sz="2000"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Char char="-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335361" y="1340768"/>
            <a:ext cx="4285324" cy="864096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82800" spcFirstLastPara="1" rIns="27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4766733" y="1340768"/>
            <a:ext cx="6815667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›"/>
              <a:defRPr sz="3200"/>
            </a:lvl1pPr>
            <a:lvl2pPr indent="-3175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2800"/>
            </a:lvl2pPr>
            <a:lvl3pPr indent="-358139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-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335361" y="2204864"/>
            <a:ext cx="4285324" cy="432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2389717" y="5085184"/>
            <a:ext cx="73152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82800" spcFirstLastPara="1" rIns="27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/>
          <p:nvPr>
            <p:ph idx="2" type="pic"/>
          </p:nvPr>
        </p:nvSpPr>
        <p:spPr>
          <a:xfrm>
            <a:off x="2389717" y="1484784"/>
            <a:ext cx="7315200" cy="3600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Courier New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2389717" y="5733256"/>
            <a:ext cx="73152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16933" cy="1017588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0"/>
            <a:ext cx="169333" cy="1017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" y="2154078"/>
            <a:ext cx="12187768" cy="4449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3873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›"/>
              <a:defRPr i="0" sz="2500" u="none" cap="none" strike="noStrike">
                <a:solidFill>
                  <a:schemeClr val="dk1"/>
                </a:solidFill>
              </a:defRPr>
            </a:lvl1pPr>
            <a:lvl2pPr indent="-307975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Char char="▪"/>
              <a:defRPr i="0" sz="2500" u="none" cap="none" strike="noStrike">
                <a:solidFill>
                  <a:schemeClr val="dk1"/>
                </a:solidFill>
              </a:defRPr>
            </a:lvl2pPr>
            <a:lvl3pPr indent="-3635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25"/>
              <a:buChar char="-"/>
              <a:defRPr i="0" sz="2500" u="none" cap="none" strike="noStrike">
                <a:solidFill>
                  <a:schemeClr val="dk1"/>
                </a:solidFill>
              </a:defRPr>
            </a:lvl3pPr>
            <a:lvl4pPr indent="-3873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  <a:defRPr i="0" sz="2500" u="none" cap="none" strike="noStrike">
                <a:solidFill>
                  <a:schemeClr val="dk1"/>
                </a:solidFill>
              </a:defRPr>
            </a:lvl4pPr>
            <a:lvl5pPr indent="-3873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  <a:defRPr i="0" sz="2500" u="none" cap="none" strike="noStrike">
                <a:solidFill>
                  <a:schemeClr val="dk1"/>
                </a:solidFill>
              </a:defRPr>
            </a:lvl5pPr>
            <a:lvl6pPr indent="-3873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  <a:defRPr i="0" sz="2500" u="none" cap="none" strike="noStrike">
                <a:solidFill>
                  <a:schemeClr val="dk1"/>
                </a:solidFill>
              </a:defRPr>
            </a:lvl6pPr>
            <a:lvl7pPr indent="-3873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  <a:defRPr i="0" sz="2500" u="none" cap="none" strike="noStrike">
                <a:solidFill>
                  <a:schemeClr val="dk1"/>
                </a:solidFill>
              </a:defRPr>
            </a:lvl7pPr>
            <a:lvl8pPr indent="-3873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  <a:defRPr i="0" sz="2500" u="none" cap="none" strike="noStrike">
                <a:solidFill>
                  <a:schemeClr val="dk1"/>
                </a:solidFill>
              </a:defRPr>
            </a:lvl8pPr>
            <a:lvl9pPr indent="-38735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  <a:defRPr i="0" sz="25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0" sz="4200" u="none" cap="none" strike="noStrike">
                <a:solidFill>
                  <a:schemeClr val="dk1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0" sz="4200" u="none" cap="none" strike="noStrike">
                <a:solidFill>
                  <a:schemeClr val="dk1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0" sz="4200" u="none" cap="none" strike="noStrike">
                <a:solidFill>
                  <a:schemeClr val="dk1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0" sz="4200" u="none" cap="none" strike="noStrike">
                <a:solidFill>
                  <a:schemeClr val="dk1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0" sz="4200" u="none" cap="none" strike="noStrike">
                <a:solidFill>
                  <a:schemeClr val="dk1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0" sz="4200" u="none" cap="none" strike="noStrike">
                <a:solidFill>
                  <a:schemeClr val="dk1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0" sz="4200" u="none" cap="none" strike="noStrike">
                <a:solidFill>
                  <a:schemeClr val="dk1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0" sz="4200" u="none" cap="none" strike="noStrike">
                <a:solidFill>
                  <a:schemeClr val="dk1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0" sz="42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-1" y="1016000"/>
            <a:ext cx="12192000" cy="2667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10714567" y="1069340"/>
            <a:ext cx="2540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NL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10663767" y="1069340"/>
            <a:ext cx="529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9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|</a:t>
            </a:r>
            <a:endParaRPr/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27050" y="205232"/>
            <a:ext cx="2816808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/>
          <p:nvPr/>
        </p:nvSpPr>
        <p:spPr>
          <a:xfrm>
            <a:off x="3687764" y="339725"/>
            <a:ext cx="65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CC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5811838" y="341313"/>
            <a:ext cx="2400300" cy="417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CC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" name="Google Shape;20;p1"/>
          <p:cNvSpPr txBox="1"/>
          <p:nvPr/>
        </p:nvSpPr>
        <p:spPr>
          <a:xfrm>
            <a:off x="9838267" y="1069340"/>
            <a:ext cx="7620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i.org/10.1073/pnas.092080199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i.org/10.1109/CEC.2006.1688503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ctrTitle"/>
          </p:nvPr>
        </p:nvSpPr>
        <p:spPr>
          <a:xfrm>
            <a:off x="0" y="1274400"/>
            <a:ext cx="12192000" cy="1080000"/>
          </a:xfrm>
          <a:prstGeom prst="rect">
            <a:avLst/>
          </a:prstGeom>
          <a:solidFill>
            <a:srgbClr val="505050"/>
          </a:solidFill>
          <a:ln>
            <a:noFill/>
          </a:ln>
        </p:spPr>
        <p:txBody>
          <a:bodyPr anchorCtr="0" anchor="t" bIns="216000" lIns="981950" spcFirstLastPara="1" rIns="268250" wrap="square" tIns="21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Modeling civil violence</a:t>
            </a:r>
            <a:endParaRPr/>
          </a:p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2100" y="2354400"/>
            <a:ext cx="1218780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2000"/>
              <a:t>Why?</a:t>
            </a:r>
            <a:r>
              <a:rPr lang="nl-NL" sz="2000"/>
              <a:t> - Civil violence has been happening around the world, a recent example of this are the Hong Kong protests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2000"/>
              <a:t>How?</a:t>
            </a:r>
            <a:r>
              <a:rPr lang="nl-NL" sz="2000"/>
              <a:t> - By</a:t>
            </a:r>
            <a:r>
              <a:rPr lang="nl-NL" sz="2000"/>
              <a:t> focusing on: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-NL" sz="2000"/>
              <a:t>Police behaviour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-NL" sz="2000"/>
              <a:t>Social media influence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2000"/>
              <a:t>S</a:t>
            </a:r>
            <a:r>
              <a:rPr b="1" lang="nl-NL" sz="2000"/>
              <a:t>tate of the art:</a:t>
            </a:r>
            <a:endParaRPr b="1"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-NL" sz="2000"/>
              <a:t>Epstein, J. M. (2002). </a:t>
            </a:r>
            <a:r>
              <a:rPr i="1" lang="nl-NL" sz="2000"/>
              <a:t>Modeling civil violence: an agent-based computational approach</a:t>
            </a:r>
            <a:r>
              <a:rPr lang="nl-NL" sz="2000"/>
              <a:t>. 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-NL" sz="2000"/>
              <a:t>Goh, C. K., Quek, H. Y., Tan, K. C., Abbass, H. A.: </a:t>
            </a:r>
            <a:r>
              <a:rPr i="1" lang="nl-NL" sz="2000"/>
              <a:t>Modeling Civil Violence: An Evolutionary Multi-Agent, Game Theoretic Approach.</a:t>
            </a:r>
            <a:endParaRPr i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ctrTitle"/>
          </p:nvPr>
        </p:nvSpPr>
        <p:spPr>
          <a:xfrm>
            <a:off x="0" y="1274400"/>
            <a:ext cx="12192000" cy="1080000"/>
          </a:xfrm>
          <a:prstGeom prst="rect">
            <a:avLst/>
          </a:prstGeom>
          <a:solidFill>
            <a:srgbClr val="505050"/>
          </a:solidFill>
        </p:spPr>
        <p:txBody>
          <a:bodyPr anchorCtr="0" anchor="t" bIns="91425" lIns="954000" spcFirstLastPara="1" rIns="91425" wrap="square" tIns="32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801"/>
              <a:t>1. </a:t>
            </a:r>
            <a:r>
              <a:rPr lang="nl-NL" sz="2801"/>
              <a:t>Modeling civil violence: An agent-based computational approach</a:t>
            </a:r>
            <a:endParaRPr sz="2801"/>
          </a:p>
        </p:txBody>
      </p:sp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0" y="2354400"/>
            <a:ext cx="12138600" cy="4503600"/>
          </a:xfrm>
          <a:prstGeom prst="rect">
            <a:avLst/>
          </a:prstGeom>
        </p:spPr>
        <p:txBody>
          <a:bodyPr anchorCtr="0" anchor="t" bIns="45700" lIns="982075" spcFirstLastPara="1" rIns="2678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000">
                <a:highlight>
                  <a:srgbClr val="FFFFFF"/>
                </a:highlight>
              </a:rPr>
              <a:t>The agent-based model offers a promising approach in understanding complex dynamics of decentralized rebellion. </a:t>
            </a:r>
            <a:endParaRPr sz="20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nl-NL" sz="2000">
                <a:highlight>
                  <a:srgbClr val="FFFFFF"/>
                </a:highlight>
              </a:rPr>
              <a:t>The model addresses the following:</a:t>
            </a:r>
            <a:endParaRPr sz="2000"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nl-NL" sz="2000">
                <a:highlight>
                  <a:srgbClr val="FFFFFF"/>
                </a:highlight>
              </a:rPr>
              <a:t>Both civilians and cops are defined as reactive agents driven by simple rules.</a:t>
            </a:r>
            <a:endParaRPr sz="2000"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nl-NL" sz="2000">
                <a:highlight>
                  <a:srgbClr val="FFFFFF"/>
                </a:highlight>
              </a:rPr>
              <a:t>Civilian agents can be in one of three states (Quiet, Active or Jailed)</a:t>
            </a:r>
            <a:endParaRPr sz="2000"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-NL" sz="2000">
                <a:highlight>
                  <a:srgbClr val="FFFFFF"/>
                </a:highlight>
              </a:rPr>
              <a:t>The attributes of civilian agents are position, vision radius, political grievance, risk aversion, and threshold for rebelling.</a:t>
            </a:r>
            <a:endParaRPr sz="2000"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-NL" sz="2000">
                <a:highlight>
                  <a:srgbClr val="FFFFFF"/>
                </a:highlight>
              </a:rPr>
              <a:t>The cops’ attributes are the position and a vision radius (which may be different from that of civilians)</a:t>
            </a:r>
            <a:endParaRPr sz="20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nl-NL" sz="2000">
                <a:highlight>
                  <a:srgbClr val="FFFFFF"/>
                </a:highlight>
              </a:rPr>
              <a:t>Ref - </a:t>
            </a:r>
            <a:r>
              <a:rPr lang="nl-NL" sz="2000" u="sng">
                <a:highlight>
                  <a:srgbClr val="FFFFFF"/>
                </a:highlight>
                <a:hlinkClick r:id="rId3"/>
              </a:rPr>
              <a:t>https://doi.org/10.1073/pnas.092080199</a:t>
            </a:r>
            <a:endParaRPr sz="20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1" y="1282700"/>
            <a:ext cx="12187800" cy="792300"/>
          </a:xfrm>
          <a:prstGeom prst="rect">
            <a:avLst/>
          </a:prstGeom>
          <a:solidFill>
            <a:srgbClr val="505050"/>
          </a:solidFill>
        </p:spPr>
        <p:txBody>
          <a:bodyPr anchorCtr="0" anchor="ctr" bIns="46800" lIns="982800" spcFirstLastPara="1" rIns="27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300">
                <a:solidFill>
                  <a:schemeClr val="lt1"/>
                </a:solidFill>
              </a:rPr>
              <a:t>2. Modeling Civil Violence: An Evolutionary Multi-Agent, Game Theoretic Approach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0" y="2357575"/>
            <a:ext cx="12187800" cy="4246500"/>
          </a:xfrm>
          <a:prstGeom prst="rect">
            <a:avLst/>
          </a:prstGeom>
        </p:spPr>
        <p:txBody>
          <a:bodyPr anchorCtr="0" anchor="t" bIns="45700" lIns="982075" spcFirstLastPara="1" rIns="2700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000">
                <a:highlight>
                  <a:schemeClr val="lt1"/>
                </a:highlight>
              </a:rPr>
              <a:t>The model addresses the following:</a:t>
            </a:r>
            <a:endParaRPr sz="2000">
              <a:highlight>
                <a:schemeClr val="lt1"/>
              </a:highlight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nl-NL" sz="2000"/>
              <a:t>Multi-agent model expresses revolt in terms of </a:t>
            </a:r>
            <a:r>
              <a:rPr lang="nl-NL" sz="2000"/>
              <a:t>grievance and greed.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-NL" sz="2000"/>
              <a:t>Study is done on the movement of agents based on specific strategies which are later improved using evolutionary learning.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-NL" sz="2000"/>
              <a:t>Arrest is based on </a:t>
            </a:r>
            <a:r>
              <a:rPr lang="nl-NL" sz="2000"/>
              <a:t>Iterated Prisoner's Dilemma (IPD) game.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-NL" sz="2000"/>
              <a:t>Jail term is a variable, history is taken into account. This is missing in the Epstein’s model. </a:t>
            </a:r>
            <a:endParaRPr sz="2000"/>
          </a:p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nl-NL" sz="2000">
                <a:highlight>
                  <a:schemeClr val="lt1"/>
                </a:highlight>
              </a:rPr>
              <a:t>Ref - </a:t>
            </a:r>
            <a:r>
              <a:rPr lang="nl-NL" sz="2000" u="sng">
                <a:highlight>
                  <a:schemeClr val="lt1"/>
                </a:highlight>
                <a:hlinkClick r:id="rId3"/>
              </a:rPr>
              <a:t>https://doi.org/10.1109/CEC.2006.1688503</a:t>
            </a:r>
            <a:endParaRPr sz="2000">
              <a:highlight>
                <a:schemeClr val="lt1"/>
              </a:highlight>
            </a:endParaRPr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0" y="1271575"/>
            <a:ext cx="12187800" cy="1086000"/>
          </a:xfrm>
          <a:prstGeom prst="rect">
            <a:avLst/>
          </a:prstGeom>
          <a:solidFill>
            <a:srgbClr val="505050"/>
          </a:solidFill>
        </p:spPr>
        <p:txBody>
          <a:bodyPr anchorCtr="0" anchor="ctr" bIns="46800" lIns="982800" spcFirstLastPara="1" rIns="27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300">
                <a:solidFill>
                  <a:schemeClr val="lt1"/>
                </a:solidFill>
              </a:rPr>
              <a:t>2. Modeling Civil Violence: An Evolutionary Multi-Agent, Game Theoretic Approach</a:t>
            </a:r>
            <a:endParaRPr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2101" y="2368703"/>
            <a:ext cx="12187800" cy="4449900"/>
          </a:xfrm>
          <a:prstGeom prst="rect">
            <a:avLst/>
          </a:prstGeom>
        </p:spPr>
        <p:txBody>
          <a:bodyPr anchorCtr="0" anchor="t" bIns="45700" lIns="982075" spcFirstLastPara="1" rIns="270000" wrap="square" tIns="45700">
            <a:noAutofit/>
          </a:bodyPr>
          <a:lstStyle/>
          <a:p>
            <a:pPr indent="-355600" lvl="0" marL="45720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SzPts val="2000"/>
              <a:buChar char="●"/>
            </a:pPr>
            <a:r>
              <a:rPr lang="nl-NL" sz="2000">
                <a:highlight>
                  <a:srgbClr val="FFFFFF"/>
                </a:highlight>
              </a:rPr>
              <a:t>Modeling of cops’ behaviour is crude.</a:t>
            </a:r>
            <a:endParaRPr sz="2000"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-NL" sz="2000">
                <a:highlight>
                  <a:srgbClr val="FFFFFF"/>
                </a:highlight>
              </a:rPr>
              <a:t>Model parameters do not take </a:t>
            </a:r>
            <a:r>
              <a:rPr lang="nl-NL" sz="2000">
                <a:highlight>
                  <a:schemeClr val="lt1"/>
                </a:highlight>
              </a:rPr>
              <a:t>the media</a:t>
            </a:r>
            <a:r>
              <a:rPr lang="nl-NL" sz="2000">
                <a:highlight>
                  <a:srgbClr val="FFFFFF"/>
                </a:highlight>
              </a:rPr>
              <a:t> into account.</a:t>
            </a:r>
            <a:endParaRPr sz="2000"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-NL" sz="2000">
                <a:highlight>
                  <a:srgbClr val="FFFFFF"/>
                </a:highlight>
              </a:rPr>
              <a:t>The effects of social media in a rebellion in the current context are not addressed by the models.</a:t>
            </a:r>
            <a:endParaRPr sz="2000">
              <a:highlight>
                <a:srgbClr val="FFFFFF"/>
              </a:highlight>
            </a:endParaRPr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1" y="1282700"/>
            <a:ext cx="12187800" cy="792300"/>
          </a:xfrm>
          <a:prstGeom prst="rect">
            <a:avLst/>
          </a:prstGeom>
          <a:solidFill>
            <a:srgbClr val="505050"/>
          </a:solidFill>
        </p:spPr>
        <p:txBody>
          <a:bodyPr anchorCtr="0" anchor="ctr" bIns="46800" lIns="982800" spcFirstLastPara="1" rIns="27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300">
                <a:solidFill>
                  <a:schemeClr val="lt1"/>
                </a:solidFill>
              </a:rPr>
              <a:t>Drawbacks of the models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0" y="1282700"/>
            <a:ext cx="12187800" cy="1086000"/>
          </a:xfrm>
          <a:prstGeom prst="rect">
            <a:avLst/>
          </a:prstGeom>
          <a:solidFill>
            <a:srgbClr val="505050"/>
          </a:solidFill>
        </p:spPr>
        <p:txBody>
          <a:bodyPr anchorCtr="0" anchor="ctr" bIns="46800" lIns="982800" spcFirstLastPara="1" rIns="27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>
                <a:solidFill>
                  <a:schemeClr val="lt1"/>
                </a:solidFill>
              </a:rPr>
              <a:t>Limitations of the models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idx="1" type="subTitle"/>
          </p:nvPr>
        </p:nvSpPr>
        <p:spPr>
          <a:xfrm>
            <a:off x="0" y="2432125"/>
            <a:ext cx="12187800" cy="4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2"/>
              <a:buFont typeface="Verdana"/>
              <a:buNone/>
            </a:pPr>
            <a:r>
              <a:rPr b="1" lang="nl-NL" sz="2002"/>
              <a:t>POLICE BEHAVIOURAL MODEL</a:t>
            </a:r>
            <a:r>
              <a:rPr lang="nl-NL" sz="2002"/>
              <a:t> - POLICE DEFECTS</a:t>
            </a:r>
            <a:r>
              <a:rPr lang="nl-NL" sz="2202"/>
              <a:t> </a:t>
            </a:r>
            <a:r>
              <a:rPr b="1" lang="nl-NL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(CONTROLLED ENVIRONMENT)</a:t>
            </a:r>
            <a:endParaRPr b="1" sz="12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nl-NL" sz="1502"/>
              <a:t>Questions the model will try to answer</a:t>
            </a:r>
            <a:r>
              <a:rPr i="1" lang="nl-NL" sz="2002"/>
              <a:t>:</a:t>
            </a:r>
            <a:r>
              <a:rPr lang="nl-NL" sz="2002"/>
              <a:t> • Under what circumstances will the police most likely defect? </a:t>
            </a:r>
            <a:endParaRPr sz="200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2"/>
              <a:buFont typeface="Verdana"/>
              <a:buNone/>
            </a:pPr>
            <a:r>
              <a:rPr lang="nl-NL" sz="2002"/>
              <a:t>                                                   • </a:t>
            </a:r>
            <a:r>
              <a:rPr lang="nl-NL" sz="2002"/>
              <a:t>What happens when the police defect? </a:t>
            </a:r>
            <a:endParaRPr sz="200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2"/>
              <a:buFont typeface="Verdana"/>
              <a:buNone/>
            </a:pPr>
            <a:r>
              <a:rPr lang="nl-NL" sz="2002"/>
              <a:t>                                                   • How does police defection rate influence the outcome of the </a:t>
            </a:r>
            <a:endParaRPr sz="200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2"/>
              <a:buFont typeface="Verdana"/>
              <a:buNone/>
            </a:pPr>
            <a:r>
              <a:rPr lang="nl-NL" sz="2002"/>
              <a:t> 								  model</a:t>
            </a:r>
            <a:r>
              <a:rPr lang="nl-NL" sz="2002"/>
              <a:t>? </a:t>
            </a:r>
            <a:endParaRPr sz="200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2"/>
              <a:buFont typeface="Verdana"/>
              <a:buNone/>
            </a:pPr>
            <a:r>
              <a:t/>
            </a:r>
            <a:endParaRPr sz="200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2"/>
              <a:buFont typeface="Verdana"/>
              <a:buNone/>
            </a:pPr>
            <a:r>
              <a:t/>
            </a:r>
            <a:endParaRPr sz="200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2"/>
              <a:buFont typeface="Verdana"/>
              <a:buNone/>
            </a:pPr>
            <a:r>
              <a:rPr b="1" lang="nl-NL" sz="2002"/>
              <a:t>SOCIAL MEDIA MODEL</a:t>
            </a:r>
            <a:r>
              <a:rPr lang="nl-NL" sz="2002"/>
              <a:t>      -    EFFECTS OF ACCESSIBILITY; </a:t>
            </a:r>
            <a:endParaRPr sz="200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2"/>
              <a:buFont typeface="Verdana"/>
              <a:buNone/>
            </a:pPr>
            <a:r>
              <a:rPr lang="nl-NL" sz="2002"/>
              <a:t>                                                   EFFECTS ON MOBILITY </a:t>
            </a:r>
            <a:r>
              <a:rPr b="1" lang="nl-NL" sz="1202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(CONTROLLED ENVIRONMENT)</a:t>
            </a:r>
            <a:endParaRPr b="1" sz="1202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2"/>
              <a:buFont typeface="Verdana"/>
              <a:buNone/>
            </a:pPr>
            <a:r>
              <a:rPr b="1" i="1" lang="nl-NL" sz="1502"/>
              <a:t>Questions the model will try to ans</a:t>
            </a:r>
            <a:r>
              <a:rPr b="1" i="1" lang="nl-NL" sz="1502"/>
              <a:t>wer</a:t>
            </a:r>
            <a:r>
              <a:rPr i="1" lang="nl-NL" sz="2002"/>
              <a:t>:</a:t>
            </a:r>
            <a:r>
              <a:rPr lang="nl-NL" sz="2002"/>
              <a:t> 	• </a:t>
            </a:r>
            <a:r>
              <a:rPr lang="nl-NL" sz="2002"/>
              <a:t>How does access to social media change the outcome?</a:t>
            </a:r>
            <a:endParaRPr sz="200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2"/>
              <a:buFont typeface="Verdana"/>
              <a:buNone/>
            </a:pPr>
            <a:r>
              <a:rPr lang="nl-NL" sz="2002"/>
              <a:t>                                                    • How does mobility affect the outcome?              </a:t>
            </a:r>
            <a:endParaRPr sz="200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2"/>
              <a:buFont typeface="Verdana"/>
              <a:buNone/>
            </a:pPr>
            <a:r>
              <a:rPr lang="nl-NL" sz="2002"/>
              <a:t>                                              </a:t>
            </a:r>
            <a:endParaRPr sz="2002"/>
          </a:p>
        </p:txBody>
      </p:sp>
      <p:sp>
        <p:nvSpPr>
          <p:cNvPr id="104" name="Google Shape;104;p18"/>
          <p:cNvSpPr txBox="1"/>
          <p:nvPr>
            <p:ph type="ctrTitle"/>
          </p:nvPr>
        </p:nvSpPr>
        <p:spPr>
          <a:xfrm>
            <a:off x="0" y="1274400"/>
            <a:ext cx="12192000" cy="1080000"/>
          </a:xfrm>
          <a:prstGeom prst="rect">
            <a:avLst/>
          </a:prstGeom>
          <a:solidFill>
            <a:srgbClr val="505050"/>
          </a:solidFill>
          <a:ln>
            <a:noFill/>
          </a:ln>
        </p:spPr>
        <p:txBody>
          <a:bodyPr anchorCtr="0" anchor="t" bIns="216000" lIns="981950" spcFirstLastPara="1" rIns="268250" wrap="square" tIns="21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What is the new idea?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Design">
  <a:themeElements>
    <a:clrScheme name="Title Design 1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009CEF"/>
      </a:accent1>
      <a:accent2>
        <a:srgbClr val="CC0000"/>
      </a:accent2>
      <a:accent3>
        <a:srgbClr val="FFFFFF"/>
      </a:accent3>
      <a:accent4>
        <a:srgbClr val="000000"/>
      </a:accent4>
      <a:accent5>
        <a:srgbClr val="AACBF6"/>
      </a:accent5>
      <a:accent6>
        <a:srgbClr val="B90000"/>
      </a:accent6>
      <a:hlink>
        <a:srgbClr val="000000"/>
      </a:hlink>
      <a:folHlink>
        <a:srgbClr val="772D6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