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67" r:id="rId4"/>
    <p:sldId id="268" r:id="rId5"/>
    <p:sldId id="258" r:id="rId6"/>
    <p:sldId id="262" r:id="rId7"/>
    <p:sldId id="260" r:id="rId8"/>
    <p:sldId id="265" r:id="rId9"/>
    <p:sldId id="266" r:id="rId10"/>
    <p:sldId id="263" r:id="rId11"/>
    <p:sldId id="261"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54" d="100"/>
          <a:sy n="54" d="100"/>
        </p:scale>
        <p:origin x="77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835865C4-6E05-4ACA-9E33-D2C911681D8D}" type="datetimeFigureOut">
              <a:rPr lang="en-IN" smtClean="0"/>
              <a:t>23-05-2023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76F6234A-EE26-4485-BC11-FBE50E0A5F65}" type="slidenum">
              <a:rPr lang="en-IN" smtClean="0"/>
              <a:t>‹#›</a:t>
            </a:fld>
            <a:endParaRPr lang="en-IN"/>
          </a:p>
        </p:txBody>
      </p:sp>
    </p:spTree>
    <p:extLst>
      <p:ext uri="{BB962C8B-B14F-4D97-AF65-F5344CB8AC3E}">
        <p14:creationId xmlns:p14="http://schemas.microsoft.com/office/powerpoint/2010/main" val="3087458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F6234A-EE26-4485-BC11-FBE50E0A5F65}" type="slidenum">
              <a:rPr lang="en-IN" smtClean="0"/>
              <a:t>5</a:t>
            </a:fld>
            <a:endParaRPr lang="en-IN"/>
          </a:p>
        </p:txBody>
      </p:sp>
    </p:spTree>
    <p:extLst>
      <p:ext uri="{BB962C8B-B14F-4D97-AF65-F5344CB8AC3E}">
        <p14:creationId xmlns:p14="http://schemas.microsoft.com/office/powerpoint/2010/main" val="203809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F6234A-EE26-4485-BC11-FBE50E0A5F65}" type="slidenum">
              <a:rPr lang="en-IN" smtClean="0"/>
              <a:t>6</a:t>
            </a:fld>
            <a:endParaRPr lang="en-IN"/>
          </a:p>
        </p:txBody>
      </p:sp>
    </p:spTree>
    <p:extLst>
      <p:ext uri="{BB962C8B-B14F-4D97-AF65-F5344CB8AC3E}">
        <p14:creationId xmlns:p14="http://schemas.microsoft.com/office/powerpoint/2010/main" val="4293743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778254" y="1891299"/>
            <a:ext cx="14731491" cy="2370454"/>
          </a:xfrm>
          <a:prstGeom prst="rect">
            <a:avLst/>
          </a:prstGeom>
        </p:spPr>
        <p:txBody>
          <a:bodyPr wrap="square" lIns="0" tIns="0" rIns="0" bIns="0">
            <a:spAutoFit/>
          </a:bodyPr>
          <a:lstStyle>
            <a:lvl1pPr>
              <a:defRPr sz="635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7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700" b="0" i="0">
                <a:solidFill>
                  <a:schemeClr val="tx1"/>
                </a:solidFill>
                <a:latin typeface="Arial MT"/>
                <a:cs typeface="Arial MT"/>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7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5527928" y="1762759"/>
            <a:ext cx="7232142" cy="895350"/>
          </a:xfrm>
          <a:prstGeom prst="rect">
            <a:avLst/>
          </a:prstGeom>
        </p:spPr>
        <p:txBody>
          <a:bodyPr wrap="square" lIns="0" tIns="0" rIns="0" bIns="0">
            <a:spAutoFit/>
          </a:bodyPr>
          <a:lstStyle>
            <a:lvl1pPr>
              <a:defRPr sz="5700" b="0" i="0">
                <a:solidFill>
                  <a:schemeClr val="tx1"/>
                </a:solidFill>
                <a:latin typeface="Arial MT"/>
                <a:cs typeface="Arial MT"/>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3716000" y="1"/>
            <a:ext cx="4572000" cy="10286998"/>
          </a:xfrm>
          <a:prstGeom prst="rect">
            <a:avLst/>
          </a:prstGeom>
        </p:spPr>
      </p:pic>
      <p:pic>
        <p:nvPicPr>
          <p:cNvPr id="6" name="object 6"/>
          <p:cNvPicPr/>
          <p:nvPr/>
        </p:nvPicPr>
        <p:blipFill>
          <a:blip r:embed="rId3" cstate="print"/>
          <a:stretch>
            <a:fillRect/>
          </a:stretch>
        </p:blipFill>
        <p:spPr>
          <a:xfrm>
            <a:off x="-149652" y="-114300"/>
            <a:ext cx="6381749" cy="10286995"/>
          </a:xfrm>
          <a:prstGeom prst="rect">
            <a:avLst/>
          </a:prstGeom>
        </p:spPr>
      </p:pic>
      <p:sp>
        <p:nvSpPr>
          <p:cNvPr id="3" name="TextBox 2">
            <a:extLst>
              <a:ext uri="{FF2B5EF4-FFF2-40B4-BE49-F238E27FC236}">
                <a16:creationId xmlns:a16="http://schemas.microsoft.com/office/drawing/2014/main" id="{E8EC926A-1A17-5B94-CB42-EB947C2C1864}"/>
              </a:ext>
            </a:extLst>
          </p:cNvPr>
          <p:cNvSpPr txBox="1"/>
          <p:nvPr/>
        </p:nvSpPr>
        <p:spPr>
          <a:xfrm>
            <a:off x="3352800" y="1943100"/>
            <a:ext cx="8409710" cy="1569660"/>
          </a:xfrm>
          <a:prstGeom prst="rect">
            <a:avLst/>
          </a:prstGeom>
          <a:noFill/>
        </p:spPr>
        <p:txBody>
          <a:bodyPr wrap="square" rtlCol="0">
            <a:spAutoFit/>
          </a:bodyPr>
          <a:lstStyle/>
          <a:p>
            <a:r>
              <a:rPr lang="en-IN" sz="9600" dirty="0">
                <a:solidFill>
                  <a:schemeClr val="tx2">
                    <a:lumMod val="40000"/>
                    <a:lumOff val="60000"/>
                  </a:schemeClr>
                </a:solidFill>
              </a:rPr>
              <a:t>Team name:</a:t>
            </a:r>
          </a:p>
        </p:txBody>
      </p:sp>
      <p:sp>
        <p:nvSpPr>
          <p:cNvPr id="7" name="TextBox 6">
            <a:extLst>
              <a:ext uri="{FF2B5EF4-FFF2-40B4-BE49-F238E27FC236}">
                <a16:creationId xmlns:a16="http://schemas.microsoft.com/office/drawing/2014/main" id="{BBF77635-ABCB-5053-C544-032AE4FCA41B}"/>
              </a:ext>
            </a:extLst>
          </p:cNvPr>
          <p:cNvSpPr txBox="1"/>
          <p:nvPr/>
        </p:nvSpPr>
        <p:spPr>
          <a:xfrm>
            <a:off x="6607948" y="4229100"/>
            <a:ext cx="7135091" cy="1200329"/>
          </a:xfrm>
          <a:prstGeom prst="rect">
            <a:avLst/>
          </a:prstGeom>
          <a:noFill/>
        </p:spPr>
        <p:txBody>
          <a:bodyPr wrap="square" rtlCol="0">
            <a:spAutoFit/>
          </a:bodyPr>
          <a:lstStyle/>
          <a:p>
            <a:r>
              <a:rPr lang="en-IN" sz="7200" dirty="0">
                <a:solidFill>
                  <a:schemeClr val="bg1"/>
                </a:solidFill>
              </a:rPr>
              <a:t>Tech </a:t>
            </a:r>
            <a:r>
              <a:rPr lang="en-IN" sz="7200" dirty="0" err="1">
                <a:solidFill>
                  <a:schemeClr val="bg1"/>
                </a:solidFill>
              </a:rPr>
              <a:t>Neons</a:t>
            </a:r>
            <a:endParaRPr lang="en-IN" sz="7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3716000" y="1"/>
            <a:ext cx="4572000" cy="10286998"/>
          </a:xfrm>
          <a:prstGeom prst="rect">
            <a:avLst/>
          </a:prstGeom>
        </p:spPr>
      </p:pic>
      <p:pic>
        <p:nvPicPr>
          <p:cNvPr id="6" name="object 6"/>
          <p:cNvPicPr/>
          <p:nvPr/>
        </p:nvPicPr>
        <p:blipFill>
          <a:blip r:embed="rId3" cstate="print"/>
          <a:stretch>
            <a:fillRect/>
          </a:stretch>
        </p:blipFill>
        <p:spPr>
          <a:xfrm>
            <a:off x="0" y="0"/>
            <a:ext cx="6381749" cy="10286995"/>
          </a:xfrm>
          <a:prstGeom prst="rect">
            <a:avLst/>
          </a:prstGeom>
        </p:spPr>
      </p:pic>
      <p:sp>
        <p:nvSpPr>
          <p:cNvPr id="2" name="TextBox 1">
            <a:extLst>
              <a:ext uri="{FF2B5EF4-FFF2-40B4-BE49-F238E27FC236}">
                <a16:creationId xmlns:a16="http://schemas.microsoft.com/office/drawing/2014/main" id="{9216DA76-F5A8-8C9A-44B6-E6B324C098DA}"/>
              </a:ext>
            </a:extLst>
          </p:cNvPr>
          <p:cNvSpPr txBox="1"/>
          <p:nvPr/>
        </p:nvSpPr>
        <p:spPr>
          <a:xfrm>
            <a:off x="609600" y="495300"/>
            <a:ext cx="14782800" cy="8956298"/>
          </a:xfrm>
          <a:prstGeom prst="rect">
            <a:avLst/>
          </a:prstGeom>
          <a:noFill/>
        </p:spPr>
        <p:txBody>
          <a:bodyPr wrap="square" rtlCol="0">
            <a:spAutoFit/>
          </a:bodyPr>
          <a:lstStyle/>
          <a:p>
            <a:r>
              <a:rPr lang="en-IN" sz="5400" dirty="0">
                <a:solidFill>
                  <a:schemeClr val="accent1">
                    <a:lumMod val="60000"/>
                    <a:lumOff val="40000"/>
                  </a:schemeClr>
                </a:solidFill>
              </a:rPr>
              <a:t>Technologies:</a:t>
            </a:r>
          </a:p>
          <a:p>
            <a:endParaRPr lang="en-IN" sz="5400" dirty="0">
              <a:solidFill>
                <a:schemeClr val="accent1">
                  <a:lumMod val="60000"/>
                  <a:lumOff val="40000"/>
                </a:schemeClr>
              </a:solidFill>
            </a:endParaRPr>
          </a:p>
          <a:p>
            <a:r>
              <a:rPr lang="en-IN" sz="5400" dirty="0">
                <a:solidFill>
                  <a:schemeClr val="bg1">
                    <a:lumMod val="95000"/>
                  </a:schemeClr>
                </a:solidFill>
              </a:rPr>
              <a:t>1)</a:t>
            </a:r>
            <a:r>
              <a:rPr lang="en-US" sz="5400" dirty="0">
                <a:solidFill>
                  <a:schemeClr val="bg1">
                    <a:lumMod val="95000"/>
                  </a:schemeClr>
                </a:solidFill>
              </a:rPr>
              <a:t>Data collection : Kaggle ,The World bank</a:t>
            </a:r>
          </a:p>
          <a:p>
            <a:r>
              <a:rPr lang="en-US" sz="5400" dirty="0">
                <a:solidFill>
                  <a:schemeClr val="bg1">
                    <a:lumMod val="95000"/>
                  </a:schemeClr>
                </a:solidFill>
              </a:rPr>
              <a:t>2)Data processing: Pandas and numpy</a:t>
            </a:r>
          </a:p>
          <a:p>
            <a:r>
              <a:rPr lang="en-US" sz="5400" dirty="0">
                <a:solidFill>
                  <a:schemeClr val="bg1">
                    <a:lumMod val="95000"/>
                  </a:schemeClr>
                </a:solidFill>
              </a:rPr>
              <a:t>3)Predictive modeling: Sklearn for Machine Learning</a:t>
            </a:r>
          </a:p>
          <a:p>
            <a:r>
              <a:rPr lang="en-US" sz="5400" dirty="0">
                <a:solidFill>
                  <a:schemeClr val="bg1">
                    <a:lumMod val="95000"/>
                  </a:schemeClr>
                </a:solidFill>
              </a:rPr>
              <a:t>4)Data Analysis: Seaborn ,matplotlib and power Bi</a:t>
            </a:r>
          </a:p>
          <a:p>
            <a:r>
              <a:rPr lang="en-US" sz="5400" dirty="0">
                <a:solidFill>
                  <a:schemeClr val="bg1">
                    <a:lumMod val="95000"/>
                  </a:schemeClr>
                </a:solidFill>
              </a:rPr>
              <a:t>5)Model Evaluation: R2 score from </a:t>
            </a:r>
            <a:r>
              <a:rPr lang="en-US" sz="5400" dirty="0" err="1">
                <a:solidFill>
                  <a:schemeClr val="bg1">
                    <a:lumMod val="95000"/>
                  </a:schemeClr>
                </a:solidFill>
              </a:rPr>
              <a:t>sklearn</a:t>
            </a:r>
            <a:endParaRPr lang="en-US" sz="5400" dirty="0">
              <a:solidFill>
                <a:schemeClr val="bg1">
                  <a:lumMod val="95000"/>
                </a:schemeClr>
              </a:solidFill>
            </a:endParaRPr>
          </a:p>
          <a:p>
            <a:r>
              <a:rPr lang="en-US" sz="5400" dirty="0">
                <a:solidFill>
                  <a:schemeClr val="bg1">
                    <a:lumMod val="95000"/>
                  </a:schemeClr>
                </a:solidFill>
              </a:rPr>
              <a:t>6)Predictive Analysis: Seaborn ,matplotlib and power Bi</a:t>
            </a:r>
          </a:p>
          <a:p>
            <a:r>
              <a:rPr lang="en-US" sz="5400" dirty="0">
                <a:solidFill>
                  <a:schemeClr val="bg1">
                    <a:lumMod val="95000"/>
                  </a:schemeClr>
                </a:solidFill>
              </a:rPr>
              <a:t>                     </a:t>
            </a:r>
            <a:endParaRPr lang="en-IN" sz="5400" dirty="0">
              <a:solidFill>
                <a:schemeClr val="bg1">
                  <a:lumMod val="95000"/>
                </a:schemeClr>
              </a:solidFill>
            </a:endParaRPr>
          </a:p>
          <a:p>
            <a:endParaRPr lang="en-IN" dirty="0">
              <a:solidFill>
                <a:schemeClr val="bg1"/>
              </a:solidFill>
            </a:endParaRPr>
          </a:p>
          <a:p>
            <a:r>
              <a:rPr lang="en-IN" dirty="0">
                <a:solidFill>
                  <a:schemeClr val="bg1"/>
                </a:solidFill>
              </a:rPr>
              <a:t>                  </a:t>
            </a:r>
          </a:p>
        </p:txBody>
      </p:sp>
    </p:spTree>
    <p:extLst>
      <p:ext uri="{BB962C8B-B14F-4D97-AF65-F5344CB8AC3E}">
        <p14:creationId xmlns:p14="http://schemas.microsoft.com/office/powerpoint/2010/main" val="307515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0" y="-350518"/>
            <a:ext cx="12001499" cy="10286997"/>
          </a:xfrm>
          <a:prstGeom prst="rect">
            <a:avLst/>
          </a:prstGeom>
        </p:spPr>
      </p:pic>
      <p:sp>
        <p:nvSpPr>
          <p:cNvPr id="4" name="object 4"/>
          <p:cNvSpPr txBox="1">
            <a:spLocks noGrp="1"/>
          </p:cNvSpPr>
          <p:nvPr>
            <p:ph type="title"/>
          </p:nvPr>
        </p:nvSpPr>
        <p:spPr>
          <a:xfrm>
            <a:off x="1087437" y="2216721"/>
            <a:ext cx="9040495" cy="1318260"/>
          </a:xfrm>
          <a:prstGeom prst="rect">
            <a:avLst/>
          </a:prstGeom>
        </p:spPr>
        <p:txBody>
          <a:bodyPr vert="horz" wrap="square" lIns="0" tIns="16510" rIns="0" bIns="0" rtlCol="0">
            <a:spAutoFit/>
          </a:bodyPr>
          <a:lstStyle/>
          <a:p>
            <a:pPr marL="12700">
              <a:lnSpc>
                <a:spcPct val="100000"/>
              </a:lnSpc>
              <a:spcBef>
                <a:spcPts val="130"/>
              </a:spcBef>
            </a:pPr>
            <a:r>
              <a:rPr sz="8450" spc="5" dirty="0">
                <a:solidFill>
                  <a:srgbClr val="9179F9"/>
                </a:solidFill>
              </a:rPr>
              <a:t>TEAM</a:t>
            </a:r>
            <a:r>
              <a:rPr sz="8450" spc="35" dirty="0">
                <a:solidFill>
                  <a:srgbClr val="9179F9"/>
                </a:solidFill>
              </a:rPr>
              <a:t> </a:t>
            </a:r>
            <a:r>
              <a:rPr sz="8450" spc="-10" dirty="0">
                <a:solidFill>
                  <a:srgbClr val="9179F9"/>
                </a:solidFill>
              </a:rPr>
              <a:t>MEMBERS:</a:t>
            </a:r>
            <a:endParaRPr sz="8450"/>
          </a:p>
        </p:txBody>
      </p:sp>
      <p:sp>
        <p:nvSpPr>
          <p:cNvPr id="5" name="object 5"/>
          <p:cNvSpPr txBox="1"/>
          <p:nvPr/>
        </p:nvSpPr>
        <p:spPr>
          <a:xfrm>
            <a:off x="1524000" y="4914899"/>
            <a:ext cx="12494893" cy="3642664"/>
          </a:xfrm>
          <a:prstGeom prst="rect">
            <a:avLst/>
          </a:prstGeom>
        </p:spPr>
        <p:txBody>
          <a:bodyPr vert="horz" wrap="square" lIns="0" tIns="13335" rIns="0" bIns="0" rtlCol="0">
            <a:spAutoFit/>
          </a:bodyPr>
          <a:lstStyle/>
          <a:p>
            <a:pPr marL="12700">
              <a:lnSpc>
                <a:spcPct val="100000"/>
              </a:lnSpc>
              <a:spcBef>
                <a:spcPts val="105"/>
              </a:spcBef>
            </a:pPr>
            <a:r>
              <a:rPr lang="en-IN" sz="4650" dirty="0">
                <a:solidFill>
                  <a:schemeClr val="bg1"/>
                </a:solidFill>
                <a:latin typeface="Arial MT"/>
                <a:cs typeface="Arial MT"/>
              </a:rPr>
              <a:t>Abhishek Ratho(II/IV CSE) – 7386606638(TL)</a:t>
            </a:r>
          </a:p>
          <a:p>
            <a:pPr marL="12700">
              <a:lnSpc>
                <a:spcPct val="100000"/>
              </a:lnSpc>
              <a:spcBef>
                <a:spcPts val="105"/>
              </a:spcBef>
            </a:pPr>
            <a:r>
              <a:rPr lang="en-IN" sz="4650" dirty="0" err="1">
                <a:solidFill>
                  <a:schemeClr val="bg1"/>
                </a:solidFill>
                <a:latin typeface="Arial MT"/>
                <a:cs typeface="Arial MT"/>
              </a:rPr>
              <a:t>Garugu</a:t>
            </a:r>
            <a:r>
              <a:rPr lang="en-IN" sz="4650" dirty="0">
                <a:solidFill>
                  <a:schemeClr val="bg1"/>
                </a:solidFill>
                <a:latin typeface="Arial MT"/>
                <a:cs typeface="Arial MT"/>
              </a:rPr>
              <a:t> Praveen (II/IV CSE) – 7075299891</a:t>
            </a:r>
          </a:p>
          <a:p>
            <a:pPr marL="12700">
              <a:lnSpc>
                <a:spcPct val="100000"/>
              </a:lnSpc>
              <a:spcBef>
                <a:spcPts val="105"/>
              </a:spcBef>
            </a:pPr>
            <a:r>
              <a:rPr lang="en-IN" sz="4650" dirty="0">
                <a:solidFill>
                  <a:schemeClr val="bg1"/>
                </a:solidFill>
                <a:latin typeface="Arial MT"/>
                <a:cs typeface="Arial MT"/>
              </a:rPr>
              <a:t>Dora Sruthi (II/IV CSE) – 8919148591</a:t>
            </a:r>
          </a:p>
          <a:p>
            <a:pPr marL="12700">
              <a:lnSpc>
                <a:spcPct val="100000"/>
              </a:lnSpc>
              <a:spcBef>
                <a:spcPts val="105"/>
              </a:spcBef>
            </a:pPr>
            <a:r>
              <a:rPr lang="en-IN" sz="4650" dirty="0" err="1">
                <a:solidFill>
                  <a:schemeClr val="bg1"/>
                </a:solidFill>
                <a:latin typeface="Arial MT"/>
                <a:cs typeface="Arial MT"/>
              </a:rPr>
              <a:t>Kethagani</a:t>
            </a:r>
            <a:r>
              <a:rPr lang="en-IN" sz="4650" dirty="0">
                <a:solidFill>
                  <a:schemeClr val="bg1"/>
                </a:solidFill>
                <a:latin typeface="Arial MT"/>
                <a:cs typeface="Arial MT"/>
              </a:rPr>
              <a:t> </a:t>
            </a:r>
            <a:r>
              <a:rPr lang="en-IN" sz="4650" dirty="0" err="1">
                <a:solidFill>
                  <a:schemeClr val="bg1"/>
                </a:solidFill>
                <a:latin typeface="Arial MT"/>
                <a:cs typeface="Arial MT"/>
              </a:rPr>
              <a:t>Akhila</a:t>
            </a:r>
            <a:r>
              <a:rPr lang="en-IN" sz="4650" dirty="0">
                <a:solidFill>
                  <a:schemeClr val="bg1"/>
                </a:solidFill>
                <a:latin typeface="Arial MT"/>
                <a:cs typeface="Arial MT"/>
              </a:rPr>
              <a:t> (II/IV CSE) – 9441013304</a:t>
            </a:r>
          </a:p>
          <a:p>
            <a:pPr marL="12700">
              <a:lnSpc>
                <a:spcPct val="100000"/>
              </a:lnSpc>
              <a:spcBef>
                <a:spcPts val="105"/>
              </a:spcBef>
            </a:pPr>
            <a:endParaRPr sz="4650" dirty="0">
              <a:solidFill>
                <a:schemeClr val="bg1"/>
              </a:solidFill>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56192" y="2705100"/>
            <a:ext cx="13175615" cy="1433085"/>
          </a:xfrm>
          <a:prstGeom prst="rect">
            <a:avLst/>
          </a:prstGeom>
        </p:spPr>
        <p:txBody>
          <a:bodyPr vert="horz" wrap="square" lIns="0" tIns="17145" rIns="0" bIns="0" rtlCol="0">
            <a:spAutoFit/>
          </a:bodyPr>
          <a:lstStyle/>
          <a:p>
            <a:pPr marL="12700">
              <a:lnSpc>
                <a:spcPct val="100000"/>
              </a:lnSpc>
              <a:spcBef>
                <a:spcPts val="135"/>
              </a:spcBef>
            </a:pPr>
            <a:r>
              <a:rPr sz="9200" spc="20" dirty="0">
                <a:solidFill>
                  <a:schemeClr val="accent5">
                    <a:lumMod val="50000"/>
                  </a:schemeClr>
                </a:solidFill>
                <a:latin typeface="Arial MT"/>
                <a:cs typeface="Arial MT"/>
              </a:rPr>
              <a:t>PROBLEM</a:t>
            </a:r>
            <a:r>
              <a:rPr sz="9200" spc="-200" dirty="0">
                <a:solidFill>
                  <a:schemeClr val="accent5">
                    <a:lumMod val="50000"/>
                  </a:schemeClr>
                </a:solidFill>
                <a:latin typeface="Arial MT"/>
                <a:cs typeface="Arial MT"/>
              </a:rPr>
              <a:t> </a:t>
            </a:r>
            <a:r>
              <a:rPr sz="9200" spc="25" dirty="0">
                <a:solidFill>
                  <a:schemeClr val="accent5">
                    <a:lumMod val="50000"/>
                  </a:schemeClr>
                </a:solidFill>
                <a:latin typeface="Arial MT"/>
                <a:cs typeface="Arial MT"/>
              </a:rPr>
              <a:t>STATEMENT</a:t>
            </a:r>
            <a:endParaRPr lang="en-IN" sz="9200" spc="25" dirty="0">
              <a:solidFill>
                <a:schemeClr val="accent5">
                  <a:lumMod val="50000"/>
                </a:schemeClr>
              </a:solidFill>
              <a:latin typeface="Arial MT"/>
              <a:cs typeface="Arial MT"/>
            </a:endParaRPr>
          </a:p>
        </p:txBody>
      </p:sp>
      <p:sp>
        <p:nvSpPr>
          <p:cNvPr id="3" name="object 3"/>
          <p:cNvSpPr txBox="1"/>
          <p:nvPr/>
        </p:nvSpPr>
        <p:spPr>
          <a:xfrm>
            <a:off x="3886200" y="4591050"/>
            <a:ext cx="14592300" cy="1136850"/>
          </a:xfrm>
          <a:prstGeom prst="rect">
            <a:avLst/>
          </a:prstGeom>
        </p:spPr>
        <p:txBody>
          <a:bodyPr vert="horz" wrap="square" lIns="0" tIns="15875" rIns="0" bIns="0" rtlCol="0">
            <a:spAutoFit/>
          </a:bodyPr>
          <a:lstStyle/>
          <a:p>
            <a:pPr marL="12700" algn="just">
              <a:lnSpc>
                <a:spcPct val="100000"/>
              </a:lnSpc>
              <a:spcBef>
                <a:spcPts val="125"/>
              </a:spcBef>
            </a:pPr>
            <a:r>
              <a:rPr lang="en-IN" sz="3600" dirty="0">
                <a:latin typeface="Arial MT"/>
                <a:cs typeface="Arial MT"/>
              </a:rPr>
              <a:t>“focusing mainly on reducing carbon footprints and sustain the</a:t>
            </a:r>
          </a:p>
          <a:p>
            <a:pPr marL="12700" algn="just">
              <a:lnSpc>
                <a:spcPct val="100000"/>
              </a:lnSpc>
              <a:spcBef>
                <a:spcPts val="125"/>
              </a:spcBef>
            </a:pPr>
            <a:r>
              <a:rPr lang="en-IN" sz="3600" dirty="0">
                <a:latin typeface="Arial MT"/>
                <a:cs typeface="Arial MT"/>
              </a:rPr>
              <a:t>             availability of energy for  Future generations</a:t>
            </a:r>
            <a:r>
              <a:rPr lang="en-IN" sz="2800" dirty="0">
                <a:latin typeface="Arial MT"/>
                <a:cs typeface="Arial MT"/>
              </a:rPr>
              <a:t>”</a:t>
            </a:r>
            <a:endParaRPr sz="2800" dirty="0">
              <a:latin typeface="Arial MT"/>
              <a:cs typeface="Arial MT"/>
            </a:endParaRPr>
          </a:p>
        </p:txBody>
      </p:sp>
      <p:pic>
        <p:nvPicPr>
          <p:cNvPr id="4" name="object 4"/>
          <p:cNvPicPr/>
          <p:nvPr/>
        </p:nvPicPr>
        <p:blipFill>
          <a:blip r:embed="rId2" cstate="print"/>
          <a:stretch>
            <a:fillRect/>
          </a:stretch>
        </p:blipFill>
        <p:spPr>
          <a:xfrm>
            <a:off x="9448800" y="15977"/>
            <a:ext cx="8699500" cy="102869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4109-5AE1-7D1B-7EE6-B73249A5D87A}"/>
              </a:ext>
            </a:extLst>
          </p:cNvPr>
          <p:cNvSpPr>
            <a:spLocks noGrp="1"/>
          </p:cNvSpPr>
          <p:nvPr>
            <p:ph type="title"/>
          </p:nvPr>
        </p:nvSpPr>
        <p:spPr>
          <a:xfrm>
            <a:off x="6248400" y="266700"/>
            <a:ext cx="7232142" cy="895350"/>
          </a:xfrm>
        </p:spPr>
        <p:txBody>
          <a:bodyPr/>
          <a:lstStyle/>
          <a:p>
            <a:r>
              <a:rPr lang="en-US" dirty="0"/>
              <a:t>Abstract:</a:t>
            </a:r>
            <a:endParaRPr lang="en-IN" dirty="0"/>
          </a:p>
        </p:txBody>
      </p:sp>
      <p:sp>
        <p:nvSpPr>
          <p:cNvPr id="3" name="Text Placeholder 2">
            <a:extLst>
              <a:ext uri="{FF2B5EF4-FFF2-40B4-BE49-F238E27FC236}">
                <a16:creationId xmlns:a16="http://schemas.microsoft.com/office/drawing/2014/main" id="{88EE81A6-2780-895C-CCCA-7F8B4A4D51FE}"/>
              </a:ext>
            </a:extLst>
          </p:cNvPr>
          <p:cNvSpPr>
            <a:spLocks noGrp="1"/>
          </p:cNvSpPr>
          <p:nvPr>
            <p:ph type="body" idx="1"/>
          </p:nvPr>
        </p:nvSpPr>
        <p:spPr>
          <a:xfrm>
            <a:off x="685800" y="1638300"/>
            <a:ext cx="16764000" cy="8498383"/>
          </a:xfrm>
        </p:spPr>
        <p:txBody>
          <a:bodyPr/>
          <a:lstStyle/>
          <a:p>
            <a:r>
              <a:rPr lang="en-US" sz="3600" dirty="0">
                <a:latin typeface="Arial Narrow" panose="020B0606020202030204" pitchFamily="34" charset="0"/>
              </a:rPr>
              <a:t>Environment is one such important thing in everyone’s life which plays a measure role.</a:t>
            </a:r>
          </a:p>
          <a:p>
            <a:r>
              <a:rPr lang="en-US" sz="3600" dirty="0">
                <a:latin typeface="Arial Narrow" panose="020B0606020202030204" pitchFamily="34" charset="0"/>
              </a:rPr>
              <a:t>These days some major problems that are being present in the environment are the Pollution, Global Warming , etc. One major reason for all the mentioned things is growth of carbon content in the air. It is also know as Carbon Footprint . From the definition from the google carbon footprint is defined as “The total amount of greenhouse gases including carbon dioxide and methane that are generated by our actions”.</a:t>
            </a:r>
          </a:p>
          <a:p>
            <a:r>
              <a:rPr lang="en-US" sz="3600" dirty="0">
                <a:latin typeface="Arial Narrow" panose="020B0606020202030204" pitchFamily="34" charset="0"/>
              </a:rPr>
              <a:t>					For reducing the carbon footprints in real time first task we should do is to analyze the data, Carbon emission may happen due to different reasons like over consumption of vehicles, over usage of A.C’s and many other reasons.</a:t>
            </a:r>
          </a:p>
          <a:p>
            <a:r>
              <a:rPr lang="en-US" sz="3600" dirty="0">
                <a:latin typeface="Arial Narrow" panose="020B0606020202030204" pitchFamily="34" charset="0"/>
              </a:rPr>
              <a:t>										For example if we want to know the %of carbon footprint for vehicles we need to do an analysis on the vehicle data. We need to check based on year ,model , total fuel consumption ,total co2 emission and many other parameters and we need to analysis on which year which company manufactured more vehicles and total amount of CO2 emission by particular companies and by analysis of the data we need to come to a conclusion.</a:t>
            </a:r>
            <a:endParaRPr lang="en-IN" sz="3600" dirty="0">
              <a:latin typeface="Arial Narrow" panose="020B0606020202030204" pitchFamily="34" charset="0"/>
            </a:endParaRPr>
          </a:p>
        </p:txBody>
      </p:sp>
    </p:spTree>
    <p:extLst>
      <p:ext uri="{BB962C8B-B14F-4D97-AF65-F5344CB8AC3E}">
        <p14:creationId xmlns:p14="http://schemas.microsoft.com/office/powerpoint/2010/main" val="107641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576B44-6CFF-3A3B-9304-D1EEEB08A5BF}"/>
              </a:ext>
            </a:extLst>
          </p:cNvPr>
          <p:cNvSpPr>
            <a:spLocks noGrp="1"/>
          </p:cNvSpPr>
          <p:nvPr>
            <p:ph type="body" idx="1"/>
          </p:nvPr>
        </p:nvSpPr>
        <p:spPr>
          <a:xfrm>
            <a:off x="381000" y="876300"/>
            <a:ext cx="16992600" cy="4985980"/>
          </a:xfrm>
        </p:spPr>
        <p:txBody>
          <a:bodyPr/>
          <a:lstStyle/>
          <a:p>
            <a:r>
              <a:rPr lang="en-US" sz="3600" dirty="0">
                <a:latin typeface="Arial Narrow" panose="020B0606020202030204" pitchFamily="34" charset="0"/>
              </a:rPr>
              <a:t>After analysis the import task is predictions, here we give different labels as a input and we want to get a specific out , for this purpose we can make a use of Machine Learning which might be helping in building a prediction model. The best suitable ML algorithm that can we used on the carbon data is a Regression Algorithm . As it works on the numerical data and most our data related to the carbon Emission is a numerical Regression Model is a better approach. By using this model it will be helping to predict two outputs which will be helping in user level and national level. Based on this model we can estimate the percentage of the carbon emission for a given vehicle which will  be helping to people so that for the better sustainability of carbon people may use the vehicle based on the carbon emission.</a:t>
            </a:r>
            <a:endParaRPr lang="en-IN" sz="3600" dirty="0">
              <a:latin typeface="Arial Narrow" panose="020B0606020202030204" pitchFamily="34" charset="0"/>
            </a:endParaRPr>
          </a:p>
        </p:txBody>
      </p:sp>
    </p:spTree>
    <p:extLst>
      <p:ext uri="{BB962C8B-B14F-4D97-AF65-F5344CB8AC3E}">
        <p14:creationId xmlns:p14="http://schemas.microsoft.com/office/powerpoint/2010/main" val="401755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669000" cy="106299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r>
              <a:rPr lang="en-US" sz="5400" dirty="0">
                <a:solidFill>
                  <a:schemeClr val="bg1"/>
                </a:solidFill>
              </a:rPr>
              <a:t> </a:t>
            </a:r>
            <a:endParaRPr lang="en-US" sz="6600" dirty="0">
              <a:solidFill>
                <a:schemeClr val="bg1"/>
              </a:solidFill>
            </a:endParaRPr>
          </a:p>
          <a:p>
            <a:r>
              <a:rPr lang="en-US" sz="6600" dirty="0">
                <a:solidFill>
                  <a:schemeClr val="bg1"/>
                </a:solidFill>
              </a:rPr>
              <a:t>                  </a:t>
            </a:r>
          </a:p>
          <a:p>
            <a:r>
              <a:rPr lang="en-US" sz="6600" dirty="0">
                <a:solidFill>
                  <a:schemeClr val="bg1"/>
                </a:solidFill>
              </a:rPr>
              <a:t>                </a:t>
            </a:r>
            <a:r>
              <a:rPr lang="en-US" sz="8800" dirty="0">
                <a:solidFill>
                  <a:schemeClr val="accent2">
                    <a:lumMod val="20000"/>
                    <a:lumOff val="80000"/>
                  </a:schemeClr>
                </a:solidFill>
              </a:rPr>
              <a:t>What is Carbon foot print</a:t>
            </a:r>
          </a:p>
          <a:p>
            <a:endParaRPr lang="en-US" sz="6000" dirty="0">
              <a:solidFill>
                <a:schemeClr val="bg1"/>
              </a:solidFill>
            </a:endParaRPr>
          </a:p>
          <a:p>
            <a:r>
              <a:rPr lang="en-US" sz="6000" dirty="0">
                <a:solidFill>
                  <a:schemeClr val="bg1"/>
                </a:solidFill>
              </a:rPr>
              <a:t>      .</a:t>
            </a:r>
            <a:r>
              <a:rPr lang="en-US" sz="4800" dirty="0">
                <a:solidFill>
                  <a:schemeClr val="bg1"/>
                </a:solidFill>
              </a:rPr>
              <a:t>It is a measure of the amount of carbon dioxide released into the</a:t>
            </a:r>
          </a:p>
          <a:p>
            <a:r>
              <a:rPr lang="en-US" sz="4800" dirty="0">
                <a:solidFill>
                  <a:schemeClr val="bg1"/>
                </a:solidFill>
              </a:rPr>
              <a:t>        atmosphere . It measures the impact of human activities on the</a:t>
            </a:r>
          </a:p>
          <a:p>
            <a:r>
              <a:rPr lang="en-US" sz="4800" dirty="0">
                <a:solidFill>
                  <a:schemeClr val="bg1"/>
                </a:solidFill>
              </a:rPr>
              <a:t>        environment, specifically the  climate change through</a:t>
            </a:r>
          </a:p>
          <a:p>
            <a:r>
              <a:rPr lang="en-US" sz="4800" dirty="0">
                <a:solidFill>
                  <a:schemeClr val="bg1"/>
                </a:solidFill>
              </a:rPr>
              <a:t>        the emission of carbon dioxide and other GHGs, such as </a:t>
            </a:r>
          </a:p>
          <a:p>
            <a:r>
              <a:rPr lang="en-US" sz="4800" dirty="0">
                <a:solidFill>
                  <a:schemeClr val="bg1"/>
                </a:solidFill>
              </a:rPr>
              <a:t>        methane and nitrous oxide.</a:t>
            </a:r>
            <a:endParaRPr sz="4800" dirty="0">
              <a:solidFill>
                <a:schemeClr val="bg1"/>
              </a:solidFill>
            </a:endParaRPr>
          </a:p>
        </p:txBody>
      </p:sp>
      <p:pic>
        <p:nvPicPr>
          <p:cNvPr id="3" name="object 3"/>
          <p:cNvPicPr/>
          <p:nvPr/>
        </p:nvPicPr>
        <p:blipFill>
          <a:blip r:embed="rId3" cstate="print"/>
          <a:stretch>
            <a:fillRect/>
          </a:stretch>
        </p:blipFill>
        <p:spPr>
          <a:xfrm>
            <a:off x="3048000" y="1257300"/>
            <a:ext cx="13506450" cy="102869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r>
              <a:rPr lang="en-IN" sz="8000" dirty="0">
                <a:solidFill>
                  <a:schemeClr val="bg1"/>
                </a:solidFill>
              </a:rPr>
              <a:t>     </a:t>
            </a:r>
          </a:p>
          <a:p>
            <a:r>
              <a:rPr lang="en-IN" sz="8000" dirty="0">
                <a:solidFill>
                  <a:schemeClr val="bg1"/>
                </a:solidFill>
              </a:rPr>
              <a:t>       What is sustainable development</a:t>
            </a:r>
          </a:p>
          <a:p>
            <a:endParaRPr lang="en-IN" sz="4800" dirty="0">
              <a:solidFill>
                <a:schemeClr val="bg1"/>
              </a:solidFill>
            </a:endParaRPr>
          </a:p>
          <a:p>
            <a:r>
              <a:rPr lang="en-IN" sz="8000" b="0" i="0" dirty="0">
                <a:solidFill>
                  <a:schemeClr val="bg1"/>
                </a:solidFill>
                <a:effectLst/>
              </a:rPr>
              <a:t>    .</a:t>
            </a:r>
            <a:r>
              <a:rPr lang="en-US" sz="4600" b="0" i="0" dirty="0">
                <a:solidFill>
                  <a:schemeClr val="bg1"/>
                </a:solidFill>
                <a:effectLst/>
              </a:rPr>
              <a:t>Sustainable development is an economic development of a country</a:t>
            </a:r>
          </a:p>
          <a:p>
            <a:r>
              <a:rPr lang="en-US" sz="4600" dirty="0">
                <a:solidFill>
                  <a:schemeClr val="bg1"/>
                </a:solidFill>
              </a:rPr>
              <a:t>      </a:t>
            </a:r>
            <a:r>
              <a:rPr lang="en-US" sz="4600" b="0" i="0" dirty="0">
                <a:solidFill>
                  <a:schemeClr val="bg1"/>
                </a:solidFill>
                <a:effectLst/>
              </a:rPr>
              <a:t>   without disturbing the quality of the  environment for future</a:t>
            </a:r>
          </a:p>
          <a:p>
            <a:r>
              <a:rPr lang="en-US" sz="4600" dirty="0">
                <a:solidFill>
                  <a:schemeClr val="bg1"/>
                </a:solidFill>
              </a:rPr>
              <a:t>         </a:t>
            </a:r>
            <a:r>
              <a:rPr lang="en-US" sz="4600" b="0" i="0" dirty="0">
                <a:solidFill>
                  <a:schemeClr val="bg1"/>
                </a:solidFill>
                <a:effectLst/>
              </a:rPr>
              <a:t> generations. </a:t>
            </a:r>
          </a:p>
          <a:p>
            <a:r>
              <a:rPr lang="en-US" sz="4600" dirty="0">
                <a:solidFill>
                  <a:schemeClr val="bg1"/>
                </a:solidFill>
              </a:rPr>
              <a:t>   </a:t>
            </a:r>
            <a:endParaRPr lang="en-US" sz="4400" b="0" i="0" dirty="0">
              <a:solidFill>
                <a:schemeClr val="bg1"/>
              </a:solidFill>
              <a:effectLst/>
              <a:latin typeface="+mj-lt"/>
            </a:endParaRPr>
          </a:p>
          <a:p>
            <a:r>
              <a:rPr lang="en-US" sz="4400" dirty="0">
                <a:solidFill>
                  <a:schemeClr val="bg1"/>
                </a:solidFill>
                <a:latin typeface="+mj-lt"/>
              </a:rPr>
              <a:t>       </a:t>
            </a:r>
            <a:r>
              <a:rPr lang="en-US" sz="4400" b="0" i="0" dirty="0">
                <a:solidFill>
                  <a:schemeClr val="bg1"/>
                </a:solidFill>
                <a:effectLst/>
                <a:latin typeface="+mj-lt"/>
              </a:rPr>
              <a:t> </a:t>
            </a:r>
            <a:r>
              <a:rPr lang="en-US" sz="7200" b="0" i="0" dirty="0">
                <a:solidFill>
                  <a:schemeClr val="bg1"/>
                </a:solidFill>
                <a:effectLst/>
                <a:latin typeface="+mj-lt"/>
              </a:rPr>
              <a:t>. </a:t>
            </a:r>
            <a:r>
              <a:rPr lang="en-US" sz="4400" b="0" i="0" dirty="0">
                <a:solidFill>
                  <a:schemeClr val="bg1"/>
                </a:solidFill>
                <a:effectLst/>
                <a:latin typeface="+mj-lt"/>
              </a:rPr>
              <a:t>damage is paid in the form of land degradation, soil erosion, air and</a:t>
            </a:r>
          </a:p>
          <a:p>
            <a:r>
              <a:rPr lang="en-US" sz="4400" dirty="0">
                <a:solidFill>
                  <a:schemeClr val="bg1"/>
                </a:solidFill>
                <a:latin typeface="+mj-lt"/>
              </a:rPr>
              <a:t>      </a:t>
            </a:r>
            <a:r>
              <a:rPr lang="en-US" sz="4400" b="0" i="0" dirty="0">
                <a:solidFill>
                  <a:schemeClr val="bg1"/>
                </a:solidFill>
                <a:effectLst/>
                <a:latin typeface="+mj-lt"/>
              </a:rPr>
              <a:t> water pollution, deforestation, etc.</a:t>
            </a:r>
            <a:r>
              <a:rPr lang="en-US" sz="4400" b="0" i="0" dirty="0">
                <a:solidFill>
                  <a:srgbClr val="444444"/>
                </a:solidFill>
                <a:effectLst/>
                <a:latin typeface="+mj-lt"/>
              </a:rPr>
              <a:t> </a:t>
            </a:r>
            <a:endParaRPr sz="4400" dirty="0">
              <a:solidFill>
                <a:schemeClr val="bg1"/>
              </a:solidFill>
              <a:latin typeface="+mj-lt"/>
            </a:endParaRPr>
          </a:p>
        </p:txBody>
      </p:sp>
      <p:pic>
        <p:nvPicPr>
          <p:cNvPr id="3" name="object 3"/>
          <p:cNvPicPr/>
          <p:nvPr/>
        </p:nvPicPr>
        <p:blipFill>
          <a:blip r:embed="rId3" cstate="print"/>
          <a:stretch>
            <a:fillRect/>
          </a:stretch>
        </p:blipFill>
        <p:spPr>
          <a:xfrm>
            <a:off x="2105025" y="-1048119"/>
            <a:ext cx="13506450" cy="10286996"/>
          </a:xfrm>
          <a:prstGeom prst="rect">
            <a:avLst/>
          </a:prstGeom>
        </p:spPr>
      </p:pic>
      <p:sp>
        <p:nvSpPr>
          <p:cNvPr id="5" name="object 5"/>
          <p:cNvSpPr txBox="1"/>
          <p:nvPr/>
        </p:nvSpPr>
        <p:spPr>
          <a:xfrm>
            <a:off x="1371600" y="2476500"/>
            <a:ext cx="13807440" cy="948978"/>
          </a:xfrm>
          <a:prstGeom prst="rect">
            <a:avLst/>
          </a:prstGeom>
        </p:spPr>
        <p:txBody>
          <a:bodyPr vert="horz" wrap="square" lIns="0" tIns="12700" rIns="0" bIns="0" rtlCol="0">
            <a:spAutoFit/>
          </a:bodyPr>
          <a:lstStyle/>
          <a:p>
            <a:pPr marL="12700">
              <a:lnSpc>
                <a:spcPct val="100000"/>
              </a:lnSpc>
              <a:spcBef>
                <a:spcPts val="100"/>
              </a:spcBef>
            </a:pPr>
            <a:endParaRPr lang="en-US" sz="3000" dirty="0">
              <a:solidFill>
                <a:schemeClr val="bg1"/>
              </a:solidFill>
              <a:latin typeface="Arial MT"/>
              <a:cs typeface="Arial MT"/>
            </a:endParaRPr>
          </a:p>
          <a:p>
            <a:pPr marL="12700">
              <a:lnSpc>
                <a:spcPct val="100000"/>
              </a:lnSpc>
              <a:spcBef>
                <a:spcPts val="100"/>
              </a:spcBef>
            </a:pPr>
            <a:endParaRPr lang="en-US" sz="3000" dirty="0">
              <a:solidFill>
                <a:schemeClr val="bg1"/>
              </a:solidFill>
              <a:latin typeface="Arial MT"/>
              <a:cs typeface="Arial MT"/>
            </a:endParaRPr>
          </a:p>
        </p:txBody>
      </p:sp>
    </p:spTree>
    <p:extLst>
      <p:ext uri="{BB962C8B-B14F-4D97-AF65-F5344CB8AC3E}">
        <p14:creationId xmlns:p14="http://schemas.microsoft.com/office/powerpoint/2010/main" val="204705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0"/>
            <a:ext cx="4985283" cy="10286994"/>
          </a:xfrm>
          <a:prstGeom prst="rect">
            <a:avLst/>
          </a:prstGeom>
        </p:spPr>
      </p:pic>
      <p:sp>
        <p:nvSpPr>
          <p:cNvPr id="3" name="object 3"/>
          <p:cNvSpPr txBox="1">
            <a:spLocks noGrp="1"/>
          </p:cNvSpPr>
          <p:nvPr>
            <p:ph type="title"/>
          </p:nvPr>
        </p:nvSpPr>
        <p:spPr>
          <a:xfrm>
            <a:off x="762000" y="876300"/>
            <a:ext cx="17526000" cy="6999993"/>
          </a:xfrm>
          <a:prstGeom prst="rect">
            <a:avLst/>
          </a:prstGeom>
        </p:spPr>
        <p:txBody>
          <a:bodyPr vert="horz" wrap="square" lIns="0" tIns="13335" rIns="0" bIns="0" rtlCol="0">
            <a:spAutoFit/>
          </a:bodyPr>
          <a:lstStyle/>
          <a:p>
            <a:pPr marL="18415">
              <a:lnSpc>
                <a:spcPct val="100000"/>
              </a:lnSpc>
              <a:spcBef>
                <a:spcPts val="105"/>
              </a:spcBef>
            </a:pPr>
            <a:r>
              <a:rPr lang="en-US" sz="5400" u="sng" dirty="0">
                <a:solidFill>
                  <a:srgbClr val="7030A0"/>
                </a:solidFill>
                <a:latin typeface="+mj-lt"/>
              </a:rPr>
              <a:t>How carbon foot print related to sustainability</a:t>
            </a:r>
            <a:r>
              <a:rPr lang="en-US" sz="4000" u="sng" dirty="0">
                <a:solidFill>
                  <a:srgbClr val="7030A0"/>
                </a:solidFill>
                <a:latin typeface="+mj-lt"/>
              </a:rPr>
              <a:t>:</a:t>
            </a:r>
            <a:br>
              <a:rPr lang="en-US" sz="4000" u="sng" dirty="0">
                <a:solidFill>
                  <a:srgbClr val="7030A0"/>
                </a:solidFill>
                <a:latin typeface="+mj-lt"/>
              </a:rPr>
            </a:br>
            <a:br>
              <a:rPr lang="en-US" sz="4000" u="sng" dirty="0">
                <a:solidFill>
                  <a:srgbClr val="7030A0"/>
                </a:solidFill>
                <a:latin typeface="+mj-lt"/>
              </a:rPr>
            </a:br>
            <a:r>
              <a:rPr lang="en-US" sz="4000" dirty="0">
                <a:solidFill>
                  <a:srgbClr val="7030A0"/>
                </a:solidFill>
                <a:latin typeface="+mj-lt"/>
              </a:rPr>
              <a:t>           . </a:t>
            </a:r>
            <a:r>
              <a:rPr lang="en-US" sz="4000" dirty="0">
                <a:latin typeface="+mj-lt"/>
              </a:rPr>
              <a:t>By considering carbon footprints, we can assess and manage our </a:t>
            </a:r>
            <a:br>
              <a:rPr lang="en-US" sz="4000" dirty="0">
                <a:latin typeface="+mj-lt"/>
              </a:rPr>
            </a:br>
            <a:r>
              <a:rPr lang="en-US" sz="4000" dirty="0">
                <a:latin typeface="+mj-lt"/>
              </a:rPr>
              <a:t>             impact on the environment, taking into account the long-term</a:t>
            </a:r>
            <a:br>
              <a:rPr lang="en-US" sz="4000" dirty="0">
                <a:latin typeface="+mj-lt"/>
              </a:rPr>
            </a:br>
            <a:r>
              <a:rPr lang="en-US" sz="4000" dirty="0">
                <a:latin typeface="+mj-lt"/>
              </a:rPr>
              <a:t>             consequences of our actions</a:t>
            </a:r>
            <a:br>
              <a:rPr lang="en-US" sz="4000" dirty="0">
                <a:latin typeface="+mj-lt"/>
              </a:rPr>
            </a:br>
            <a:r>
              <a:rPr lang="en-US" sz="4000" dirty="0">
                <a:latin typeface="+mj-lt"/>
              </a:rPr>
              <a:t>    </a:t>
            </a:r>
            <a:br>
              <a:rPr lang="en-US" sz="4000" dirty="0">
                <a:latin typeface="+mj-lt"/>
              </a:rPr>
            </a:br>
            <a:r>
              <a:rPr lang="en-US" sz="4000" dirty="0">
                <a:latin typeface="+mj-lt"/>
              </a:rPr>
              <a:t>            .carbon footprint, therefore, measures the amount of potential impact</a:t>
            </a:r>
            <a:br>
              <a:rPr lang="en-US" sz="4000" dirty="0">
                <a:latin typeface="+mj-lt"/>
              </a:rPr>
            </a:br>
            <a:r>
              <a:rPr lang="en-US" sz="4000" dirty="0">
                <a:latin typeface="+mj-lt"/>
              </a:rPr>
              <a:t>             of our daily life has on the environment. By reducing the amount of</a:t>
            </a:r>
            <a:br>
              <a:rPr lang="en-US" sz="4000" dirty="0">
                <a:latin typeface="+mj-lt"/>
              </a:rPr>
            </a:br>
            <a:r>
              <a:rPr lang="en-US" sz="4000" dirty="0">
                <a:latin typeface="+mj-lt"/>
              </a:rPr>
              <a:t>             greenhouse gases produced by our lifestyle, you can reduce your </a:t>
            </a:r>
            <a:br>
              <a:rPr lang="en-US" sz="4000" dirty="0">
                <a:latin typeface="+mj-lt"/>
              </a:rPr>
            </a:br>
            <a:r>
              <a:rPr lang="en-US" sz="4000" dirty="0">
                <a:latin typeface="+mj-lt"/>
              </a:rPr>
              <a:t>             footprint and help slow climate change on Earth thus improving </a:t>
            </a:r>
            <a:br>
              <a:rPr lang="en-US" sz="4000" dirty="0">
                <a:latin typeface="+mj-lt"/>
              </a:rPr>
            </a:br>
            <a:r>
              <a:rPr lang="en-US" sz="4000" dirty="0">
                <a:latin typeface="+mj-lt"/>
              </a:rPr>
              <a:t>             sustainability.</a:t>
            </a:r>
            <a:endParaRPr sz="40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3716000" y="1"/>
            <a:ext cx="4572000" cy="10286998"/>
          </a:xfrm>
          <a:prstGeom prst="rect">
            <a:avLst/>
          </a:prstGeom>
        </p:spPr>
      </p:pic>
      <p:pic>
        <p:nvPicPr>
          <p:cNvPr id="6" name="object 6"/>
          <p:cNvPicPr/>
          <p:nvPr/>
        </p:nvPicPr>
        <p:blipFill>
          <a:blip r:embed="rId3" cstate="print"/>
          <a:stretch>
            <a:fillRect/>
          </a:stretch>
        </p:blipFill>
        <p:spPr>
          <a:xfrm>
            <a:off x="-149652" y="-114300"/>
            <a:ext cx="6381749" cy="10286995"/>
          </a:xfrm>
          <a:prstGeom prst="rect">
            <a:avLst/>
          </a:prstGeom>
        </p:spPr>
      </p:pic>
      <p:sp>
        <p:nvSpPr>
          <p:cNvPr id="2" name="TextBox 1">
            <a:extLst>
              <a:ext uri="{FF2B5EF4-FFF2-40B4-BE49-F238E27FC236}">
                <a16:creationId xmlns:a16="http://schemas.microsoft.com/office/drawing/2014/main" id="{0265559F-9D8A-B389-CF19-7DD856B0E422}"/>
              </a:ext>
            </a:extLst>
          </p:cNvPr>
          <p:cNvSpPr txBox="1"/>
          <p:nvPr/>
        </p:nvSpPr>
        <p:spPr>
          <a:xfrm>
            <a:off x="152400" y="342900"/>
            <a:ext cx="17602200" cy="10033516"/>
          </a:xfrm>
          <a:prstGeom prst="rect">
            <a:avLst/>
          </a:prstGeom>
          <a:noFill/>
        </p:spPr>
        <p:txBody>
          <a:bodyPr wrap="square" rtlCol="0">
            <a:spAutoFit/>
          </a:bodyPr>
          <a:lstStyle/>
          <a:p>
            <a:r>
              <a:rPr lang="en-IN" sz="7200" dirty="0">
                <a:solidFill>
                  <a:schemeClr val="accent1">
                    <a:lumMod val="60000"/>
                    <a:lumOff val="40000"/>
                  </a:schemeClr>
                </a:solidFill>
              </a:rPr>
              <a:t>              </a:t>
            </a:r>
            <a:r>
              <a:rPr lang="en-IN" sz="7200" dirty="0">
                <a:solidFill>
                  <a:schemeClr val="accent1">
                    <a:lumMod val="40000"/>
                    <a:lumOff val="60000"/>
                  </a:schemeClr>
                </a:solidFill>
              </a:rPr>
              <a:t>Solution approach steps:</a:t>
            </a:r>
            <a:endParaRPr lang="en-IN" sz="5400" dirty="0">
              <a:solidFill>
                <a:schemeClr val="bg1">
                  <a:lumMod val="95000"/>
                </a:schemeClr>
              </a:solidFill>
            </a:endParaRPr>
          </a:p>
          <a:p>
            <a:r>
              <a:rPr lang="en-IN" sz="5400" dirty="0">
                <a:solidFill>
                  <a:schemeClr val="bg1">
                    <a:lumMod val="95000"/>
                  </a:schemeClr>
                </a:solidFill>
              </a:rPr>
              <a:t>   </a:t>
            </a:r>
            <a:r>
              <a:rPr lang="en-IN" sz="7200" dirty="0">
                <a:solidFill>
                  <a:schemeClr val="accent1">
                    <a:lumMod val="60000"/>
                    <a:lumOff val="40000"/>
                  </a:schemeClr>
                </a:solidFill>
              </a:rPr>
              <a:t>    </a:t>
            </a:r>
            <a:r>
              <a:rPr lang="en-IN" sz="4400" dirty="0">
                <a:solidFill>
                  <a:schemeClr val="bg1"/>
                </a:solidFill>
              </a:rPr>
              <a:t>Decision tree Regression </a:t>
            </a:r>
            <a:r>
              <a:rPr lang="en-US" sz="4400" dirty="0">
                <a:solidFill>
                  <a:schemeClr val="bg1"/>
                </a:solidFill>
                <a:latin typeface="+mj-lt"/>
              </a:rPr>
              <a:t>is a class capable of performing multi-class</a:t>
            </a:r>
          </a:p>
          <a:p>
            <a:r>
              <a:rPr lang="en-US" sz="4400" dirty="0">
                <a:solidFill>
                  <a:schemeClr val="bg1"/>
                </a:solidFill>
                <a:latin typeface="+mj-lt"/>
              </a:rPr>
              <a:t>             classification on a dataset.</a:t>
            </a:r>
          </a:p>
          <a:p>
            <a:r>
              <a:rPr lang="en-US" sz="4400" dirty="0">
                <a:solidFill>
                  <a:schemeClr val="bg1"/>
                </a:solidFill>
                <a:latin typeface="+mj-lt"/>
              </a:rPr>
              <a:t>          It can be used in the context of carbon footprint to predict the </a:t>
            </a:r>
          </a:p>
          <a:p>
            <a:r>
              <a:rPr lang="en-US" sz="4400" dirty="0">
                <a:solidFill>
                  <a:schemeClr val="bg1"/>
                </a:solidFill>
                <a:latin typeface="+mj-lt"/>
              </a:rPr>
              <a:t>           carbon emissions or environmental impact associated  with specific</a:t>
            </a:r>
          </a:p>
          <a:p>
            <a:r>
              <a:rPr lang="en-US" sz="4400" dirty="0">
                <a:solidFill>
                  <a:schemeClr val="bg1"/>
                </a:solidFill>
                <a:latin typeface="+mj-lt"/>
              </a:rPr>
              <a:t>           instances.</a:t>
            </a:r>
          </a:p>
          <a:p>
            <a:r>
              <a:rPr lang="en-US" sz="4400" dirty="0">
                <a:solidFill>
                  <a:schemeClr val="bg1"/>
                </a:solidFill>
                <a:latin typeface="+mj-lt"/>
              </a:rPr>
              <a:t>          Inputs taken in our model are vehicle type ,engine type ,weight ,</a:t>
            </a:r>
          </a:p>
          <a:p>
            <a:r>
              <a:rPr lang="en-US" sz="4400" dirty="0">
                <a:solidFill>
                  <a:schemeClr val="bg1"/>
                </a:solidFill>
                <a:latin typeface="+mj-lt"/>
              </a:rPr>
              <a:t>         capacity and fuel consumption thus performing regression gives the</a:t>
            </a:r>
          </a:p>
          <a:p>
            <a:r>
              <a:rPr lang="en-US" sz="4400" dirty="0">
                <a:solidFill>
                  <a:schemeClr val="bg1"/>
                </a:solidFill>
                <a:latin typeface="+mj-lt"/>
              </a:rPr>
              <a:t>          about the amount of carbon emitted ,helping the manufacturer to </a:t>
            </a:r>
          </a:p>
          <a:p>
            <a:r>
              <a:rPr lang="en-US" sz="4400" dirty="0">
                <a:solidFill>
                  <a:schemeClr val="bg1"/>
                </a:solidFill>
                <a:latin typeface="+mj-lt"/>
              </a:rPr>
              <a:t>         reduce carbon emission.</a:t>
            </a:r>
          </a:p>
          <a:p>
            <a:r>
              <a:rPr lang="en-US" sz="4400" dirty="0">
                <a:solidFill>
                  <a:schemeClr val="bg1"/>
                </a:solidFill>
                <a:latin typeface="+mj-lt"/>
              </a:rPr>
              <a:t>          Regression helps to find per capita(total amount of carbon emitted)</a:t>
            </a:r>
          </a:p>
          <a:p>
            <a:r>
              <a:rPr lang="en-US" sz="4400" dirty="0">
                <a:solidFill>
                  <a:schemeClr val="bg1"/>
                </a:solidFill>
                <a:latin typeface="+mj-lt"/>
              </a:rPr>
              <a:t>         which helps the government to reduce carbon emission.</a:t>
            </a:r>
          </a:p>
          <a:p>
            <a:endParaRPr lang="en-IN" sz="4400" dirty="0">
              <a:solidFill>
                <a:schemeClr val="bg1"/>
              </a:solidFill>
              <a:latin typeface="+mj-lt"/>
            </a:endParaRPr>
          </a:p>
          <a:p>
            <a:r>
              <a:rPr lang="en-IN" dirty="0">
                <a:solidFill>
                  <a:schemeClr val="accent1">
                    <a:lumMod val="60000"/>
                    <a:lumOff val="40000"/>
                  </a:schemeClr>
                </a:solidFill>
              </a:rPr>
              <a:t> </a:t>
            </a:r>
          </a:p>
        </p:txBody>
      </p:sp>
      <p:sp>
        <p:nvSpPr>
          <p:cNvPr id="8" name="Arrow: Right 7">
            <a:extLst>
              <a:ext uri="{FF2B5EF4-FFF2-40B4-BE49-F238E27FC236}">
                <a16:creationId xmlns:a16="http://schemas.microsoft.com/office/drawing/2014/main" id="{26C5028E-89B0-0B59-99EC-8DE6C8912F7A}"/>
              </a:ext>
            </a:extLst>
          </p:cNvPr>
          <p:cNvSpPr/>
          <p:nvPr/>
        </p:nvSpPr>
        <p:spPr>
          <a:xfrm>
            <a:off x="685800" y="1943100"/>
            <a:ext cx="685800" cy="609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9" name="Arrow: Right 8">
            <a:extLst>
              <a:ext uri="{FF2B5EF4-FFF2-40B4-BE49-F238E27FC236}">
                <a16:creationId xmlns:a16="http://schemas.microsoft.com/office/drawing/2014/main" id="{27B7B930-E388-025C-497A-3AC10CA17A48}"/>
              </a:ext>
            </a:extLst>
          </p:cNvPr>
          <p:cNvSpPr/>
          <p:nvPr/>
        </p:nvSpPr>
        <p:spPr>
          <a:xfrm>
            <a:off x="685800" y="3238500"/>
            <a:ext cx="685800" cy="609600"/>
          </a:xfrm>
          <a:prstGeom prst="rightArrow">
            <a:avLst>
              <a:gd name="adj1" fmla="val 50000"/>
              <a:gd name="adj2" fmla="val 4791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Arrow: Right 10">
            <a:extLst>
              <a:ext uri="{FF2B5EF4-FFF2-40B4-BE49-F238E27FC236}">
                <a16:creationId xmlns:a16="http://schemas.microsoft.com/office/drawing/2014/main" id="{5FDD391F-A9E7-1532-F854-1C0998AD9F96}"/>
              </a:ext>
            </a:extLst>
          </p:cNvPr>
          <p:cNvSpPr/>
          <p:nvPr/>
        </p:nvSpPr>
        <p:spPr>
          <a:xfrm>
            <a:off x="685800" y="5295900"/>
            <a:ext cx="685800" cy="609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Arrow: Right 11">
            <a:extLst>
              <a:ext uri="{FF2B5EF4-FFF2-40B4-BE49-F238E27FC236}">
                <a16:creationId xmlns:a16="http://schemas.microsoft.com/office/drawing/2014/main" id="{A039594C-79CB-2DDD-C8AB-9EDD81A062A0}"/>
              </a:ext>
            </a:extLst>
          </p:cNvPr>
          <p:cNvSpPr/>
          <p:nvPr/>
        </p:nvSpPr>
        <p:spPr>
          <a:xfrm>
            <a:off x="685800" y="8115300"/>
            <a:ext cx="685800" cy="5334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3919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3716000" y="1"/>
            <a:ext cx="4572000" cy="10286998"/>
          </a:xfrm>
          <a:prstGeom prst="rect">
            <a:avLst/>
          </a:prstGeom>
        </p:spPr>
      </p:pic>
      <p:pic>
        <p:nvPicPr>
          <p:cNvPr id="6" name="object 6"/>
          <p:cNvPicPr/>
          <p:nvPr/>
        </p:nvPicPr>
        <p:blipFill>
          <a:blip r:embed="rId3" cstate="print"/>
          <a:stretch>
            <a:fillRect/>
          </a:stretch>
        </p:blipFill>
        <p:spPr>
          <a:xfrm>
            <a:off x="0" y="0"/>
            <a:ext cx="6381749" cy="10286995"/>
          </a:xfrm>
          <a:prstGeom prst="rect">
            <a:avLst/>
          </a:prstGeom>
        </p:spPr>
      </p:pic>
      <p:sp>
        <p:nvSpPr>
          <p:cNvPr id="2" name="TextBox 1">
            <a:extLst>
              <a:ext uri="{FF2B5EF4-FFF2-40B4-BE49-F238E27FC236}">
                <a16:creationId xmlns:a16="http://schemas.microsoft.com/office/drawing/2014/main" id="{9216DA76-F5A8-8C9A-44B6-E6B324C098DA}"/>
              </a:ext>
            </a:extLst>
          </p:cNvPr>
          <p:cNvSpPr txBox="1"/>
          <p:nvPr/>
        </p:nvSpPr>
        <p:spPr>
          <a:xfrm>
            <a:off x="609600" y="495300"/>
            <a:ext cx="14782800" cy="8125301"/>
          </a:xfrm>
          <a:prstGeom prst="rect">
            <a:avLst/>
          </a:prstGeom>
          <a:noFill/>
        </p:spPr>
        <p:txBody>
          <a:bodyPr wrap="square" rtlCol="0">
            <a:spAutoFit/>
          </a:bodyPr>
          <a:lstStyle/>
          <a:p>
            <a:r>
              <a:rPr lang="en-IN" sz="5400" dirty="0">
                <a:solidFill>
                  <a:schemeClr val="accent1">
                    <a:lumMod val="60000"/>
                    <a:lumOff val="40000"/>
                  </a:schemeClr>
                </a:solidFill>
              </a:rPr>
              <a:t>Steps:</a:t>
            </a:r>
          </a:p>
          <a:p>
            <a:endParaRPr lang="en-IN" sz="5400" dirty="0">
              <a:solidFill>
                <a:schemeClr val="accent1">
                  <a:lumMod val="60000"/>
                  <a:lumOff val="40000"/>
                </a:schemeClr>
              </a:solidFill>
            </a:endParaRPr>
          </a:p>
          <a:p>
            <a:r>
              <a:rPr lang="en-IN" sz="5400" dirty="0">
                <a:solidFill>
                  <a:schemeClr val="bg1">
                    <a:lumMod val="95000"/>
                  </a:schemeClr>
                </a:solidFill>
              </a:rPr>
              <a:t>                       1)</a:t>
            </a:r>
            <a:r>
              <a:rPr lang="en-US" sz="5400" dirty="0">
                <a:solidFill>
                  <a:schemeClr val="bg1">
                    <a:lumMod val="95000"/>
                  </a:schemeClr>
                </a:solidFill>
              </a:rPr>
              <a:t>Data collection</a:t>
            </a:r>
          </a:p>
          <a:p>
            <a:r>
              <a:rPr lang="en-US" sz="5400" dirty="0">
                <a:solidFill>
                  <a:schemeClr val="bg1">
                    <a:lumMod val="95000"/>
                  </a:schemeClr>
                </a:solidFill>
              </a:rPr>
              <a:t>                                    2)Data processing</a:t>
            </a:r>
          </a:p>
          <a:p>
            <a:r>
              <a:rPr lang="en-US" sz="5400" dirty="0">
                <a:solidFill>
                  <a:schemeClr val="bg1">
                    <a:lumMod val="95000"/>
                  </a:schemeClr>
                </a:solidFill>
              </a:rPr>
              <a:t>                       3)Predictive modeling</a:t>
            </a:r>
          </a:p>
          <a:p>
            <a:r>
              <a:rPr lang="en-US" sz="5400" dirty="0">
                <a:solidFill>
                  <a:schemeClr val="bg1">
                    <a:lumMod val="95000"/>
                  </a:schemeClr>
                </a:solidFill>
              </a:rPr>
              <a:t>                                      4)Data Analysis</a:t>
            </a:r>
          </a:p>
          <a:p>
            <a:r>
              <a:rPr lang="en-US" sz="5400" dirty="0">
                <a:solidFill>
                  <a:schemeClr val="bg1">
                    <a:lumMod val="95000"/>
                  </a:schemeClr>
                </a:solidFill>
              </a:rPr>
              <a:t>                      5)Model Evaluation</a:t>
            </a:r>
          </a:p>
          <a:p>
            <a:r>
              <a:rPr lang="en-US" sz="5400" dirty="0">
                <a:solidFill>
                  <a:schemeClr val="bg1">
                    <a:lumMod val="95000"/>
                  </a:schemeClr>
                </a:solidFill>
              </a:rPr>
              <a:t>                                      6)Predictive Analysis</a:t>
            </a:r>
          </a:p>
          <a:p>
            <a:r>
              <a:rPr lang="en-US" sz="5400" dirty="0">
                <a:solidFill>
                  <a:schemeClr val="bg1">
                    <a:lumMod val="95000"/>
                  </a:schemeClr>
                </a:solidFill>
              </a:rPr>
              <a:t>                     </a:t>
            </a:r>
            <a:endParaRPr lang="en-IN" sz="5400" dirty="0">
              <a:solidFill>
                <a:schemeClr val="bg1">
                  <a:lumMod val="95000"/>
                </a:schemeClr>
              </a:solidFill>
            </a:endParaRPr>
          </a:p>
          <a:p>
            <a:endParaRPr lang="en-IN" dirty="0">
              <a:solidFill>
                <a:schemeClr val="bg1"/>
              </a:solidFill>
            </a:endParaRPr>
          </a:p>
          <a:p>
            <a:r>
              <a:rPr lang="en-IN" dirty="0">
                <a:solidFill>
                  <a:schemeClr val="bg1"/>
                </a:solidFill>
              </a:rPr>
              <a:t>                  </a:t>
            </a:r>
          </a:p>
        </p:txBody>
      </p:sp>
    </p:spTree>
    <p:extLst>
      <p:ext uri="{BB962C8B-B14F-4D97-AF65-F5344CB8AC3E}">
        <p14:creationId xmlns:p14="http://schemas.microsoft.com/office/powerpoint/2010/main" val="3855951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892</Words>
  <Application>Microsoft Office PowerPoint</Application>
  <PresentationFormat>Custom</PresentationFormat>
  <Paragraphs>73</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MT</vt:lpstr>
      <vt:lpstr>Arial Narrow</vt:lpstr>
      <vt:lpstr>Calibri</vt:lpstr>
      <vt:lpstr>Office Theme</vt:lpstr>
      <vt:lpstr>PowerPoint Presentation</vt:lpstr>
      <vt:lpstr>PowerPoint Presentation</vt:lpstr>
      <vt:lpstr>Abstract:</vt:lpstr>
      <vt:lpstr>PowerPoint Presentation</vt:lpstr>
      <vt:lpstr>PowerPoint Presentation</vt:lpstr>
      <vt:lpstr>PowerPoint Presentation</vt:lpstr>
      <vt:lpstr>How carbon foot print related to sustainability:             . By considering carbon footprints, we can assess and manage our               impact on the environment, taking into account the long-term              consequences of our actions                  .carbon footprint, therefore, measures the amount of potential impact              of our daily life has on the environment. By reducing the amount of              greenhouse gases produced by our lifestyle, you can reduce your               footprint and help slow climate change on Earth thus improving               sustainability.</vt:lpstr>
      <vt:lpstr>PowerPoint Presentation</vt:lpstr>
      <vt:lpstr>PowerPoint Presentation</vt:lpstr>
      <vt:lpstr>PowerPoint Presentation</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Chandini Ratho</cp:lastModifiedBy>
  <cp:revision>7</cp:revision>
  <dcterms:created xsi:type="dcterms:W3CDTF">2023-05-01T20:39:20Z</dcterms:created>
  <dcterms:modified xsi:type="dcterms:W3CDTF">2023-05-23T07:30:02Z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2023-04-28T00:00:00Z</vt:filetime>
  </property>
  <property fmtid="{D5CDD505-2E9C-101B-9397-08002B2CF9AE}" pid="3" name="LastSaved">
    <vt:filetime>2023-05-01T00:00:00Z</vt:filetime>
  </property>
</Properties>
</file>