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  <p:sldMasterId id="2147483662" r:id="rId3"/>
    <p:sldMasterId id="2147483674" r:id="rId4"/>
    <p:sldMasterId id="2147483677" r:id="rId5"/>
    <p:sldMasterId id="2147483684" r:id="rId6"/>
    <p:sldMasterId id="2147483687" r:id="rId7"/>
  </p:sldMasterIdLst>
  <p:notesMasterIdLst>
    <p:notesMasterId r:id="rId14"/>
  </p:notesMasterIdLst>
  <p:sldIdLst>
    <p:sldId id="352" r:id="rId8"/>
    <p:sldId id="388" r:id="rId9"/>
    <p:sldId id="387" r:id="rId10"/>
    <p:sldId id="389" r:id="rId11"/>
    <p:sldId id="390" r:id="rId12"/>
    <p:sldId id="391" r:id="rId13"/>
  </p:sldIdLst>
  <p:sldSz cx="9144000" cy="5715000" type="screen16x10"/>
  <p:notesSz cx="6858000" cy="9144000"/>
  <p:defaultTextStyle>
    <a:defPPr>
      <a:defRPr lang="en-US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663848F-481C-8749-8A8A-B75502DA570A}">
          <p14:sldIdLst>
            <p14:sldId id="352"/>
            <p14:sldId id="388"/>
            <p14:sldId id="387"/>
            <p14:sldId id="389"/>
            <p14:sldId id="390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9" autoAdjust="0"/>
    <p:restoredTop sz="95439"/>
  </p:normalViewPr>
  <p:slideViewPr>
    <p:cSldViewPr>
      <p:cViewPr>
        <p:scale>
          <a:sx n="155" d="100"/>
          <a:sy n="155" d="100"/>
        </p:scale>
        <p:origin x="648" y="424"/>
      </p:cViewPr>
      <p:guideLst>
        <p:guide orient="horz" pos="1800"/>
        <p:guide pos="2880"/>
      </p:guideLst>
    </p:cSldViewPr>
  </p:slid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23C11-49F5-488E-84A6-9B9C8F1139BC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17EB1-9EC1-4B6B-8BF7-A1895086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7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538E-A244-4C87-89B1-55EE96756F6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7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538E-A244-4C87-89B1-55EE96756F6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5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56436" y="1016000"/>
            <a:ext cx="7424014" cy="3940969"/>
          </a:xfrm>
          <a:prstGeom prst="rect">
            <a:avLst/>
          </a:prstGeom>
        </p:spPr>
        <p:txBody>
          <a:bodyPr lIns="68589" tIns="34295" rIns="68589" bIns="34295"/>
          <a:lstStyle>
            <a:lvl1pPr marL="175046" indent="-175046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1pPr>
            <a:lvl2pPr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2pPr>
            <a:lvl3pPr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defRPr sz="1700">
                <a:solidFill>
                  <a:schemeClr val="tx2"/>
                </a:solidFill>
              </a:defRPr>
            </a:lvl3pPr>
            <a:lvl4pPr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defRPr sz="1500">
                <a:solidFill>
                  <a:schemeClr val="tx2"/>
                </a:solidFill>
              </a:defRPr>
            </a:lvl4pPr>
            <a:lvl5pPr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0134"/>
            <a:ext cx="9144000" cy="566551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lang="en-US" sz="3000" b="0" dirty="0">
                <a:solidFill>
                  <a:srgbClr val="365EB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7" r="29316" b="1"/>
          <a:stretch/>
        </p:blipFill>
        <p:spPr>
          <a:xfrm>
            <a:off x="6553200" y="2"/>
            <a:ext cx="2589627" cy="263567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2107988"/>
            <a:ext cx="9143999" cy="2156526"/>
          </a:xfrm>
          <a:prstGeom prst="rect">
            <a:avLst/>
          </a:pr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78" name="Rectangle 77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58750" cy="13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32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6" name="Rectangle 808"/>
          <p:cNvSpPr>
            <a:spLocks noGrp="1" noChangeArrowheads="1"/>
          </p:cNvSpPr>
          <p:nvPr>
            <p:ph type="ctrTitle" sz="quarter"/>
          </p:nvPr>
        </p:nvSpPr>
        <p:spPr>
          <a:xfrm>
            <a:off x="485822" y="2689081"/>
            <a:ext cx="8059139" cy="567532"/>
          </a:xfrm>
          <a:prstGeom prst="rect">
            <a:avLst/>
          </a:prstGeom>
        </p:spPr>
        <p:txBody>
          <a:bodyPr lIns="68589" tIns="34295" rIns="68589" bIns="34295" anchor="b"/>
          <a:lstStyle>
            <a:lvl1pPr algn="l"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57" name="Rectangle 80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85264" y="3405714"/>
            <a:ext cx="8059696" cy="324114"/>
          </a:xfrm>
          <a:prstGeom prst="rect">
            <a:avLst/>
          </a:prstGeom>
        </p:spPr>
        <p:txBody>
          <a:bodyPr lIns="68589" tIns="0" rIns="68589" bIns="0"/>
          <a:lstStyle>
            <a:lvl1pPr marL="0" indent="0">
              <a:buFont typeface="Times" pitchFamily="18" charset="0"/>
              <a:buNone/>
              <a:defRPr sz="21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7" r="29316" b="1"/>
          <a:stretch/>
        </p:blipFill>
        <p:spPr>
          <a:xfrm>
            <a:off x="6553200" y="2"/>
            <a:ext cx="2589627" cy="26356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6551" y="4278389"/>
            <a:ext cx="2057936" cy="456407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 descr="Logo_QuickBase365EBF_620x215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800100"/>
            <a:ext cx="175791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3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800366"/>
            <a:ext cx="9143999" cy="2156526"/>
          </a:xfrm>
          <a:prstGeom prst="rect">
            <a:avLst/>
          </a:prstGeom>
          <a:gradFill>
            <a:gsLst>
              <a:gs pos="100000">
                <a:srgbClr val="FFFFFF">
                  <a:alpha val="10000"/>
                </a:srgb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78" name="Rectangle 77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58750" cy="13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32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6" name="Rectangle 808"/>
          <p:cNvSpPr>
            <a:spLocks noGrp="1" noChangeArrowheads="1"/>
          </p:cNvSpPr>
          <p:nvPr>
            <p:ph type="ctrTitle" sz="quarter"/>
          </p:nvPr>
        </p:nvSpPr>
        <p:spPr>
          <a:xfrm>
            <a:off x="348733" y="1594862"/>
            <a:ext cx="8260253" cy="567532"/>
          </a:xfrm>
          <a:prstGeom prst="rect">
            <a:avLst/>
          </a:prstGeom>
        </p:spPr>
        <p:txBody>
          <a:bodyPr lIns="68589" tIns="34295" rIns="68589" bIns="34295" anchor="ctr"/>
          <a:lstStyle>
            <a:lvl1pPr algn="r">
              <a:defRPr sz="41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b="39027"/>
          <a:stretch/>
        </p:blipFill>
        <p:spPr>
          <a:xfrm>
            <a:off x="1" y="2774011"/>
            <a:ext cx="3802219" cy="2955727"/>
          </a:xfrm>
          <a:prstGeom prst="rect">
            <a:avLst/>
          </a:prstGeom>
        </p:spPr>
      </p:pic>
      <p:pic>
        <p:nvPicPr>
          <p:cNvPr id="9" name="Picture 8" descr="Logo_QuickBase365EBF_620x215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5" y="4381500"/>
            <a:ext cx="241713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80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Rectangle 77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58750" cy="13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32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6" name="Rectangle 808"/>
          <p:cNvSpPr>
            <a:spLocks noGrp="1" noChangeArrowheads="1"/>
          </p:cNvSpPr>
          <p:nvPr>
            <p:ph type="ctrTitle" sz="quarter"/>
          </p:nvPr>
        </p:nvSpPr>
        <p:spPr>
          <a:xfrm>
            <a:off x="531267" y="2479132"/>
            <a:ext cx="8064795" cy="567532"/>
          </a:xfrm>
          <a:prstGeom prst="rect">
            <a:avLst/>
          </a:prstGeom>
        </p:spPr>
        <p:txBody>
          <a:bodyPr lIns="68589" tIns="34295" rIns="68589" bIns="34295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500" b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96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97240"/>
            <a:ext cx="8223250" cy="3940969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buClr>
                <a:schemeClr val="bg1"/>
              </a:buClr>
              <a:defRPr sz="21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7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0134"/>
            <a:ext cx="9144000" cy="566551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lang="en-US" sz="3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6" name="Picture 15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58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30134"/>
            <a:ext cx="9144000" cy="566551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lang="en-US" sz="3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Picture 14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2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30134"/>
            <a:ext cx="9144000" cy="566551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lang="en-US" sz="3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91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- Styliz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64410"/>
            <a:ext cx="9144000" cy="2156526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808"/>
          <p:cNvSpPr>
            <a:spLocks noGrp="1" noChangeArrowheads="1"/>
          </p:cNvSpPr>
          <p:nvPr>
            <p:ph type="ctrTitle" sz="quarter"/>
          </p:nvPr>
        </p:nvSpPr>
        <p:spPr>
          <a:xfrm>
            <a:off x="209885" y="2379708"/>
            <a:ext cx="8694560" cy="567532"/>
          </a:xfrm>
          <a:prstGeom prst="rect">
            <a:avLst/>
          </a:prstGeom>
        </p:spPr>
        <p:txBody>
          <a:bodyPr lIns="68589" tIns="34295" rIns="68589" bIns="34295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6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1564409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31000">
                  <a:srgbClr val="7F92C1"/>
                </a:gs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2700000" scaled="0"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0" y="3720934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72000">
                  <a:srgbClr val="7F92C1"/>
                </a:gs>
                <a:gs pos="100000">
                  <a:schemeClr val="accent1"/>
                </a:gs>
                <a:gs pos="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2700000" scaled="0"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1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>
            <a:off x="4087383" y="88953"/>
            <a:ext cx="0" cy="732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5" y="74382"/>
            <a:ext cx="3945065" cy="746882"/>
          </a:xfrm>
          <a:prstGeom prst="rect">
            <a:avLst/>
          </a:prstGeom>
        </p:spPr>
        <p:txBody>
          <a:bodyPr lIns="68589" tIns="34295" rIns="68589" bIns="34295" anchor="ctr"/>
          <a:lstStyle>
            <a:lvl1pPr algn="r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140836" y="161402"/>
            <a:ext cx="4543789" cy="659862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11960" indent="0">
              <a:buNone/>
              <a:defRPr/>
            </a:lvl2pPr>
            <a:lvl3pPr marL="423919" indent="0">
              <a:buNone/>
              <a:defRPr/>
            </a:lvl3pPr>
            <a:lvl4pPr marL="598964" indent="0">
              <a:buNone/>
              <a:defRPr/>
            </a:lvl4pPr>
            <a:lvl5pPr marL="774009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Picture 14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7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no logo - w/pg# &amp; confidential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2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30134"/>
            <a:ext cx="9144000" cy="566551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lang="en-US" sz="3000" b="0" dirty="0">
                <a:solidFill>
                  <a:srgbClr val="365EB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Picture 14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TL with lt gra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889000"/>
            <a:ext cx="9144000" cy="4272507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30134"/>
            <a:ext cx="9144000" cy="566551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lang="en-US" sz="3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889000"/>
            <a:ext cx="9144000" cy="4272507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Picture 14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772883" cy="5318911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This is a picture placeholder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332623" y="90539"/>
            <a:ext cx="4585100" cy="603564"/>
          </a:xfrm>
          <a:prstGeom prst="rect">
            <a:avLst/>
          </a:prstGeom>
        </p:spPr>
        <p:txBody>
          <a:bodyPr lIns="68589" tIns="34295" rIns="68589" bIns="34295" anchor="t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32622" y="1066198"/>
            <a:ext cx="4585100" cy="2286000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5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Picture 14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9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07988"/>
            <a:ext cx="9143999" cy="2156526"/>
          </a:xfrm>
          <a:prstGeom prst="rect">
            <a:avLst/>
          </a:pr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78" name="Rectangle 77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58750" cy="13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32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6" name="Rectangle 808"/>
          <p:cNvSpPr>
            <a:spLocks noGrp="1" noChangeArrowheads="1"/>
          </p:cNvSpPr>
          <p:nvPr>
            <p:ph type="ctrTitle" sz="quarter"/>
          </p:nvPr>
        </p:nvSpPr>
        <p:spPr>
          <a:xfrm>
            <a:off x="485822" y="2689081"/>
            <a:ext cx="8059139" cy="567532"/>
          </a:xfrm>
          <a:prstGeom prst="rect">
            <a:avLst/>
          </a:prstGeom>
        </p:spPr>
        <p:txBody>
          <a:bodyPr lIns="68589" tIns="34295" rIns="68589" bIns="34295" anchor="b"/>
          <a:lstStyle>
            <a:lvl1pPr algn="l"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57" name="Rectangle 80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85264" y="3405714"/>
            <a:ext cx="8059696" cy="324114"/>
          </a:xfrm>
          <a:prstGeom prst="rect">
            <a:avLst/>
          </a:prstGeom>
        </p:spPr>
        <p:txBody>
          <a:bodyPr lIns="68589" tIns="0" rIns="68589" bIns="0"/>
          <a:lstStyle>
            <a:lvl1pPr marL="0" indent="0">
              <a:buFont typeface="Times" pitchFamily="18" charset="0"/>
              <a:buNone/>
              <a:defRPr sz="2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6551" y="4278389"/>
            <a:ext cx="2057936" cy="456407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5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7" r="29316" b="1"/>
          <a:stretch/>
        </p:blipFill>
        <p:spPr>
          <a:xfrm>
            <a:off x="6553200" y="2"/>
            <a:ext cx="2589627" cy="26356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7" r="29316" b="1"/>
          <a:stretch/>
        </p:blipFill>
        <p:spPr>
          <a:xfrm>
            <a:off x="6553200" y="2"/>
            <a:ext cx="2589627" cy="26356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800100"/>
            <a:ext cx="1757916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800366"/>
            <a:ext cx="9143999" cy="2156526"/>
          </a:xfrm>
          <a:prstGeom prst="rect">
            <a:avLst/>
          </a:prstGeom>
          <a:gradFill>
            <a:gsLst>
              <a:gs pos="100000">
                <a:srgbClr val="FFFFFF">
                  <a:alpha val="10000"/>
                </a:srgb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78" name="Rectangle 77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58750" cy="13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32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6" name="Rectangle 808"/>
          <p:cNvSpPr>
            <a:spLocks noGrp="1" noChangeArrowheads="1"/>
          </p:cNvSpPr>
          <p:nvPr>
            <p:ph type="ctrTitle" sz="quarter"/>
          </p:nvPr>
        </p:nvSpPr>
        <p:spPr>
          <a:xfrm>
            <a:off x="348733" y="1594862"/>
            <a:ext cx="8260253" cy="567532"/>
          </a:xfrm>
          <a:prstGeom prst="rect">
            <a:avLst/>
          </a:prstGeom>
        </p:spPr>
        <p:txBody>
          <a:bodyPr lIns="68589" tIns="34295" rIns="68589" bIns="34295" anchor="ctr"/>
          <a:lstStyle>
            <a:lvl1pPr algn="r">
              <a:defRPr sz="41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b="39027"/>
          <a:stretch/>
        </p:blipFill>
        <p:spPr>
          <a:xfrm>
            <a:off x="1" y="2774011"/>
            <a:ext cx="3802219" cy="2955727"/>
          </a:xfrm>
          <a:prstGeom prst="rect">
            <a:avLst/>
          </a:prstGeom>
        </p:spPr>
      </p:pic>
      <p:pic>
        <p:nvPicPr>
          <p:cNvPr id="15" name="Picture 14" descr="Logo_QuickBase365EBF_620x215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5" y="4381500"/>
            <a:ext cx="241713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82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Rectangle 77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58750" cy="13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32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6" name="Rectangle 808"/>
          <p:cNvSpPr>
            <a:spLocks noGrp="1" noChangeArrowheads="1"/>
          </p:cNvSpPr>
          <p:nvPr>
            <p:ph type="ctrTitle" sz="quarter"/>
          </p:nvPr>
        </p:nvSpPr>
        <p:spPr>
          <a:xfrm>
            <a:off x="531267" y="2479132"/>
            <a:ext cx="8064795" cy="567532"/>
          </a:xfrm>
          <a:prstGeom prst="rect">
            <a:avLst/>
          </a:prstGeom>
        </p:spPr>
        <p:txBody>
          <a:bodyPr lIns="68589" tIns="34295" rIns="68589" bIns="34295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5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ui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2107988"/>
            <a:ext cx="9143999" cy="2156526"/>
          </a:xfrm>
          <a:prstGeom prst="rect">
            <a:avLst/>
          </a:pr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808"/>
          <p:cNvSpPr>
            <a:spLocks noGrp="1" noChangeArrowheads="1"/>
          </p:cNvSpPr>
          <p:nvPr>
            <p:ph type="ctrTitle" sz="quarter"/>
          </p:nvPr>
        </p:nvSpPr>
        <p:spPr>
          <a:xfrm>
            <a:off x="485822" y="2689081"/>
            <a:ext cx="8059139" cy="567532"/>
          </a:xfrm>
          <a:prstGeom prst="rect">
            <a:avLst/>
          </a:prstGeom>
        </p:spPr>
        <p:txBody>
          <a:bodyPr lIns="68589" tIns="34295" rIns="68589" bIns="34295" anchor="b"/>
          <a:lstStyle>
            <a:lvl1pPr algn="l">
              <a:defRPr sz="32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80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85264" y="3405714"/>
            <a:ext cx="8059696" cy="324114"/>
          </a:xfrm>
          <a:prstGeom prst="rect">
            <a:avLst/>
          </a:prstGeom>
        </p:spPr>
        <p:txBody>
          <a:bodyPr lIns="68589" tIns="0" rIns="68589" bIns="0"/>
          <a:lstStyle>
            <a:lvl1pPr marL="0" indent="0">
              <a:buFont typeface="Times" pitchFamily="18" charset="0"/>
              <a:buNone/>
              <a:defRPr sz="21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6551" y="4278389"/>
            <a:ext cx="4805492" cy="456407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4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uit Blue 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231505"/>
            <a:ext cx="9144000" cy="3086497"/>
          </a:xfrm>
          <a:prstGeom prst="rect">
            <a:avLst/>
          </a:prstGeom>
          <a:gradFill>
            <a:gsLst>
              <a:gs pos="0">
                <a:srgbClr val="FFFFFF">
                  <a:alpha val="10000"/>
                </a:srgb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808"/>
          <p:cNvSpPr>
            <a:spLocks noGrp="1" noChangeArrowheads="1"/>
          </p:cNvSpPr>
          <p:nvPr>
            <p:ph type="ctrTitle" sz="quarter"/>
          </p:nvPr>
        </p:nvSpPr>
        <p:spPr>
          <a:xfrm>
            <a:off x="484726" y="2479132"/>
            <a:ext cx="8064795" cy="567532"/>
          </a:xfrm>
          <a:prstGeom prst="rect">
            <a:avLst/>
          </a:prstGeom>
        </p:spPr>
        <p:txBody>
          <a:bodyPr lIns="68589" tIns="34295" rIns="68589" bIns="34295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500" b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7" r="29316" b="1"/>
          <a:stretch/>
        </p:blipFill>
        <p:spPr>
          <a:xfrm>
            <a:off x="6553200" y="2"/>
            <a:ext cx="2589627" cy="26356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7" r="29316" b="1"/>
          <a:stretch/>
        </p:blipFill>
        <p:spPr>
          <a:xfrm>
            <a:off x="6553200" y="2"/>
            <a:ext cx="2589627" cy="2635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800100"/>
            <a:ext cx="1757916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81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uit Blue 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800366"/>
            <a:ext cx="9143999" cy="2156526"/>
          </a:xfrm>
          <a:prstGeom prst="rect">
            <a:avLst/>
          </a:prstGeom>
          <a:gradFill>
            <a:gsLst>
              <a:gs pos="100000">
                <a:srgbClr val="FFFFFF">
                  <a:alpha val="10000"/>
                </a:srgb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808"/>
          <p:cNvSpPr>
            <a:spLocks noGrp="1" noChangeArrowheads="1"/>
          </p:cNvSpPr>
          <p:nvPr>
            <p:ph type="ctrTitle" sz="quarter"/>
          </p:nvPr>
        </p:nvSpPr>
        <p:spPr>
          <a:xfrm>
            <a:off x="348733" y="1594862"/>
            <a:ext cx="8260253" cy="567532"/>
          </a:xfrm>
          <a:prstGeom prst="rect">
            <a:avLst/>
          </a:prstGeom>
        </p:spPr>
        <p:txBody>
          <a:bodyPr lIns="68589" tIns="34295" rIns="68589" bIns="34295" anchor="ctr"/>
          <a:lstStyle>
            <a:lvl1pPr algn="r">
              <a:defRPr sz="41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b="39027"/>
          <a:stretch/>
        </p:blipFill>
        <p:spPr>
          <a:xfrm>
            <a:off x="1" y="2774011"/>
            <a:ext cx="3802219" cy="29557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5" y="4381500"/>
            <a:ext cx="241713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7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uit Blue Blank with Stack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6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uit Blue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7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30134"/>
            <a:ext cx="9144000" cy="566551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lang="en-US" sz="3000" b="0" dirty="0">
                <a:solidFill>
                  <a:srgbClr val="365EB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0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uit 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95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>
            <a:off x="4087383" y="88953"/>
            <a:ext cx="0" cy="732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5" y="74382"/>
            <a:ext cx="3945065" cy="746882"/>
          </a:xfrm>
          <a:prstGeom prst="rect">
            <a:avLst/>
          </a:prstGeom>
        </p:spPr>
        <p:txBody>
          <a:bodyPr lIns="68589" tIns="34295" rIns="68589" bIns="34295" anchor="ctr"/>
          <a:lstStyle>
            <a:lvl1pPr algn="r">
              <a:defRPr sz="2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140836" y="161402"/>
            <a:ext cx="4543789" cy="659862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>
              <a:buNone/>
              <a:defRPr sz="1800"/>
            </a:lvl1pPr>
            <a:lvl2pPr marL="211960" indent="0">
              <a:buNone/>
              <a:defRPr/>
            </a:lvl2pPr>
            <a:lvl3pPr marL="423919" indent="0">
              <a:buNone/>
              <a:defRPr/>
            </a:lvl3pPr>
            <a:lvl4pPr marL="598964" indent="0">
              <a:buNone/>
              <a:defRPr/>
            </a:lvl4pPr>
            <a:lvl5pPr marL="774009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6" name="Picture 15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9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no logo - w/pg# &amp; confidential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9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2" name="Picture 11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Picture 12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5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8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0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0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8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5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Picture 12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- Styliz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64410"/>
            <a:ext cx="9144000" cy="2156526"/>
          </a:xfrm>
          <a:prstGeom prst="rect">
            <a:avLst/>
          </a:prstGeom>
          <a:solidFill>
            <a:srgbClr val="FFFFFF">
              <a:alpha val="6600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808"/>
          <p:cNvSpPr>
            <a:spLocks noGrp="1" noChangeArrowheads="1"/>
          </p:cNvSpPr>
          <p:nvPr>
            <p:ph type="ctrTitle" sz="quarter"/>
          </p:nvPr>
        </p:nvSpPr>
        <p:spPr>
          <a:xfrm>
            <a:off x="209885" y="2379708"/>
            <a:ext cx="8694560" cy="567532"/>
          </a:xfrm>
          <a:prstGeom prst="rect">
            <a:avLst/>
          </a:prstGeom>
        </p:spPr>
        <p:txBody>
          <a:bodyPr lIns="68589" tIns="34295" rIns="68589" bIns="34295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600" b="0" dirty="0">
                <a:solidFill>
                  <a:srgbClr val="365EB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1564409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31000">
                  <a:srgbClr val="7F92C1"/>
                </a:gs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0"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0" y="3720934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72000">
                  <a:srgbClr val="7F92C1"/>
                </a:gs>
                <a:gs pos="100000">
                  <a:schemeClr val="accent1"/>
                </a:gs>
                <a:gs pos="0">
                  <a:schemeClr val="accent1">
                    <a:lumMod val="20000"/>
                    <a:lumOff val="80000"/>
                  </a:schemeClr>
                </a:gs>
              </a:gsLst>
              <a:lin ang="2700000" scaled="0"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5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Picture 12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5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>
            <a:off x="4087383" y="88953"/>
            <a:ext cx="0" cy="732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5" y="74382"/>
            <a:ext cx="3945065" cy="746882"/>
          </a:xfrm>
          <a:prstGeom prst="rect">
            <a:avLst/>
          </a:prstGeom>
        </p:spPr>
        <p:txBody>
          <a:bodyPr lIns="68589" tIns="34295" rIns="68589" bIns="34295" anchor="ctr"/>
          <a:lstStyle>
            <a:lvl1pPr algn="r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140836" y="161402"/>
            <a:ext cx="4543789" cy="659862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11960" indent="0">
              <a:buNone/>
              <a:defRPr/>
            </a:lvl2pPr>
            <a:lvl3pPr marL="423919" indent="0">
              <a:buNone/>
              <a:defRPr/>
            </a:lvl3pPr>
            <a:lvl4pPr marL="598964" indent="0">
              <a:buNone/>
              <a:defRPr/>
            </a:lvl4pPr>
            <a:lvl5pPr marL="77400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Picture 14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9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no logo - w/pg# &amp; confidential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6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TL with lt gra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889000"/>
            <a:ext cx="9144000" cy="4272507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30134"/>
            <a:ext cx="9144000" cy="566551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lang="en-US" sz="3000" b="0" dirty="0">
                <a:solidFill>
                  <a:srgbClr val="365EB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889000"/>
            <a:ext cx="9144000" cy="4272507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Picture 14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5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772883" cy="5318911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This is a picture placeholder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332623" y="90539"/>
            <a:ext cx="4585100" cy="603564"/>
          </a:xfrm>
          <a:prstGeom prst="rect">
            <a:avLst/>
          </a:prstGeom>
        </p:spPr>
        <p:txBody>
          <a:bodyPr lIns="68589" tIns="34295" rIns="68589" bIns="34295" anchor="t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32622" y="1066198"/>
            <a:ext cx="4585100" cy="2286000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spcAft>
                <a:spcPts val="900"/>
              </a:spcAft>
              <a:buClr>
                <a:srgbClr val="365EBF"/>
              </a:buClr>
              <a:defRPr sz="1800">
                <a:solidFill>
                  <a:schemeClr val="tx2"/>
                </a:solidFill>
              </a:defRPr>
            </a:lvl1pPr>
            <a:lvl2pPr>
              <a:spcAft>
                <a:spcPts val="900"/>
              </a:spcAft>
              <a:buClr>
                <a:schemeClr val="accent1"/>
              </a:buClr>
              <a:defRPr sz="1500">
                <a:solidFill>
                  <a:schemeClr val="tx2"/>
                </a:solidFill>
              </a:defRPr>
            </a:lvl2pPr>
            <a:lvl3pPr>
              <a:spcAft>
                <a:spcPts val="900"/>
              </a:spcAft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3pPr>
            <a:lvl4pPr>
              <a:spcAft>
                <a:spcPts val="9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4pPr>
            <a:lvl5pPr>
              <a:spcAft>
                <a:spcPts val="9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5357011"/>
            <a:ext cx="9144000" cy="396089"/>
          </a:xfrm>
          <a:prstGeom prst="rect">
            <a:avLst/>
          </a:prstGeom>
          <a:solidFill>
            <a:srgbClr val="365EBF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 Box 54"/>
          <p:cNvSpPr txBox="1">
            <a:spLocks noChangeArrowheads="1"/>
          </p:cNvSpPr>
          <p:nvPr userDrawn="1"/>
        </p:nvSpPr>
        <p:spPr bwMode="gray">
          <a:xfrm>
            <a:off x="381000" y="5491162"/>
            <a:ext cx="1485754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685891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QuickBase Confidential and Proprietary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8"/>
          <p:cNvSpPr txBox="1">
            <a:spLocks/>
          </p:cNvSpPr>
          <p:nvPr userDrawn="1"/>
        </p:nvSpPr>
        <p:spPr bwMode="gray">
          <a:xfrm>
            <a:off x="142318" y="5491162"/>
            <a:ext cx="457200" cy="15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89" tIns="34295" rIns="68589" bIns="34295">
            <a:spAutoFit/>
          </a:bodyPr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marL="0" marR="0" lvl="0" indent="0" algn="l" defTabSz="685891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3632C-CC20-45BB-95E2-257CAA2A0A42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685891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Picture 14" descr="Logo_QuickBaseFFFFF_620x2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24159" r="4440" b="21516"/>
          <a:stretch/>
        </p:blipFill>
        <p:spPr>
          <a:xfrm>
            <a:off x="7924800" y="5449262"/>
            <a:ext cx="1027652" cy="2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9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96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68589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"/>
            <a:ext cx="9144000" cy="571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6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txStyles>
    <p:titleStyle>
      <a:lvl1pPr algn="ctr" defTabSz="68589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33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705" r:id="rId7"/>
    <p:sldLayoutId id="2147483706" r:id="rId8"/>
    <p:sldLayoutId id="2147483707" r:id="rId9"/>
  </p:sldLayoutIdLst>
  <p:timing>
    <p:tnLst>
      <p:par>
        <p:cTn id="1" dur="indefinite" restart="never" nodeType="tmRoot"/>
      </p:par>
    </p:tnLst>
  </p:timing>
  <p:txStyles>
    <p:titleStyle>
      <a:lvl1pPr algn="ctr" defTabSz="68589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75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68589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25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ctr" defTabSz="68589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4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ctr" defTabSz="68589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2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ctr" defTabSz="68589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48733" y="1594862"/>
            <a:ext cx="8260253" cy="1186438"/>
          </a:xfrm>
        </p:spPr>
        <p:txBody>
          <a:bodyPr/>
          <a:lstStyle/>
          <a:p>
            <a:r>
              <a:rPr lang="en-US" dirty="0" smtClean="0"/>
              <a:t>QuickBase Craft Demo</a:t>
            </a:r>
            <a:br>
              <a:rPr lang="en-US" dirty="0" smtClean="0"/>
            </a:br>
            <a:r>
              <a:rPr lang="en-US" dirty="0" smtClean="0"/>
              <a:t>Software Engineer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47625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Name</a:t>
            </a:r>
          </a:p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1704677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6000"/>
            <a:ext cx="8223250" cy="394096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About Me (5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Portfolio Accomplishments (10 minutes)</a:t>
            </a:r>
          </a:p>
          <a:p>
            <a:pPr marL="839441" lvl="1" indent="-457200">
              <a:buFont typeface="+mj-lt"/>
              <a:buAutoNum type="arabicPeriod"/>
            </a:pPr>
            <a:r>
              <a:rPr lang="en-US" dirty="0" smtClean="0"/>
              <a:t>Accomplishment 1 (5 minutes)</a:t>
            </a:r>
          </a:p>
          <a:p>
            <a:pPr marL="839441" lvl="1" indent="-457200">
              <a:buFont typeface="+mj-lt"/>
              <a:buAutoNum type="arabicPeriod"/>
            </a:pPr>
            <a:r>
              <a:rPr lang="en-US" dirty="0" smtClean="0"/>
              <a:t>Accomplishment 2 (5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Craft Demo (45 minutes)</a:t>
            </a:r>
          </a:p>
          <a:p>
            <a:pPr marL="839441" lvl="1" indent="-457200">
              <a:buFont typeface="+mj-lt"/>
              <a:buAutoNum type="arabicPeriod"/>
            </a:pPr>
            <a:r>
              <a:rPr lang="en-US" dirty="0" smtClean="0"/>
              <a:t>Walk through of demo (15 minutes)</a:t>
            </a:r>
          </a:p>
          <a:p>
            <a:pPr marL="839441" lvl="1" indent="-457200">
              <a:buFont typeface="+mj-lt"/>
              <a:buAutoNum type="arabicPeriod"/>
            </a:pPr>
            <a:r>
              <a:rPr lang="en-US" dirty="0" smtClean="0"/>
              <a:t>Discussion (30 minutes)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few bullet points about yourself</a:t>
            </a:r>
          </a:p>
          <a:p>
            <a:r>
              <a:rPr lang="en-US" dirty="0" smtClean="0"/>
              <a:t>Where are you from?</a:t>
            </a:r>
          </a:p>
          <a:p>
            <a:r>
              <a:rPr lang="en-US" dirty="0" smtClean="0"/>
              <a:t>What are your hobbies?</a:t>
            </a:r>
          </a:p>
          <a:p>
            <a:r>
              <a:rPr lang="en-US" dirty="0" smtClean="0"/>
              <a:t>How did you get to this point in your career?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Accomplishment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23125" y="5053013"/>
            <a:ext cx="1920875" cy="273050"/>
          </a:xfrm>
          <a:prstGeom prst="rect">
            <a:avLst/>
          </a:prstGeom>
        </p:spPr>
        <p:txBody>
          <a:bodyPr lIns="82264" tIns="41131" rIns="82264" bIns="41131"/>
          <a:lstStyle/>
          <a:p>
            <a:pPr defTabSz="617054"/>
            <a:r>
              <a:rPr lang="en-US" sz="1260" dirty="0">
                <a:solidFill>
                  <a:prstClr val="white"/>
                </a:solidFill>
                <a:latin typeface="Calibri"/>
              </a:rPr>
              <a:t>WCAS  |  </a:t>
            </a:r>
            <a:fld id="{DD3EEA51-B192-8A4C-B498-D38C72A42298}" type="slidenum">
              <a:rPr lang="en-US" sz="1260">
                <a:solidFill>
                  <a:prstClr val="white"/>
                </a:solidFill>
                <a:latin typeface="Calibri"/>
              </a:rPr>
              <a:pPr defTabSz="617054"/>
              <a:t>4</a:t>
            </a:fld>
            <a:endParaRPr lang="en-US" sz="126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903174"/>
            <a:ext cx="8305800" cy="3943350"/>
          </a:xfrm>
          <a:prstGeom prst="rect">
            <a:avLst/>
          </a:prstGeom>
        </p:spPr>
        <p:txBody>
          <a:bodyPr vert="horz" wrap="square" lIns="82264" tIns="41131" rIns="82264" bIns="41131" rtlCol="0" anchor="t">
            <a:noAutofit/>
          </a:bodyPr>
          <a:lstStyle/>
          <a:p>
            <a:pPr marL="718374" indent="-718374" defTabSz="411317"/>
            <a:r>
              <a:rPr lang="en-US" b="1" dirty="0" smtClean="0">
                <a:solidFill>
                  <a:prstClr val="black"/>
                </a:solidFill>
                <a:latin typeface="Calibri"/>
              </a:rPr>
              <a:t>Problem</a:t>
            </a: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: A high-level description of the problem you were faced with.</a:t>
            </a:r>
            <a:endParaRPr lang="en-US" sz="1260" i="1" dirty="0">
              <a:solidFill>
                <a:prstClr val="black"/>
              </a:solidFill>
              <a:latin typeface="Calibri"/>
            </a:endParaRPr>
          </a:p>
          <a:p>
            <a:pPr marL="718374" indent="-718374" defTabSz="411317"/>
            <a:endParaRPr lang="en-US" sz="1260" i="1" dirty="0">
              <a:solidFill>
                <a:prstClr val="black"/>
              </a:solidFill>
              <a:latin typeface="Calibri"/>
            </a:endParaRPr>
          </a:p>
          <a:p>
            <a:pPr marL="718374" indent="-718374" defTabSz="411317"/>
            <a:r>
              <a:rPr lang="en-US" b="1" dirty="0" smtClean="0">
                <a:solidFill>
                  <a:prstClr val="black"/>
                </a:solidFill>
                <a:latin typeface="Calibri"/>
              </a:rPr>
              <a:t>Thinking</a:t>
            </a: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:  What did you consider when deciding what action to take?</a:t>
            </a:r>
            <a:endParaRPr lang="en-US" sz="1260" i="1" dirty="0" smtClean="0">
              <a:solidFill>
                <a:prstClr val="black"/>
              </a:solidFill>
              <a:latin typeface="Calibri"/>
            </a:endParaRPr>
          </a:p>
          <a:p>
            <a:pPr marL="719802" lvl="1" indent="-308484" defTabSz="411317">
              <a:buFont typeface="Arial"/>
              <a:buChar char="•"/>
            </a:pPr>
            <a:r>
              <a:rPr lang="en-US" sz="1260" i="1" dirty="0" smtClean="0">
                <a:solidFill>
                  <a:prstClr val="black"/>
                </a:solidFill>
                <a:latin typeface="Calibri"/>
              </a:rPr>
              <a:t>There were technical limits around</a:t>
            </a:r>
            <a:r>
              <a:rPr lang="is-IS" sz="1260" i="1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i="1" dirty="0" smtClean="0">
              <a:solidFill>
                <a:prstClr val="black"/>
              </a:solidFill>
              <a:latin typeface="Calibri"/>
            </a:endParaRPr>
          </a:p>
          <a:p>
            <a:pPr marL="719802" lvl="1" indent="-308484" defTabSz="411317">
              <a:buFont typeface="Arial"/>
              <a:buChar char="•"/>
            </a:pPr>
            <a:r>
              <a:rPr lang="en-US" sz="1260" i="1" dirty="0" smtClean="0">
                <a:solidFill>
                  <a:prstClr val="black"/>
                </a:solidFill>
                <a:latin typeface="Calibri"/>
              </a:rPr>
              <a:t>We had a hard deadline of</a:t>
            </a:r>
            <a:r>
              <a:rPr lang="is-IS" sz="1260" i="1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i="1" dirty="0" smtClean="0">
              <a:solidFill>
                <a:prstClr val="black"/>
              </a:solidFill>
              <a:latin typeface="Calibri"/>
            </a:endParaRPr>
          </a:p>
          <a:p>
            <a:pPr marL="719802" lvl="1" indent="-308484" defTabSz="411317">
              <a:buFont typeface="Arial"/>
              <a:buChar char="•"/>
            </a:pPr>
            <a:r>
              <a:rPr lang="en-US" sz="1260" i="1" dirty="0" smtClean="0">
                <a:solidFill>
                  <a:prstClr val="black"/>
                </a:solidFill>
                <a:latin typeface="Calibri"/>
              </a:rPr>
              <a:t>We had previously tried</a:t>
            </a:r>
            <a:r>
              <a:rPr lang="is-IS" sz="1260" i="1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i="1" dirty="0" smtClean="0">
              <a:solidFill>
                <a:prstClr val="black"/>
              </a:solidFill>
              <a:latin typeface="Calibri"/>
            </a:endParaRPr>
          </a:p>
          <a:p>
            <a:pPr marL="719802" lvl="1" indent="-308484" defTabSz="411317">
              <a:buFont typeface="Arial"/>
              <a:buChar char="•"/>
            </a:pPr>
            <a:r>
              <a:rPr lang="en-US" sz="1260" i="1" dirty="0" smtClean="0">
                <a:solidFill>
                  <a:prstClr val="black"/>
                </a:solidFill>
                <a:latin typeface="Calibri"/>
              </a:rPr>
              <a:t>Simultaneously, we also had to</a:t>
            </a:r>
            <a:r>
              <a:rPr lang="is-IS" sz="1260" i="1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i="1" dirty="0" smtClean="0">
              <a:solidFill>
                <a:prstClr val="black"/>
              </a:solidFill>
              <a:latin typeface="Calibri"/>
            </a:endParaRPr>
          </a:p>
          <a:p>
            <a:pPr marL="718374" indent="-718374" defTabSz="411317"/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718374" indent="-718374" defTabSz="411317"/>
            <a:r>
              <a:rPr lang="en-US" b="1" dirty="0" smtClean="0">
                <a:solidFill>
                  <a:prstClr val="black"/>
                </a:solidFill>
                <a:latin typeface="Calibri"/>
              </a:rPr>
              <a:t>Action: 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What did yo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u do after carefully considering your options and why?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pPr marL="721520" lvl="3" indent="-305753" defTabSz="820103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I decided to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721520" lvl="3" indent="-305753" defTabSz="820103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This was the right choice because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721232" lvl="3" indent="-305628" defTabSz="819777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The other option would have been less optimal because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</a:p>
          <a:p>
            <a:pPr marL="721232" lvl="3" indent="-305628" defTabSz="819777">
              <a:buFont typeface="Arial"/>
              <a:buChar char="•"/>
            </a:pPr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4287" lvl="2" defTabSz="819777"/>
            <a:r>
              <a:rPr lang="en-US" b="1" dirty="0" smtClean="0">
                <a:solidFill>
                  <a:prstClr val="black"/>
                </a:solidFill>
                <a:latin typeface="Calibri"/>
              </a:rPr>
              <a:t>Result: 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What was the outcome and what did yo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u learn?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  <a:p>
            <a:pPr marL="668256" lvl="1" indent="-257075" defTabSz="617054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This was a successful project because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668256" lvl="1" indent="-257075" defTabSz="617054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I learned that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668256" lvl="1" indent="-257075" defTabSz="617054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I was able to apply those learnings again when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0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Accomplishment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23125" y="5053013"/>
            <a:ext cx="1920875" cy="273050"/>
          </a:xfrm>
          <a:prstGeom prst="rect">
            <a:avLst/>
          </a:prstGeom>
        </p:spPr>
        <p:txBody>
          <a:bodyPr lIns="82264" tIns="41131" rIns="82264" bIns="41131"/>
          <a:lstStyle/>
          <a:p>
            <a:pPr defTabSz="617054"/>
            <a:r>
              <a:rPr lang="en-US" sz="1260" dirty="0">
                <a:solidFill>
                  <a:prstClr val="white"/>
                </a:solidFill>
                <a:latin typeface="Calibri"/>
              </a:rPr>
              <a:t>WCAS  |  </a:t>
            </a:r>
            <a:fld id="{DD3EEA51-B192-8A4C-B498-D38C72A42298}" type="slidenum">
              <a:rPr lang="en-US" sz="1260">
                <a:solidFill>
                  <a:prstClr val="white"/>
                </a:solidFill>
                <a:latin typeface="Calibri"/>
              </a:rPr>
              <a:pPr defTabSz="617054"/>
              <a:t>5</a:t>
            </a:fld>
            <a:endParaRPr lang="en-US" sz="126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903174"/>
            <a:ext cx="8305800" cy="3943350"/>
          </a:xfrm>
          <a:prstGeom prst="rect">
            <a:avLst/>
          </a:prstGeom>
        </p:spPr>
        <p:txBody>
          <a:bodyPr vert="horz" wrap="square" lIns="82264" tIns="41131" rIns="82264" bIns="41131" rtlCol="0" anchor="t">
            <a:noAutofit/>
          </a:bodyPr>
          <a:lstStyle/>
          <a:p>
            <a:pPr marL="718374" indent="-718374" defTabSz="411317"/>
            <a:r>
              <a:rPr lang="en-US" b="1" dirty="0" smtClean="0">
                <a:solidFill>
                  <a:prstClr val="black"/>
                </a:solidFill>
                <a:latin typeface="Calibri"/>
              </a:rPr>
              <a:t>Problem</a:t>
            </a: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: A high-level description of the problem you were faced with.</a:t>
            </a:r>
            <a:endParaRPr lang="en-US" sz="1260" i="1" dirty="0">
              <a:solidFill>
                <a:prstClr val="black"/>
              </a:solidFill>
              <a:latin typeface="Calibri"/>
            </a:endParaRPr>
          </a:p>
          <a:p>
            <a:pPr marL="718374" indent="-718374" defTabSz="411317"/>
            <a:endParaRPr lang="en-US" sz="1260" i="1" dirty="0">
              <a:solidFill>
                <a:prstClr val="black"/>
              </a:solidFill>
              <a:latin typeface="Calibri"/>
            </a:endParaRPr>
          </a:p>
          <a:p>
            <a:pPr marL="718374" indent="-718374" defTabSz="411317"/>
            <a:r>
              <a:rPr lang="en-US" b="1" dirty="0" smtClean="0">
                <a:solidFill>
                  <a:prstClr val="black"/>
                </a:solidFill>
                <a:latin typeface="Calibri"/>
              </a:rPr>
              <a:t>Thinking</a:t>
            </a: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:  What did you consider when deciding what action to take?</a:t>
            </a:r>
            <a:endParaRPr lang="en-US" sz="1260" i="1" dirty="0" smtClean="0">
              <a:solidFill>
                <a:prstClr val="black"/>
              </a:solidFill>
              <a:latin typeface="Calibri"/>
            </a:endParaRPr>
          </a:p>
          <a:p>
            <a:pPr marL="719802" lvl="1" indent="-308484" defTabSz="411317">
              <a:buFont typeface="Arial"/>
              <a:buChar char="•"/>
            </a:pPr>
            <a:r>
              <a:rPr lang="en-US" sz="1260" i="1" dirty="0" smtClean="0">
                <a:solidFill>
                  <a:prstClr val="black"/>
                </a:solidFill>
                <a:latin typeface="Calibri"/>
              </a:rPr>
              <a:t>There were technical limits around</a:t>
            </a:r>
            <a:r>
              <a:rPr lang="is-IS" sz="1260" i="1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i="1" dirty="0" smtClean="0">
              <a:solidFill>
                <a:prstClr val="black"/>
              </a:solidFill>
              <a:latin typeface="Calibri"/>
            </a:endParaRPr>
          </a:p>
          <a:p>
            <a:pPr marL="719802" lvl="1" indent="-308484" defTabSz="411317">
              <a:buFont typeface="Arial"/>
              <a:buChar char="•"/>
            </a:pPr>
            <a:r>
              <a:rPr lang="en-US" sz="1260" i="1" dirty="0" smtClean="0">
                <a:solidFill>
                  <a:prstClr val="black"/>
                </a:solidFill>
                <a:latin typeface="Calibri"/>
              </a:rPr>
              <a:t>We had a hard deadline of</a:t>
            </a:r>
            <a:r>
              <a:rPr lang="is-IS" sz="1260" i="1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i="1" dirty="0" smtClean="0">
              <a:solidFill>
                <a:prstClr val="black"/>
              </a:solidFill>
              <a:latin typeface="Calibri"/>
            </a:endParaRPr>
          </a:p>
          <a:p>
            <a:pPr marL="719802" lvl="1" indent="-308484" defTabSz="411317">
              <a:buFont typeface="Arial"/>
              <a:buChar char="•"/>
            </a:pPr>
            <a:r>
              <a:rPr lang="en-US" sz="1260" i="1" dirty="0" smtClean="0">
                <a:solidFill>
                  <a:prstClr val="black"/>
                </a:solidFill>
                <a:latin typeface="Calibri"/>
              </a:rPr>
              <a:t>We had previously tried</a:t>
            </a:r>
            <a:r>
              <a:rPr lang="is-IS" sz="1260" i="1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i="1" dirty="0" smtClean="0">
              <a:solidFill>
                <a:prstClr val="black"/>
              </a:solidFill>
              <a:latin typeface="Calibri"/>
            </a:endParaRPr>
          </a:p>
          <a:p>
            <a:pPr marL="719802" lvl="1" indent="-308484" defTabSz="411317">
              <a:buFont typeface="Arial"/>
              <a:buChar char="•"/>
            </a:pPr>
            <a:r>
              <a:rPr lang="en-US" sz="1260" i="1" dirty="0" smtClean="0">
                <a:solidFill>
                  <a:prstClr val="black"/>
                </a:solidFill>
                <a:latin typeface="Calibri"/>
              </a:rPr>
              <a:t>Simultaneously, we also had to</a:t>
            </a:r>
            <a:r>
              <a:rPr lang="is-IS" sz="1260" i="1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i="1" dirty="0" smtClean="0">
              <a:solidFill>
                <a:prstClr val="black"/>
              </a:solidFill>
              <a:latin typeface="Calibri"/>
            </a:endParaRPr>
          </a:p>
          <a:p>
            <a:pPr marL="718374" indent="-718374" defTabSz="411317"/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718374" indent="-718374" defTabSz="411317"/>
            <a:r>
              <a:rPr lang="en-US" b="1" dirty="0" smtClean="0">
                <a:solidFill>
                  <a:prstClr val="black"/>
                </a:solidFill>
                <a:latin typeface="Calibri"/>
              </a:rPr>
              <a:t>Action: 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What did yo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u do after carefully considering your options and why?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pPr marL="721520" lvl="3" indent="-305753" defTabSz="820103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I decided to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721520" lvl="3" indent="-305753" defTabSz="820103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This was the right choice because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721232" lvl="3" indent="-305628" defTabSz="819777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The other option would have been less optimal because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</a:p>
          <a:p>
            <a:pPr marL="721232" lvl="3" indent="-305628" defTabSz="819777">
              <a:buFont typeface="Arial"/>
              <a:buChar char="•"/>
            </a:pPr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4287" lvl="2" defTabSz="819777"/>
            <a:r>
              <a:rPr lang="en-US" b="1" dirty="0" smtClean="0">
                <a:solidFill>
                  <a:prstClr val="black"/>
                </a:solidFill>
                <a:latin typeface="Calibri"/>
              </a:rPr>
              <a:t>Result: 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What was the outcome and what did yo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u learn?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  <a:p>
            <a:pPr marL="668256" lvl="1" indent="-257075" defTabSz="617054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This was a successful project because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668256" lvl="1" indent="-257075" defTabSz="617054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I learned that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dirty="0">
              <a:solidFill>
                <a:prstClr val="black"/>
              </a:solidFill>
              <a:latin typeface="Calibri"/>
            </a:endParaRPr>
          </a:p>
          <a:p>
            <a:pPr marL="668256" lvl="1" indent="-257075" defTabSz="617054">
              <a:buFont typeface="Arial"/>
              <a:buChar char="•"/>
            </a:pPr>
            <a:r>
              <a:rPr lang="en-US" sz="1260" dirty="0" smtClean="0">
                <a:solidFill>
                  <a:prstClr val="black"/>
                </a:solidFill>
                <a:latin typeface="Calibri"/>
              </a:rPr>
              <a:t>I was able to apply those learnings again when</a:t>
            </a:r>
            <a:r>
              <a:rPr lang="is-IS" sz="126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6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7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Craft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7615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uickBase PPT Template">
  <a:themeElements>
    <a:clrScheme name="Intuit Brand Colors 2014">
      <a:dk1>
        <a:sysClr val="windowText" lastClr="000000"/>
      </a:dk1>
      <a:lt1>
        <a:sysClr val="window" lastClr="FFFFFF"/>
      </a:lt1>
      <a:dk2>
        <a:srgbClr val="3F3F3F"/>
      </a:dk2>
      <a:lt2>
        <a:srgbClr val="2CA01C"/>
      </a:lt2>
      <a:accent1>
        <a:srgbClr val="365EBF"/>
      </a:accent1>
      <a:accent2>
        <a:srgbClr val="D52B1E"/>
      </a:accent2>
      <a:accent3>
        <a:srgbClr val="505050"/>
      </a:accent3>
      <a:accent4>
        <a:srgbClr val="0098CD"/>
      </a:accent4>
      <a:accent5>
        <a:srgbClr val="E77700"/>
      </a:accent5>
      <a:accent6>
        <a:srgbClr val="FEC82A"/>
      </a:accent6>
      <a:hlink>
        <a:srgbClr val="365EBF"/>
      </a:hlink>
      <a:folHlink>
        <a:srgbClr val="193048"/>
      </a:folHlink>
    </a:clrScheme>
    <a:fontScheme name="Intuit Standard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Background">
  <a:themeElements>
    <a:clrScheme name="Intuit Brand Colors 2014">
      <a:dk1>
        <a:sysClr val="windowText" lastClr="000000"/>
      </a:dk1>
      <a:lt1>
        <a:sysClr val="window" lastClr="FFFFFF"/>
      </a:lt1>
      <a:dk2>
        <a:srgbClr val="3F3F3F"/>
      </a:dk2>
      <a:lt2>
        <a:srgbClr val="2CA01C"/>
      </a:lt2>
      <a:accent1>
        <a:srgbClr val="365EBF"/>
      </a:accent1>
      <a:accent2>
        <a:srgbClr val="D52B1E"/>
      </a:accent2>
      <a:accent3>
        <a:srgbClr val="505050"/>
      </a:accent3>
      <a:accent4>
        <a:srgbClr val="0098CD"/>
      </a:accent4>
      <a:accent5>
        <a:srgbClr val="E77700"/>
      </a:accent5>
      <a:accent6>
        <a:srgbClr val="FEC82A"/>
      </a:accent6>
      <a:hlink>
        <a:srgbClr val="365EBF"/>
      </a:hlink>
      <a:folHlink>
        <a:srgbClr val="193048"/>
      </a:folHlink>
    </a:clrScheme>
    <a:fontScheme name="Intuit Standard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uit Blue Background">
  <a:themeElements>
    <a:clrScheme name="Intuit Brand Colors 2014">
      <a:dk1>
        <a:sysClr val="windowText" lastClr="000000"/>
      </a:dk1>
      <a:lt1>
        <a:sysClr val="window" lastClr="FFFFFF"/>
      </a:lt1>
      <a:dk2>
        <a:srgbClr val="3F3F3F"/>
      </a:dk2>
      <a:lt2>
        <a:srgbClr val="2CA01C"/>
      </a:lt2>
      <a:accent1>
        <a:srgbClr val="365EBF"/>
      </a:accent1>
      <a:accent2>
        <a:srgbClr val="D52B1E"/>
      </a:accent2>
      <a:accent3>
        <a:srgbClr val="505050"/>
      </a:accent3>
      <a:accent4>
        <a:srgbClr val="0098CD"/>
      </a:accent4>
      <a:accent5>
        <a:srgbClr val="E77700"/>
      </a:accent5>
      <a:accent6>
        <a:srgbClr val="FEC82A"/>
      </a:accent6>
      <a:hlink>
        <a:srgbClr val="365EBF"/>
      </a:hlink>
      <a:folHlink>
        <a:srgbClr val="193048"/>
      </a:folHlink>
    </a:clrScheme>
    <a:fontScheme name="Intuit Standard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ray Accents">
  <a:themeElements>
    <a:clrScheme name="Intuit Brand Colors 2014">
      <a:dk1>
        <a:sysClr val="windowText" lastClr="000000"/>
      </a:dk1>
      <a:lt1>
        <a:sysClr val="window" lastClr="FFFFFF"/>
      </a:lt1>
      <a:dk2>
        <a:srgbClr val="3F3F3F"/>
      </a:dk2>
      <a:lt2>
        <a:srgbClr val="2CA01C"/>
      </a:lt2>
      <a:accent1>
        <a:srgbClr val="365EBF"/>
      </a:accent1>
      <a:accent2>
        <a:srgbClr val="D52B1E"/>
      </a:accent2>
      <a:accent3>
        <a:srgbClr val="505050"/>
      </a:accent3>
      <a:accent4>
        <a:srgbClr val="0098CD"/>
      </a:accent4>
      <a:accent5>
        <a:srgbClr val="E77700"/>
      </a:accent5>
      <a:accent6>
        <a:srgbClr val="FEC82A"/>
      </a:accent6>
      <a:hlink>
        <a:srgbClr val="365EBF"/>
      </a:hlink>
      <a:folHlink>
        <a:srgbClr val="193048"/>
      </a:folHlink>
    </a:clrScheme>
    <a:fontScheme name="Intuit Font Set 2">
      <a:majorFont>
        <a:latin typeface="FS Alber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yan Accents">
  <a:themeElements>
    <a:clrScheme name="Intuit Brand Colors 2014">
      <a:dk1>
        <a:sysClr val="windowText" lastClr="000000"/>
      </a:dk1>
      <a:lt1>
        <a:sysClr val="window" lastClr="FFFFFF"/>
      </a:lt1>
      <a:dk2>
        <a:srgbClr val="3F3F3F"/>
      </a:dk2>
      <a:lt2>
        <a:srgbClr val="2CA01C"/>
      </a:lt2>
      <a:accent1>
        <a:srgbClr val="365EBF"/>
      </a:accent1>
      <a:accent2>
        <a:srgbClr val="D52B1E"/>
      </a:accent2>
      <a:accent3>
        <a:srgbClr val="505050"/>
      </a:accent3>
      <a:accent4>
        <a:srgbClr val="0098CD"/>
      </a:accent4>
      <a:accent5>
        <a:srgbClr val="E77700"/>
      </a:accent5>
      <a:accent6>
        <a:srgbClr val="FEC82A"/>
      </a:accent6>
      <a:hlink>
        <a:srgbClr val="365EBF"/>
      </a:hlink>
      <a:folHlink>
        <a:srgbClr val="193048"/>
      </a:folHlink>
    </a:clrScheme>
    <a:fontScheme name="Intuit Font Set 2">
      <a:majorFont>
        <a:latin typeface="FS Alber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range Accents">
  <a:themeElements>
    <a:clrScheme name="Intuit Brand Colors 2014">
      <a:dk1>
        <a:sysClr val="windowText" lastClr="000000"/>
      </a:dk1>
      <a:lt1>
        <a:sysClr val="window" lastClr="FFFFFF"/>
      </a:lt1>
      <a:dk2>
        <a:srgbClr val="3F3F3F"/>
      </a:dk2>
      <a:lt2>
        <a:srgbClr val="2CA01C"/>
      </a:lt2>
      <a:accent1>
        <a:srgbClr val="365EBF"/>
      </a:accent1>
      <a:accent2>
        <a:srgbClr val="D52B1E"/>
      </a:accent2>
      <a:accent3>
        <a:srgbClr val="505050"/>
      </a:accent3>
      <a:accent4>
        <a:srgbClr val="0098CD"/>
      </a:accent4>
      <a:accent5>
        <a:srgbClr val="E77700"/>
      </a:accent5>
      <a:accent6>
        <a:srgbClr val="FEC82A"/>
      </a:accent6>
      <a:hlink>
        <a:srgbClr val="365EBF"/>
      </a:hlink>
      <a:folHlink>
        <a:srgbClr val="193048"/>
      </a:folHlink>
    </a:clrScheme>
    <a:fontScheme name="Intuit Font Set 2">
      <a:majorFont>
        <a:latin typeface="FS Alber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Yellow Accents">
  <a:themeElements>
    <a:clrScheme name="Intuit Brand Colors 2014">
      <a:dk1>
        <a:sysClr val="windowText" lastClr="000000"/>
      </a:dk1>
      <a:lt1>
        <a:sysClr val="window" lastClr="FFFFFF"/>
      </a:lt1>
      <a:dk2>
        <a:srgbClr val="3F3F3F"/>
      </a:dk2>
      <a:lt2>
        <a:srgbClr val="2CA01C"/>
      </a:lt2>
      <a:accent1>
        <a:srgbClr val="365EBF"/>
      </a:accent1>
      <a:accent2>
        <a:srgbClr val="D52B1E"/>
      </a:accent2>
      <a:accent3>
        <a:srgbClr val="505050"/>
      </a:accent3>
      <a:accent4>
        <a:srgbClr val="0098CD"/>
      </a:accent4>
      <a:accent5>
        <a:srgbClr val="E77700"/>
      </a:accent5>
      <a:accent6>
        <a:srgbClr val="FEC82A"/>
      </a:accent6>
      <a:hlink>
        <a:srgbClr val="365EBF"/>
      </a:hlink>
      <a:folHlink>
        <a:srgbClr val="193048"/>
      </a:folHlink>
    </a:clrScheme>
    <a:fontScheme name="Intuit Font Set 2">
      <a:majorFont>
        <a:latin typeface="FS Alber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QuickBase PPT Template</Template>
  <TotalTime>5504</TotalTime>
  <Words>334</Words>
  <Application>Microsoft Macintosh PowerPoint</Application>
  <PresentationFormat>On-screen Show (16:10)</PresentationFormat>
  <Paragraphs>57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Calibri</vt:lpstr>
      <vt:lpstr>Times</vt:lpstr>
      <vt:lpstr>Verdana</vt:lpstr>
      <vt:lpstr>Arial</vt:lpstr>
      <vt:lpstr>QuickBase PPT Template</vt:lpstr>
      <vt:lpstr>Dark Background</vt:lpstr>
      <vt:lpstr>Intuit Blue Background</vt:lpstr>
      <vt:lpstr>Gray Accents</vt:lpstr>
      <vt:lpstr>Cyan Accents</vt:lpstr>
      <vt:lpstr>Orange Accents</vt:lpstr>
      <vt:lpstr>Yellow Accents</vt:lpstr>
      <vt:lpstr>think-cell Slide</vt:lpstr>
      <vt:lpstr>QuickBase Craft Demo Software Engineer</vt:lpstr>
      <vt:lpstr>Agenda</vt:lpstr>
      <vt:lpstr>PowerPoint Presentation</vt:lpstr>
      <vt:lpstr>Professional Accomplishment 1</vt:lpstr>
      <vt:lpstr>Professional Accomplishment 2</vt:lpstr>
      <vt:lpstr>Craft Demo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Brand Materials</dc:subject>
  <dc:creator>Dawson, Armelle</dc:creator>
  <cp:keywords/>
  <dc:description/>
  <cp:lastModifiedBy>Mattocks, Scott</cp:lastModifiedBy>
  <cp:revision>205</cp:revision>
  <cp:lastPrinted>2016-06-30T21:31:26Z</cp:lastPrinted>
  <dcterms:created xsi:type="dcterms:W3CDTF">2016-04-07T20:26:09Z</dcterms:created>
  <dcterms:modified xsi:type="dcterms:W3CDTF">2016-07-28T17:59:38Z</dcterms:modified>
  <cp:category/>
</cp:coreProperties>
</file>