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08" r:id="rId5"/>
    <p:sldMasterId id="2147483701" r:id="rId6"/>
    <p:sldMasterId id="2147483661" r:id="rId7"/>
    <p:sldMasterId id="2147483686" r:id="rId8"/>
  </p:sldMasterIdLst>
  <p:notesMasterIdLst>
    <p:notesMasterId r:id="rId21"/>
  </p:notesMasterIdLst>
  <p:handoutMasterIdLst>
    <p:handoutMasterId r:id="rId22"/>
  </p:handoutMasterIdLst>
  <p:sldIdLst>
    <p:sldId id="256" r:id="rId9"/>
    <p:sldId id="271" r:id="rId10"/>
    <p:sldId id="263" r:id="rId11"/>
    <p:sldId id="282" r:id="rId12"/>
    <p:sldId id="283" r:id="rId13"/>
    <p:sldId id="267" r:id="rId14"/>
    <p:sldId id="281" r:id="rId15"/>
    <p:sldId id="278" r:id="rId16"/>
    <p:sldId id="279" r:id="rId17"/>
    <p:sldId id="284" r:id="rId18"/>
    <p:sldId id="285" r:id="rId19"/>
    <p:sldId id="286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13"/>
    <a:srgbClr val="8A2332"/>
    <a:srgbClr val="881C1C"/>
    <a:srgbClr val="505759"/>
    <a:srgbClr val="728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934F-805E-B9CF-B030-7AC9FA67AB58}" v="18" dt="2024-05-05T23:22:45.970"/>
    <p1510:client id="{32A65096-C839-AAC0-008D-8142BD40DE2B}" v="13" dt="2024-05-05T23:25:40.588"/>
    <p1510:client id="{3613E9A2-107F-1746-5CA2-463B20CC2A3A}" v="59" dt="2024-05-05T22:10:27.908"/>
    <p1510:client id="{756A89F1-8510-D59E-8AE0-5F4618FD55BC}" v="18" dt="2024-05-05T23:14:42.879"/>
    <p1510:client id="{868AC798-C1F0-6417-9050-BE175B707450}" v="25" dt="2024-05-05T23:10:38.214"/>
    <p1510:client id="{885EEF0C-3FAD-9B3F-7B01-EC58CB89C4FB}" v="17" dt="2024-05-05T23:21:52.168"/>
    <p1510:client id="{8A7E47B4-4285-949A-EDC2-3068F570B05A}" v="41" dt="2024-05-05T23:13:18.518"/>
    <p1510:client id="{F309A83B-A28D-5657-7104-4004C9A95267}" v="24" dt="2024-05-05T21:50:2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wik Kakarala" userId="S::skakarala@umass.edu::16551c23-80b7-4134-b13e-13fa2cdb7a14" providerId="AD" clId="Web-{32A65096-C839-AAC0-008D-8142BD40DE2B}"/>
    <pc:docChg chg="modSld">
      <pc:chgData name="Satwik Kakarala" userId="S::skakarala@umass.edu::16551c23-80b7-4134-b13e-13fa2cdb7a14" providerId="AD" clId="Web-{32A65096-C839-AAC0-008D-8142BD40DE2B}" dt="2024-05-05T23:25:40.588" v="11" actId="20577"/>
      <pc:docMkLst>
        <pc:docMk/>
      </pc:docMkLst>
      <pc:sldChg chg="addSp modSp">
        <pc:chgData name="Satwik Kakarala" userId="S::skakarala@umass.edu::16551c23-80b7-4134-b13e-13fa2cdb7a14" providerId="AD" clId="Web-{32A65096-C839-AAC0-008D-8142BD40DE2B}" dt="2024-05-05T23:25:40.588" v="11" actId="20577"/>
        <pc:sldMkLst>
          <pc:docMk/>
          <pc:sldMk cId="385587476" sldId="278"/>
        </pc:sldMkLst>
        <pc:spChg chg="mod">
          <ac:chgData name="Satwik Kakarala" userId="S::skakarala@umass.edu::16551c23-80b7-4134-b13e-13fa2cdb7a14" providerId="AD" clId="Web-{32A65096-C839-AAC0-008D-8142BD40DE2B}" dt="2024-05-05T23:25:40.588" v="11" actId="20577"/>
          <ac:spMkLst>
            <pc:docMk/>
            <pc:sldMk cId="385587476" sldId="278"/>
            <ac:spMk id="2" creationId="{87331A7B-E3DA-31F5-6ADF-11D366A82D97}"/>
          </ac:spMkLst>
        </pc:spChg>
        <pc:spChg chg="add mod">
          <ac:chgData name="Satwik Kakarala" userId="S::skakarala@umass.edu::16551c23-80b7-4134-b13e-13fa2cdb7a14" providerId="AD" clId="Web-{32A65096-C839-AAC0-008D-8142BD40DE2B}" dt="2024-05-05T23:25:23.322" v="8" actId="20577"/>
          <ac:spMkLst>
            <pc:docMk/>
            <pc:sldMk cId="385587476" sldId="278"/>
            <ac:spMk id="5" creationId="{63473D5F-9B9D-FDE2-86B8-C8625D320BA9}"/>
          </ac:spMkLst>
        </pc:spChg>
        <pc:picChg chg="mod">
          <ac:chgData name="Satwik Kakarala" userId="S::skakarala@umass.edu::16551c23-80b7-4134-b13e-13fa2cdb7a14" providerId="AD" clId="Web-{32A65096-C839-AAC0-008D-8142BD40DE2B}" dt="2024-05-05T23:24:51.931" v="3" actId="14100"/>
          <ac:picMkLst>
            <pc:docMk/>
            <pc:sldMk cId="385587476" sldId="278"/>
            <ac:picMk id="4" creationId="{3AC01CBE-D976-0C19-9FCD-EECFBF2CE1D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3465D-0661-491D-A571-1019FD313BE9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0F1BA4-1E84-442A-9F12-9CA23D289FC5}">
      <dgm:prSet phldr="0"/>
      <dgm:spPr/>
      <dgm:t>
        <a:bodyPr/>
        <a:lstStyle/>
        <a:p>
          <a:r>
            <a:rPr lang="en-IN">
              <a:latin typeface="Calibri Light" panose="020F0302020204030204"/>
            </a:rPr>
            <a:t>REVENUE</a:t>
          </a:r>
          <a:endParaRPr lang="en-IN"/>
        </a:p>
      </dgm:t>
    </dgm:pt>
    <dgm:pt modelId="{076B1D25-A48B-4F73-91A9-E5ABD94B6380}" type="parTrans" cxnId="{7C77B42B-EF35-47C4-AF2F-8A7DD6F683F6}">
      <dgm:prSet/>
      <dgm:spPr/>
      <dgm:t>
        <a:bodyPr/>
        <a:lstStyle/>
        <a:p>
          <a:endParaRPr lang="en-US"/>
        </a:p>
      </dgm:t>
    </dgm:pt>
    <dgm:pt modelId="{8D9FC373-8C4F-4C51-91BB-2300E1E41987}" type="sibTrans" cxnId="{7C77B42B-EF35-47C4-AF2F-8A7DD6F683F6}">
      <dgm:prSet/>
      <dgm:spPr/>
      <dgm:t>
        <a:bodyPr/>
        <a:lstStyle/>
        <a:p>
          <a:endParaRPr lang="en-US"/>
        </a:p>
      </dgm:t>
    </dgm:pt>
    <dgm:pt modelId="{FF8FBEBC-A4C1-4603-B392-CC72340FF151}">
      <dgm:prSet/>
      <dgm:spPr/>
      <dgm:t>
        <a:bodyPr/>
        <a:lstStyle/>
        <a:p>
          <a:r>
            <a:rPr lang="en-IN" b="0"/>
            <a:t>POPULARITY</a:t>
          </a:r>
          <a:endParaRPr lang="en-US"/>
        </a:p>
      </dgm:t>
    </dgm:pt>
    <dgm:pt modelId="{FC8316F6-93B2-4569-B023-069468478FF5}" type="parTrans" cxnId="{FB6F8C9A-729F-4DBE-A445-8687799CD814}">
      <dgm:prSet/>
      <dgm:spPr/>
      <dgm:t>
        <a:bodyPr/>
        <a:lstStyle/>
        <a:p>
          <a:endParaRPr lang="en-US"/>
        </a:p>
      </dgm:t>
    </dgm:pt>
    <dgm:pt modelId="{6378940B-63DF-4EB0-B0E4-6137CE49C96E}" type="sibTrans" cxnId="{FB6F8C9A-729F-4DBE-A445-8687799CD814}">
      <dgm:prSet/>
      <dgm:spPr/>
      <dgm:t>
        <a:bodyPr/>
        <a:lstStyle/>
        <a:p>
          <a:endParaRPr lang="en-US"/>
        </a:p>
      </dgm:t>
    </dgm:pt>
    <dgm:pt modelId="{589D0CDA-723A-45C3-8E3B-63B332F4BBD1}">
      <dgm:prSet/>
      <dgm:spPr/>
      <dgm:t>
        <a:bodyPr/>
        <a:lstStyle/>
        <a:p>
          <a:r>
            <a:rPr lang="en-IN" b="0"/>
            <a:t>STOCK MARKETS</a:t>
          </a:r>
          <a:endParaRPr lang="en-US"/>
        </a:p>
      </dgm:t>
    </dgm:pt>
    <dgm:pt modelId="{95992C53-20A4-4F14-B0DF-966B2B232010}" type="parTrans" cxnId="{EE6362B3-15E8-44A2-99D1-48373390DCB7}">
      <dgm:prSet/>
      <dgm:spPr/>
      <dgm:t>
        <a:bodyPr/>
        <a:lstStyle/>
        <a:p>
          <a:endParaRPr lang="en-US"/>
        </a:p>
      </dgm:t>
    </dgm:pt>
    <dgm:pt modelId="{966C7FFC-9F31-48BC-A303-3BEB258551BA}" type="sibTrans" cxnId="{EE6362B3-15E8-44A2-99D1-48373390DCB7}">
      <dgm:prSet/>
      <dgm:spPr/>
      <dgm:t>
        <a:bodyPr/>
        <a:lstStyle/>
        <a:p>
          <a:endParaRPr lang="en-US"/>
        </a:p>
      </dgm:t>
    </dgm:pt>
    <dgm:pt modelId="{7ACBBFD1-13CE-485A-91E1-BD68A79315F9}">
      <dgm:prSet/>
      <dgm:spPr/>
      <dgm:t>
        <a:bodyPr/>
        <a:lstStyle/>
        <a:p>
          <a:r>
            <a:rPr lang="en-IN" b="0"/>
            <a:t>ENGAGEMENT RATE</a:t>
          </a:r>
          <a:endParaRPr lang="en-US"/>
        </a:p>
      </dgm:t>
    </dgm:pt>
    <dgm:pt modelId="{7F5DFAD0-2A42-479C-9EA9-E27E2DB0AC66}" type="parTrans" cxnId="{3C4E9053-4613-4641-B362-2148A8077A3C}">
      <dgm:prSet/>
      <dgm:spPr/>
      <dgm:t>
        <a:bodyPr/>
        <a:lstStyle/>
        <a:p>
          <a:endParaRPr lang="en-US"/>
        </a:p>
      </dgm:t>
    </dgm:pt>
    <dgm:pt modelId="{B1EB229C-A33B-4588-B867-9A10DD80E475}" type="sibTrans" cxnId="{3C4E9053-4613-4641-B362-2148A8077A3C}">
      <dgm:prSet/>
      <dgm:spPr/>
      <dgm:t>
        <a:bodyPr/>
        <a:lstStyle/>
        <a:p>
          <a:endParaRPr lang="en-US"/>
        </a:p>
      </dgm:t>
    </dgm:pt>
    <dgm:pt modelId="{FCE332F7-C986-489B-AC5F-927233FA1287}">
      <dgm:prSet/>
      <dgm:spPr/>
      <dgm:t>
        <a:bodyPr/>
        <a:lstStyle/>
        <a:p>
          <a:r>
            <a:rPr lang="en-IN" b="0"/>
            <a:t>FOLLOWERS</a:t>
          </a:r>
          <a:endParaRPr lang="en-US"/>
        </a:p>
      </dgm:t>
    </dgm:pt>
    <dgm:pt modelId="{8596A2A4-03E5-4CCD-AB74-4D9810AF3C32}" type="parTrans" cxnId="{063EAD27-1B94-4C9D-9217-B5D3553D7CFE}">
      <dgm:prSet/>
      <dgm:spPr/>
      <dgm:t>
        <a:bodyPr/>
        <a:lstStyle/>
        <a:p>
          <a:endParaRPr lang="en-US"/>
        </a:p>
      </dgm:t>
    </dgm:pt>
    <dgm:pt modelId="{3A911B14-5546-44F8-91FD-7C56DB668262}" type="sibTrans" cxnId="{063EAD27-1B94-4C9D-9217-B5D3553D7CFE}">
      <dgm:prSet/>
      <dgm:spPr/>
      <dgm:t>
        <a:bodyPr/>
        <a:lstStyle/>
        <a:p>
          <a:endParaRPr lang="en-US"/>
        </a:p>
      </dgm:t>
    </dgm:pt>
    <dgm:pt modelId="{29129A6F-1228-471A-BD17-FED040EFA6AA}">
      <dgm:prSet/>
      <dgm:spPr>
        <a:solidFill>
          <a:srgbClr val="7030A0"/>
        </a:solidFill>
      </dgm:spPr>
      <dgm:t>
        <a:bodyPr/>
        <a:lstStyle/>
        <a:p>
          <a:r>
            <a:rPr lang="en-IN" b="0"/>
            <a:t>USER RESPONSES %</a:t>
          </a:r>
          <a:endParaRPr lang="en-US"/>
        </a:p>
      </dgm:t>
    </dgm:pt>
    <dgm:pt modelId="{B64E9445-F880-4354-8454-5255B3C74BEE}" type="parTrans" cxnId="{E5DBEE80-60C1-4C89-A551-8166E2B6900A}">
      <dgm:prSet/>
      <dgm:spPr/>
      <dgm:t>
        <a:bodyPr/>
        <a:lstStyle/>
        <a:p>
          <a:endParaRPr lang="en-US"/>
        </a:p>
      </dgm:t>
    </dgm:pt>
    <dgm:pt modelId="{47D3BB4E-8D80-43FA-A1F3-537F59687558}" type="sibTrans" cxnId="{E5DBEE80-60C1-4C89-A551-8166E2B6900A}">
      <dgm:prSet/>
      <dgm:spPr/>
      <dgm:t>
        <a:bodyPr/>
        <a:lstStyle/>
        <a:p>
          <a:endParaRPr lang="en-US"/>
        </a:p>
      </dgm:t>
    </dgm:pt>
    <dgm:pt modelId="{8B1F5405-FBE5-41CC-9299-AE836C6361E5}" type="pres">
      <dgm:prSet presAssocID="{0683465D-0661-491D-A571-1019FD313BE9}" presName="diagram" presStyleCnt="0">
        <dgm:presLayoutVars>
          <dgm:dir/>
          <dgm:resizeHandles val="exact"/>
        </dgm:presLayoutVars>
      </dgm:prSet>
      <dgm:spPr/>
    </dgm:pt>
    <dgm:pt modelId="{A7D51FFE-3DC0-459E-BA44-FC1B010E25E4}" type="pres">
      <dgm:prSet presAssocID="{DC0F1BA4-1E84-442A-9F12-9CA23D289FC5}" presName="node" presStyleLbl="node1" presStyleIdx="0" presStyleCnt="6">
        <dgm:presLayoutVars>
          <dgm:bulletEnabled val="1"/>
        </dgm:presLayoutVars>
      </dgm:prSet>
      <dgm:spPr/>
    </dgm:pt>
    <dgm:pt modelId="{C3314BED-549C-457F-B545-01403410071E}" type="pres">
      <dgm:prSet presAssocID="{8D9FC373-8C4F-4C51-91BB-2300E1E41987}" presName="sibTrans" presStyleCnt="0"/>
      <dgm:spPr/>
    </dgm:pt>
    <dgm:pt modelId="{3C36F716-88E7-4965-9C70-8D7AA49340CD}" type="pres">
      <dgm:prSet presAssocID="{FF8FBEBC-A4C1-4603-B392-CC72340FF151}" presName="node" presStyleLbl="node1" presStyleIdx="1" presStyleCnt="6">
        <dgm:presLayoutVars>
          <dgm:bulletEnabled val="1"/>
        </dgm:presLayoutVars>
      </dgm:prSet>
      <dgm:spPr/>
    </dgm:pt>
    <dgm:pt modelId="{215204B3-0274-4AD4-AFD4-CB36C182F9C1}" type="pres">
      <dgm:prSet presAssocID="{6378940B-63DF-4EB0-B0E4-6137CE49C96E}" presName="sibTrans" presStyleCnt="0"/>
      <dgm:spPr/>
    </dgm:pt>
    <dgm:pt modelId="{761BE3B8-2D25-4C2D-8F56-960A50FA933E}" type="pres">
      <dgm:prSet presAssocID="{589D0CDA-723A-45C3-8E3B-63B332F4BBD1}" presName="node" presStyleLbl="node1" presStyleIdx="2" presStyleCnt="6">
        <dgm:presLayoutVars>
          <dgm:bulletEnabled val="1"/>
        </dgm:presLayoutVars>
      </dgm:prSet>
      <dgm:spPr/>
    </dgm:pt>
    <dgm:pt modelId="{C6FB7B23-3969-413E-9181-8E28A090823E}" type="pres">
      <dgm:prSet presAssocID="{966C7FFC-9F31-48BC-A303-3BEB258551BA}" presName="sibTrans" presStyleCnt="0"/>
      <dgm:spPr/>
    </dgm:pt>
    <dgm:pt modelId="{437841A5-5C6B-4134-9517-E15CCC6A08AF}" type="pres">
      <dgm:prSet presAssocID="{7ACBBFD1-13CE-485A-91E1-BD68A79315F9}" presName="node" presStyleLbl="node1" presStyleIdx="3" presStyleCnt="6">
        <dgm:presLayoutVars>
          <dgm:bulletEnabled val="1"/>
        </dgm:presLayoutVars>
      </dgm:prSet>
      <dgm:spPr/>
    </dgm:pt>
    <dgm:pt modelId="{904D1C1A-EAF0-4CA8-8BAC-4B89EC09F7BE}" type="pres">
      <dgm:prSet presAssocID="{B1EB229C-A33B-4588-B867-9A10DD80E475}" presName="sibTrans" presStyleCnt="0"/>
      <dgm:spPr/>
    </dgm:pt>
    <dgm:pt modelId="{78FD2ED5-5DB3-4CBD-A58B-150DB1460965}" type="pres">
      <dgm:prSet presAssocID="{FCE332F7-C986-489B-AC5F-927233FA1287}" presName="node" presStyleLbl="node1" presStyleIdx="4" presStyleCnt="6">
        <dgm:presLayoutVars>
          <dgm:bulletEnabled val="1"/>
        </dgm:presLayoutVars>
      </dgm:prSet>
      <dgm:spPr/>
    </dgm:pt>
    <dgm:pt modelId="{CDDFED03-67FD-4466-8721-C282C95A6BD5}" type="pres">
      <dgm:prSet presAssocID="{3A911B14-5546-44F8-91FD-7C56DB668262}" presName="sibTrans" presStyleCnt="0"/>
      <dgm:spPr/>
    </dgm:pt>
    <dgm:pt modelId="{23ABFB75-644E-4FE0-9D7B-4493F92027D2}" type="pres">
      <dgm:prSet presAssocID="{29129A6F-1228-471A-BD17-FED040EFA6AA}" presName="node" presStyleLbl="node1" presStyleIdx="5" presStyleCnt="6">
        <dgm:presLayoutVars>
          <dgm:bulletEnabled val="1"/>
        </dgm:presLayoutVars>
      </dgm:prSet>
      <dgm:spPr/>
    </dgm:pt>
  </dgm:ptLst>
  <dgm:cxnLst>
    <dgm:cxn modelId="{063EAD27-1B94-4C9D-9217-B5D3553D7CFE}" srcId="{0683465D-0661-491D-A571-1019FD313BE9}" destId="{FCE332F7-C986-489B-AC5F-927233FA1287}" srcOrd="4" destOrd="0" parTransId="{8596A2A4-03E5-4CCD-AB74-4D9810AF3C32}" sibTransId="{3A911B14-5546-44F8-91FD-7C56DB668262}"/>
    <dgm:cxn modelId="{7C77B42B-EF35-47C4-AF2F-8A7DD6F683F6}" srcId="{0683465D-0661-491D-A571-1019FD313BE9}" destId="{DC0F1BA4-1E84-442A-9F12-9CA23D289FC5}" srcOrd="0" destOrd="0" parTransId="{076B1D25-A48B-4F73-91A9-E5ABD94B6380}" sibTransId="{8D9FC373-8C4F-4C51-91BB-2300E1E41987}"/>
    <dgm:cxn modelId="{6CF36B30-7C1F-453C-A1D7-8824EB181BE0}" type="presOf" srcId="{DC0F1BA4-1E84-442A-9F12-9CA23D289FC5}" destId="{A7D51FFE-3DC0-459E-BA44-FC1B010E25E4}" srcOrd="0" destOrd="0" presId="urn:microsoft.com/office/officeart/2005/8/layout/default"/>
    <dgm:cxn modelId="{FB342971-CC71-40DD-951D-5307FBB114A8}" type="presOf" srcId="{29129A6F-1228-471A-BD17-FED040EFA6AA}" destId="{23ABFB75-644E-4FE0-9D7B-4493F92027D2}" srcOrd="0" destOrd="0" presId="urn:microsoft.com/office/officeart/2005/8/layout/default"/>
    <dgm:cxn modelId="{75C25272-4178-4FFB-BF83-29373471EC9F}" type="presOf" srcId="{7ACBBFD1-13CE-485A-91E1-BD68A79315F9}" destId="{437841A5-5C6B-4134-9517-E15CCC6A08AF}" srcOrd="0" destOrd="0" presId="urn:microsoft.com/office/officeart/2005/8/layout/default"/>
    <dgm:cxn modelId="{3C4E9053-4613-4641-B362-2148A8077A3C}" srcId="{0683465D-0661-491D-A571-1019FD313BE9}" destId="{7ACBBFD1-13CE-485A-91E1-BD68A79315F9}" srcOrd="3" destOrd="0" parTransId="{7F5DFAD0-2A42-479C-9EA9-E27E2DB0AC66}" sibTransId="{B1EB229C-A33B-4588-B867-9A10DD80E475}"/>
    <dgm:cxn modelId="{E5DBEE80-60C1-4C89-A551-8166E2B6900A}" srcId="{0683465D-0661-491D-A571-1019FD313BE9}" destId="{29129A6F-1228-471A-BD17-FED040EFA6AA}" srcOrd="5" destOrd="0" parTransId="{B64E9445-F880-4354-8454-5255B3C74BEE}" sibTransId="{47D3BB4E-8D80-43FA-A1F3-537F59687558}"/>
    <dgm:cxn modelId="{FB6F8C9A-729F-4DBE-A445-8687799CD814}" srcId="{0683465D-0661-491D-A571-1019FD313BE9}" destId="{FF8FBEBC-A4C1-4603-B392-CC72340FF151}" srcOrd="1" destOrd="0" parTransId="{FC8316F6-93B2-4569-B023-069468478FF5}" sibTransId="{6378940B-63DF-4EB0-B0E4-6137CE49C96E}"/>
    <dgm:cxn modelId="{FD74DCA9-9673-47EA-BF8C-CE175B333EA6}" type="presOf" srcId="{FCE332F7-C986-489B-AC5F-927233FA1287}" destId="{78FD2ED5-5DB3-4CBD-A58B-150DB1460965}" srcOrd="0" destOrd="0" presId="urn:microsoft.com/office/officeart/2005/8/layout/default"/>
    <dgm:cxn modelId="{EE6362B3-15E8-44A2-99D1-48373390DCB7}" srcId="{0683465D-0661-491D-A571-1019FD313BE9}" destId="{589D0CDA-723A-45C3-8E3B-63B332F4BBD1}" srcOrd="2" destOrd="0" parTransId="{95992C53-20A4-4F14-B0DF-966B2B232010}" sibTransId="{966C7FFC-9F31-48BC-A303-3BEB258551BA}"/>
    <dgm:cxn modelId="{3CD8B5D6-2C8B-49EE-B973-AF195848C827}" type="presOf" srcId="{589D0CDA-723A-45C3-8E3B-63B332F4BBD1}" destId="{761BE3B8-2D25-4C2D-8F56-960A50FA933E}" srcOrd="0" destOrd="0" presId="urn:microsoft.com/office/officeart/2005/8/layout/default"/>
    <dgm:cxn modelId="{0C58D4DC-5F08-442C-BF22-F74DE90F2B89}" type="presOf" srcId="{FF8FBEBC-A4C1-4603-B392-CC72340FF151}" destId="{3C36F716-88E7-4965-9C70-8D7AA49340CD}" srcOrd="0" destOrd="0" presId="urn:microsoft.com/office/officeart/2005/8/layout/default"/>
    <dgm:cxn modelId="{6B020CF2-6A1E-4048-A34D-56383250D181}" type="presOf" srcId="{0683465D-0661-491D-A571-1019FD313BE9}" destId="{8B1F5405-FBE5-41CC-9299-AE836C6361E5}" srcOrd="0" destOrd="0" presId="urn:microsoft.com/office/officeart/2005/8/layout/default"/>
    <dgm:cxn modelId="{0DB8770D-E054-4FC5-93ED-A2EDFD7E0ED5}" type="presParOf" srcId="{8B1F5405-FBE5-41CC-9299-AE836C6361E5}" destId="{A7D51FFE-3DC0-459E-BA44-FC1B010E25E4}" srcOrd="0" destOrd="0" presId="urn:microsoft.com/office/officeart/2005/8/layout/default"/>
    <dgm:cxn modelId="{A711FDE4-5D9D-4652-8030-A73F38C1FF06}" type="presParOf" srcId="{8B1F5405-FBE5-41CC-9299-AE836C6361E5}" destId="{C3314BED-549C-457F-B545-01403410071E}" srcOrd="1" destOrd="0" presId="urn:microsoft.com/office/officeart/2005/8/layout/default"/>
    <dgm:cxn modelId="{B4F1E111-6101-45B8-97AF-F3237685CE3E}" type="presParOf" srcId="{8B1F5405-FBE5-41CC-9299-AE836C6361E5}" destId="{3C36F716-88E7-4965-9C70-8D7AA49340CD}" srcOrd="2" destOrd="0" presId="urn:microsoft.com/office/officeart/2005/8/layout/default"/>
    <dgm:cxn modelId="{41954A8A-0F23-4607-82DA-42227D05BD0C}" type="presParOf" srcId="{8B1F5405-FBE5-41CC-9299-AE836C6361E5}" destId="{215204B3-0274-4AD4-AFD4-CB36C182F9C1}" srcOrd="3" destOrd="0" presId="urn:microsoft.com/office/officeart/2005/8/layout/default"/>
    <dgm:cxn modelId="{3BA1E1F9-D97B-44B2-AE7B-BD53841DBB08}" type="presParOf" srcId="{8B1F5405-FBE5-41CC-9299-AE836C6361E5}" destId="{761BE3B8-2D25-4C2D-8F56-960A50FA933E}" srcOrd="4" destOrd="0" presId="urn:microsoft.com/office/officeart/2005/8/layout/default"/>
    <dgm:cxn modelId="{3E858378-8A20-48A6-BAD9-2A4D1A9AC2FC}" type="presParOf" srcId="{8B1F5405-FBE5-41CC-9299-AE836C6361E5}" destId="{C6FB7B23-3969-413E-9181-8E28A090823E}" srcOrd="5" destOrd="0" presId="urn:microsoft.com/office/officeart/2005/8/layout/default"/>
    <dgm:cxn modelId="{107BA7E3-1BB9-49DD-8E9A-C94ABACE1FF8}" type="presParOf" srcId="{8B1F5405-FBE5-41CC-9299-AE836C6361E5}" destId="{437841A5-5C6B-4134-9517-E15CCC6A08AF}" srcOrd="6" destOrd="0" presId="urn:microsoft.com/office/officeart/2005/8/layout/default"/>
    <dgm:cxn modelId="{315A49E9-9BA9-4EA9-B23B-40A1BC7C43D8}" type="presParOf" srcId="{8B1F5405-FBE5-41CC-9299-AE836C6361E5}" destId="{904D1C1A-EAF0-4CA8-8BAC-4B89EC09F7BE}" srcOrd="7" destOrd="0" presId="urn:microsoft.com/office/officeart/2005/8/layout/default"/>
    <dgm:cxn modelId="{F6A282C1-E08A-4375-86ED-E08D695AD077}" type="presParOf" srcId="{8B1F5405-FBE5-41CC-9299-AE836C6361E5}" destId="{78FD2ED5-5DB3-4CBD-A58B-150DB1460965}" srcOrd="8" destOrd="0" presId="urn:microsoft.com/office/officeart/2005/8/layout/default"/>
    <dgm:cxn modelId="{C921BE8C-701B-472B-8B42-3EFACD9A638A}" type="presParOf" srcId="{8B1F5405-FBE5-41CC-9299-AE836C6361E5}" destId="{CDDFED03-67FD-4466-8721-C282C95A6BD5}" srcOrd="9" destOrd="0" presId="urn:microsoft.com/office/officeart/2005/8/layout/default"/>
    <dgm:cxn modelId="{8F404FC4-C7BC-447E-9020-BCCDF5279C40}" type="presParOf" srcId="{8B1F5405-FBE5-41CC-9299-AE836C6361E5}" destId="{23ABFB75-644E-4FE0-9D7B-4493F92027D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51FFE-3DC0-459E-BA44-FC1B010E25E4}">
      <dsp:nvSpPr>
        <dsp:cNvPr id="0" name=""/>
        <dsp:cNvSpPr/>
      </dsp:nvSpPr>
      <dsp:spPr>
        <a:xfrm>
          <a:off x="199296" y="144"/>
          <a:ext cx="2941537" cy="1764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latin typeface="Calibri Light" panose="020F0302020204030204"/>
            </a:rPr>
            <a:t>REVENUE</a:t>
          </a:r>
          <a:endParaRPr lang="en-IN" sz="3500" kern="1200"/>
        </a:p>
      </dsp:txBody>
      <dsp:txXfrm>
        <a:off x="199296" y="144"/>
        <a:ext cx="2941537" cy="1764922"/>
      </dsp:txXfrm>
    </dsp:sp>
    <dsp:sp modelId="{3C36F716-88E7-4965-9C70-8D7AA49340CD}">
      <dsp:nvSpPr>
        <dsp:cNvPr id="0" name=""/>
        <dsp:cNvSpPr/>
      </dsp:nvSpPr>
      <dsp:spPr>
        <a:xfrm>
          <a:off x="3434987" y="144"/>
          <a:ext cx="2941537" cy="17649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kern="1200"/>
            <a:t>POPULARITY</a:t>
          </a:r>
          <a:endParaRPr lang="en-US" sz="3500" kern="1200"/>
        </a:p>
      </dsp:txBody>
      <dsp:txXfrm>
        <a:off x="3434987" y="144"/>
        <a:ext cx="2941537" cy="1764922"/>
      </dsp:txXfrm>
    </dsp:sp>
    <dsp:sp modelId="{761BE3B8-2D25-4C2D-8F56-960A50FA933E}">
      <dsp:nvSpPr>
        <dsp:cNvPr id="0" name=""/>
        <dsp:cNvSpPr/>
      </dsp:nvSpPr>
      <dsp:spPr>
        <a:xfrm>
          <a:off x="6670678" y="144"/>
          <a:ext cx="2941537" cy="17649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kern="1200"/>
            <a:t>STOCK MARKETS</a:t>
          </a:r>
          <a:endParaRPr lang="en-US" sz="3500" kern="1200"/>
        </a:p>
      </dsp:txBody>
      <dsp:txXfrm>
        <a:off x="6670678" y="144"/>
        <a:ext cx="2941537" cy="1764922"/>
      </dsp:txXfrm>
    </dsp:sp>
    <dsp:sp modelId="{437841A5-5C6B-4134-9517-E15CCC6A08AF}">
      <dsp:nvSpPr>
        <dsp:cNvPr id="0" name=""/>
        <dsp:cNvSpPr/>
      </dsp:nvSpPr>
      <dsp:spPr>
        <a:xfrm>
          <a:off x="199296" y="2059220"/>
          <a:ext cx="2941537" cy="17649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kern="1200"/>
            <a:t>ENGAGEMENT RATE</a:t>
          </a:r>
          <a:endParaRPr lang="en-US" sz="3500" kern="1200"/>
        </a:p>
      </dsp:txBody>
      <dsp:txXfrm>
        <a:off x="199296" y="2059220"/>
        <a:ext cx="2941537" cy="1764922"/>
      </dsp:txXfrm>
    </dsp:sp>
    <dsp:sp modelId="{78FD2ED5-5DB3-4CBD-A58B-150DB1460965}">
      <dsp:nvSpPr>
        <dsp:cNvPr id="0" name=""/>
        <dsp:cNvSpPr/>
      </dsp:nvSpPr>
      <dsp:spPr>
        <a:xfrm>
          <a:off x="3434987" y="2059220"/>
          <a:ext cx="2941537" cy="17649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kern="1200"/>
            <a:t>FOLLOWERS</a:t>
          </a:r>
          <a:endParaRPr lang="en-US" sz="3500" kern="1200"/>
        </a:p>
      </dsp:txBody>
      <dsp:txXfrm>
        <a:off x="3434987" y="2059220"/>
        <a:ext cx="2941537" cy="1764922"/>
      </dsp:txXfrm>
    </dsp:sp>
    <dsp:sp modelId="{23ABFB75-644E-4FE0-9D7B-4493F92027D2}">
      <dsp:nvSpPr>
        <dsp:cNvPr id="0" name=""/>
        <dsp:cNvSpPr/>
      </dsp:nvSpPr>
      <dsp:spPr>
        <a:xfrm>
          <a:off x="6670678" y="2059220"/>
          <a:ext cx="2941537" cy="1764922"/>
        </a:xfrm>
        <a:prstGeom prst="rect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kern="1200"/>
            <a:t>USER RESPONSES %</a:t>
          </a:r>
          <a:endParaRPr lang="en-US" sz="3500" kern="1200"/>
        </a:p>
      </dsp:txBody>
      <dsp:txXfrm>
        <a:off x="6670678" y="2059220"/>
        <a:ext cx="2941537" cy="1764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54AD7C-D434-674F-ABE3-45BB78B64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E8746-50E3-7242-816C-2523F37BB0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6F72-A37D-824B-9409-D9F6F828ACF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52F86-907E-4F40-8239-AA4DAD47C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0CC6F-7CB9-EF49-AC89-C21AF02B4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8C8A-B923-9348-98AD-70FCDC04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48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E777-087F-2E4A-86D7-646086A1AA2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E8E15-765C-0D4F-836A-CC046D04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1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6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0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3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E8E15-765C-0D4F-836A-CC046D048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F1D3C-C886-EE4B-BDB3-5C7612749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7927" y="3390363"/>
            <a:ext cx="4649440" cy="170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8FDB-4A41-5C4A-AFAA-4A56142D9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656" y="3631842"/>
            <a:ext cx="4005330" cy="1265129"/>
          </a:xfrm>
          <a:prstGeom prst="rect">
            <a:avLst/>
          </a:prstGeom>
        </p:spPr>
        <p:txBody>
          <a:bodyPr anchor="ctr" anchorCtr="0"/>
          <a:lstStyle>
            <a:lvl1pPr>
              <a:defRPr sz="3300" b="1" i="0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pic>
        <p:nvPicPr>
          <p:cNvPr id="3" name="Picture 2" descr="University of Massachusetts Amherst">
            <a:extLst>
              <a:ext uri="{FF2B5EF4-FFF2-40B4-BE49-F238E27FC236}">
                <a16:creationId xmlns:a16="http://schemas.microsoft.com/office/drawing/2014/main" id="{6966B39C-445A-284D-8031-E0B5C85E42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214" y="5378045"/>
            <a:ext cx="2195220" cy="8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84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76" userDrawn="1">
          <p15:clr>
            <a:srgbClr val="FBAE40"/>
          </p15:clr>
        </p15:guide>
        <p15:guide id="2" orient="horz" pos="22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Massachusetts Amherst">
            <a:extLst>
              <a:ext uri="{FF2B5EF4-FFF2-40B4-BE49-F238E27FC236}">
                <a16:creationId xmlns:a16="http://schemas.microsoft.com/office/drawing/2014/main" id="{2E3D2614-05B6-4648-BFC0-F7A0F9305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96593" y="5247861"/>
            <a:ext cx="2195220" cy="85733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925C2B-24B2-EEA3-1447-1E957A0D5A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000331"/>
            <a:ext cx="11582400" cy="857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13420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F1D3C-C886-EE4B-BDB3-5C7612749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7927" y="3390363"/>
            <a:ext cx="4649440" cy="1706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8FDB-4A41-5C4A-AFAA-4A56142D9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656" y="3631842"/>
            <a:ext cx="4005330" cy="1265129"/>
          </a:xfrm>
          <a:prstGeom prst="rect">
            <a:avLst/>
          </a:prstGeom>
        </p:spPr>
        <p:txBody>
          <a:bodyPr anchor="ctr" anchorCtr="0"/>
          <a:lstStyle>
            <a:lvl1pPr>
              <a:defRPr sz="3300" b="1" i="0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A7E88-3573-6AA8-143D-378C80AC4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rcRect/>
          <a:stretch/>
        </p:blipFill>
        <p:spPr>
          <a:xfrm>
            <a:off x="1133380" y="1213254"/>
            <a:ext cx="4814884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4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76" userDrawn="1">
          <p15:clr>
            <a:srgbClr val="FBAE40"/>
          </p15:clr>
        </p15:guide>
        <p15:guide id="2" orient="horz" pos="22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ock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7B8525-0552-68C4-0020-7CD438DC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5685DD-1913-78A8-2B77-ED0CDF0C9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36" y="1485900"/>
            <a:ext cx="9802368" cy="3806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FC7A-8C3F-260E-EDB1-96B00AE65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Text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B07487-6E8E-6288-BD1E-CF6315A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9B4C3A-2D61-20A1-6DD3-8E5EE6CA4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935" y="1490472"/>
            <a:ext cx="5303520" cy="3825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9D487BE-6968-AE8E-4B68-C0CC5FBB5C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4587" y="1490472"/>
            <a:ext cx="5047488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4798C9-FB76-7ECE-9E1E-51242817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-Text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7E637B-6246-9934-9E9E-8028E18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435AC6-6E05-0182-54E7-60A1622698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36" y="1490472"/>
            <a:ext cx="5303520" cy="3822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hart Placeholder 15">
            <a:extLst>
              <a:ext uri="{FF2B5EF4-FFF2-40B4-BE49-F238E27FC236}">
                <a16:creationId xmlns:a16="http://schemas.microsoft.com/office/drawing/2014/main" id="{EE62482E-CE7E-5713-BEE0-8148EF195F01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227064" y="1490472"/>
            <a:ext cx="5043487" cy="382219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EEB1CD-1C6B-288E-6E3F-05307E725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ock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C649E2-1C72-6CD6-7504-3DF58464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607F7A-1601-6397-26EB-C823B304DF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0238" y="1485900"/>
            <a:ext cx="9802812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5E5B4-6E56-8B7E-5ECA-698EE8B68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ock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C70321-7E7F-529B-3023-B8F9961B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hart Placeholder 12">
            <a:extLst>
              <a:ext uri="{FF2B5EF4-FFF2-40B4-BE49-F238E27FC236}">
                <a16:creationId xmlns:a16="http://schemas.microsoft.com/office/drawing/2014/main" id="{E09D9997-7E8C-DF4A-9E03-B2B6AA8A8766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30936" y="1485900"/>
            <a:ext cx="9811512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92B82A-5C8F-F4D4-BB24-1BDD7981E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3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ock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76A2D7-20C9-B7D8-EA3C-E07CC9B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EDB1CF9E-4694-E634-8C23-D4F852813E8B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30936" y="1490472"/>
            <a:ext cx="9811512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481E-9F21-6AC7-4CEC-3A5D71329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FB538E5-2AB7-7B44-B72E-EFD2376B5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178" y="5532437"/>
            <a:ext cx="9702447" cy="894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3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58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0F814-5C09-4C47-A68D-C764E13F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0625" y="300625"/>
            <a:ext cx="11586575" cy="6263013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776" userDrawn="1">
          <p15:clr>
            <a:srgbClr val="F26B43"/>
          </p15:clr>
        </p15:guide>
        <p15:guide id="4" orient="horz" pos="22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10F814-5C09-4C47-A68D-C764E13F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0625" y="300625"/>
            <a:ext cx="11586575" cy="6263013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776" userDrawn="1">
          <p15:clr>
            <a:srgbClr val="F26B43"/>
          </p15:clr>
        </p15:guide>
        <p15:guide id="4" orient="horz" pos="22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07FE-5662-818B-D5D4-E9D68D391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9608" y="1124712"/>
            <a:ext cx="13807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77C2B-4081-F40B-0A4D-CF2AF10A0D45}"/>
              </a:ext>
            </a:extLst>
          </p:cNvPr>
          <p:cNvSpPr/>
          <p:nvPr userDrawn="1"/>
        </p:nvSpPr>
        <p:spPr>
          <a:xfrm>
            <a:off x="0" y="5532120"/>
            <a:ext cx="512064" cy="905256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C1F58E8-A254-A19A-E24E-FABDCA15C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3" t="15880" r="9768" b="17225"/>
          <a:stretch/>
        </p:blipFill>
        <p:spPr>
          <a:xfrm>
            <a:off x="10570464" y="393192"/>
            <a:ext cx="1371600" cy="55033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1DD32B-2D91-A383-7E1B-8C1FF87BA233}"/>
              </a:ext>
            </a:extLst>
          </p:cNvPr>
          <p:cNvCxnSpPr/>
          <p:nvPr userDrawn="1"/>
        </p:nvCxnSpPr>
        <p:spPr>
          <a:xfrm>
            <a:off x="10570464" y="1078992"/>
            <a:ext cx="138074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4F4E-E64A-0764-8F83-E1AE7F1C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490472"/>
            <a:ext cx="10515600" cy="348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Placeholder 22">
            <a:extLst>
              <a:ext uri="{FF2B5EF4-FFF2-40B4-BE49-F238E27FC236}">
                <a16:creationId xmlns:a16="http://schemas.microsoft.com/office/drawing/2014/main" id="{7BCFE606-A221-DE9E-6C85-62D0485F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532120"/>
            <a:ext cx="9802368" cy="896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20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881C1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6" userDrawn="1">
          <p15:clr>
            <a:srgbClr val="F26B43"/>
          </p15:clr>
        </p15:guide>
        <p15:guide id="2" pos="38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4B91B-CE00-A547-9252-7FB183B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3151" y="300625"/>
            <a:ext cx="11586575" cy="6263013"/>
          </a:xfrm>
          <a:prstGeom prst="rect">
            <a:avLst/>
          </a:prstGeom>
          <a:solidFill>
            <a:srgbClr val="5057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EB4CA-29D0-2E45-B5B6-93C4BDC6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3151" y="300625"/>
            <a:ext cx="11586575" cy="6263013"/>
          </a:xfrm>
          <a:prstGeom prst="rect">
            <a:avLst/>
          </a:prstGeom>
          <a:solidFill>
            <a:srgbClr val="88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E660-8B84-5C1B-BCEF-06795674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 FINAL Presentation–Group4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2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CFE1DD-030A-DD15-630F-F1E7442D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2" y="319881"/>
            <a:ext cx="9802368" cy="89611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Comparing All Data-Trends together</a:t>
            </a:r>
            <a:endParaRPr lang="en-US" sz="2800" dirty="0">
              <a:latin typeface="+mn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1D773A-26E8-8F2D-3D8C-0260532B00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8085" y="1489837"/>
            <a:ext cx="9115128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1079-A06E-81FD-626C-BB6BC4BF7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D45724-56CF-9074-6D95-7CCF0CC4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1" y="1124712"/>
            <a:ext cx="9389089" cy="53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ECFE1DD-030A-DD15-630F-F1E7442D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82" y="319881"/>
            <a:ext cx="9802368" cy="89611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+mn-lt"/>
              </a:rPr>
              <a:t>Comparing All Data-Trends together</a:t>
            </a:r>
            <a:endParaRPr lang="en-US" sz="2800" dirty="0">
              <a:latin typeface="+mn-l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1D773A-26E8-8F2D-3D8C-0260532B00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8085" y="1489837"/>
            <a:ext cx="9115128" cy="38242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11079-A06E-81FD-626C-BB6BC4BF7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8D212-62AA-2D05-E4EC-B8692E88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8" y="1047750"/>
            <a:ext cx="9802369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948DFC-FBA5-64DD-1355-50818B08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1162"/>
            <a:ext cx="9802368" cy="896112"/>
          </a:xfrm>
        </p:spPr>
        <p:txBody>
          <a:bodyPr/>
          <a:lstStyle/>
          <a:p>
            <a:r>
              <a:rPr lang="en-IN" dirty="0"/>
              <a:t>Lessons Learnt during the Project :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5FD837-084F-5820-50C8-162379D974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36" y="1485900"/>
            <a:ext cx="9802368" cy="4960938"/>
          </a:xfrm>
        </p:spPr>
        <p:txBody>
          <a:bodyPr>
            <a:normAutofit/>
          </a:bodyPr>
          <a:lstStyle/>
          <a:p>
            <a:pPr rtl="0"/>
            <a:r>
              <a:rPr lang="en-US" i="1" u="sng" dirty="0">
                <a:solidFill>
                  <a:srgbClr val="910513"/>
                </a:solidFill>
                <a:effectLst/>
                <a:latin typeface="+mn-lt"/>
              </a:rPr>
              <a:t>When working with Tableau visualizations, it's crucial to: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Keep it simple to convey your message clearly.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Choose the right chart types for your data.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Use color strategically without overwhelming the viewer.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Optimize for performance, especially with large datasets.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Construct a narrative to guide viewers through the data.</a:t>
            </a:r>
          </a:p>
          <a:p>
            <a:pPr marL="457200" indent="-4572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10513"/>
                </a:solidFill>
                <a:latin typeface="+mn-lt"/>
              </a:rPr>
              <a:t>Iterate and refine your visualization design based on feedback.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FB1F-94C3-2012-4D25-080A46330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BF9A42-03C7-E3B9-0467-66249F73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Trends</a:t>
            </a:r>
            <a:br>
              <a:rPr lang="en-IN" dirty="0"/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94046-4E68-ED93-14DA-4F01ED5B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42" y="5541848"/>
            <a:ext cx="9802368" cy="896112"/>
          </a:xfrm>
        </p:spPr>
        <p:txBody>
          <a:bodyPr anchor="ctr">
            <a:normAutofit/>
          </a:bodyPr>
          <a:lstStyle/>
          <a:p>
            <a:r>
              <a:rPr lang="en-IN" sz="2800" dirty="0"/>
              <a:t>Compare Facebook, Instagram, Twitter(X) based on the above parameters : </a:t>
            </a: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AFB12ED-621A-86A1-3E57-919539D45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79608" y="1124712"/>
            <a:ext cx="138074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Page </a:t>
            </a:r>
            <a:fld id="{DD29D99E-69EB-AA4D-BFC5-F52CB8D29AB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ext Placeholder 1">
            <a:extLst>
              <a:ext uri="{FF2B5EF4-FFF2-40B4-BE49-F238E27FC236}">
                <a16:creationId xmlns:a16="http://schemas.microsoft.com/office/drawing/2014/main" id="{5CC64177-AB80-A553-4686-271200EFA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30903"/>
              </p:ext>
            </p:extLst>
          </p:nvPr>
        </p:nvGraphicFramePr>
        <p:xfrm>
          <a:off x="630936" y="1485900"/>
          <a:ext cx="9811512" cy="38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509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673C326-3797-D5C3-B65A-E3B8EF5A5B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POPULARITY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F3C5E-E68C-78DC-E257-B232B3A06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59961" y="1124712"/>
            <a:ext cx="3652229" cy="4173914"/>
          </a:xfrm>
        </p:spPr>
        <p:txBody>
          <a:bodyPr>
            <a:normAutofit fontScale="77500" lnSpcReduction="20000"/>
          </a:bodyPr>
          <a:lstStyle/>
          <a:p>
            <a:pPr rtl="0"/>
            <a:r>
              <a:rPr lang="en-IN" b="1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FACEBOOK:</a:t>
            </a:r>
            <a:endParaRPr lang="en-IN" dirty="0">
              <a:solidFill>
                <a:srgbClr val="910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Popular: India</a:t>
            </a: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Popular: Mongolia</a:t>
            </a: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rtl="0"/>
            <a:r>
              <a:rPr lang="en-IN" b="1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INSTAGRAM:</a:t>
            </a:r>
            <a:endParaRPr lang="en-IN" dirty="0">
              <a:solidFill>
                <a:srgbClr val="910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Popular: India</a:t>
            </a: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Popular: Mongolia</a:t>
            </a: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rtl="0"/>
            <a:r>
              <a:rPr lang="en-IN" b="1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TWITTER:</a:t>
            </a:r>
            <a:endParaRPr lang="en-IN" dirty="0">
              <a:solidFill>
                <a:srgbClr val="9105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Popular: USA</a:t>
            </a:r>
          </a:p>
          <a:p>
            <a:pPr rtl="0"/>
            <a:r>
              <a:rPr lang="en-IN" dirty="0">
                <a:solidFill>
                  <a:srgbClr val="9105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Least Popular: Western Sahara</a:t>
            </a:r>
          </a:p>
          <a:p>
            <a:pPr rtl="0"/>
            <a:r>
              <a:rPr lang="en-IN" dirty="0">
                <a:solidFill>
                  <a:srgbClr val="910513"/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5BF0F-A166-990C-E7AA-7D75B0D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A7DCDD-2837-4CA4-04D0-3BC3AFAD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1149733"/>
            <a:ext cx="5761607" cy="4173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8AFAF-E9E3-6D2B-50BF-82E8CCBB238A}"/>
              </a:ext>
            </a:extLst>
          </p:cNvPr>
          <p:cNvSpPr txBox="1"/>
          <p:nvPr/>
        </p:nvSpPr>
        <p:spPr>
          <a:xfrm>
            <a:off x="630936" y="546907"/>
            <a:ext cx="863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10513"/>
                </a:solidFill>
                <a:ea typeface="+mn-lt"/>
                <a:cs typeface="+mn-lt"/>
              </a:rPr>
              <a:t>Most Popular Social Media Platforms Globally 2023-2024</a:t>
            </a:r>
            <a:endParaRPr lang="en-US" b="1" dirty="0">
              <a:solidFill>
                <a:srgbClr val="910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787D38-C41C-30F6-12CD-620750A0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5532120"/>
            <a:ext cx="10641139" cy="896112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MARKET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DE528-D970-34E0-49E3-D2C6E2848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3832" y="1457571"/>
            <a:ext cx="5303520" cy="38250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910513"/>
                </a:solidFill>
                <a:latin typeface="+mn-lt"/>
              </a:rPr>
              <a:t>All three social media platforms saw a rise in stock prices in April 2023.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10513"/>
                </a:solidFill>
                <a:latin typeface="+mn-lt"/>
              </a:rPr>
              <a:t>May 2023 </a:t>
            </a:r>
            <a:r>
              <a:rPr lang="en-US" sz="2000" dirty="0">
                <a:solidFill>
                  <a:srgbClr val="910513"/>
                </a:solidFill>
                <a:latin typeface="+mn-lt"/>
              </a:rPr>
              <a:t>saw a drastic fall of the stock prices across all three platforms.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10513"/>
                </a:solidFill>
                <a:latin typeface="+mn-lt"/>
              </a:rPr>
              <a:t>Instagram and Facebook kept a steady rate for the rest of the year.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10513"/>
                </a:solidFill>
                <a:latin typeface="+mn-lt"/>
              </a:rPr>
              <a:t>Twitter(X) saw a decline after August </a:t>
            </a:r>
            <a:r>
              <a:rPr lang="en-US" sz="2000" dirty="0">
                <a:solidFill>
                  <a:srgbClr val="910513"/>
                </a:solidFill>
                <a:latin typeface="+mn-lt"/>
              </a:rPr>
              <a:t>and remained so for the rest of the year.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2F4215-F4DA-0C5E-BE9F-667560AB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6B38E-6AFB-BB44-D119-24C534D8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8" y="1457570"/>
            <a:ext cx="5234453" cy="390236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3B39D-0266-6B49-71A6-47B9EB365D1F}"/>
              </a:ext>
            </a:extLst>
          </p:cNvPr>
          <p:cNvSpPr txBox="1"/>
          <p:nvPr/>
        </p:nvSpPr>
        <p:spPr>
          <a:xfrm>
            <a:off x="479378" y="778802"/>
            <a:ext cx="863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10513"/>
                </a:solidFill>
                <a:ea typeface="+mn-lt"/>
                <a:cs typeface="+mn-lt"/>
              </a:rPr>
              <a:t>Stock Market Trends For Social Media Platforms 2023-2024 </a:t>
            </a:r>
            <a:endParaRPr lang="en-US" b="1" dirty="0">
              <a:solidFill>
                <a:srgbClr val="910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7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08629D6-7978-2828-87AD-D75098AF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62" y="5551278"/>
            <a:ext cx="9802368" cy="896112"/>
          </a:xfrm>
          <a:solidFill>
            <a:schemeClr val="accent2"/>
          </a:solidFill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REVENUE</a:t>
            </a:r>
            <a:endParaRPr lang="en-IN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BA29B-D457-5347-BBEE-30CB0DAD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D4086AD-3DFE-A793-9919-C524060F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" y="1306722"/>
            <a:ext cx="5469038" cy="3993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468268-D2D4-015D-BFD1-6FE88A532DE7}"/>
              </a:ext>
            </a:extLst>
          </p:cNvPr>
          <p:cNvSpPr txBox="1"/>
          <p:nvPr/>
        </p:nvSpPr>
        <p:spPr>
          <a:xfrm>
            <a:off x="5823958" y="1604489"/>
            <a:ext cx="5276128" cy="3532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910513"/>
                </a:solidFill>
                <a:effectLst/>
                <a:uLnTx/>
                <a:uFillTx/>
                <a:ea typeface="+mn-ea"/>
                <a:cs typeface="Calibri Light"/>
              </a:rPr>
              <a:t>Instagram:</a:t>
            </a:r>
          </a:p>
          <a:p>
            <a:pPr marL="514350" marR="0" lvl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10513"/>
                </a:solidFill>
                <a:effectLst/>
                <a:uLnTx/>
                <a:uFillTx/>
                <a:ea typeface="+mn-ea"/>
                <a:cs typeface="Calibri Light"/>
              </a:rPr>
              <a:t>Revenue started at $1.4 billion in 2012 and fluctuated over the years, reaching $60.3 billion in 2023.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910513"/>
                </a:solidFill>
                <a:cs typeface="Calibri Light"/>
              </a:rPr>
              <a:t>Facebook:</a:t>
            </a:r>
          </a:p>
          <a:p>
            <a:pPr marL="514350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>
                <a:solidFill>
                  <a:srgbClr val="910513"/>
                </a:solidFill>
                <a:cs typeface="Calibri Light"/>
              </a:rPr>
              <a:t>Revenue started at $5.08 billion in 2012 and increased steadily, reaching $134.9 billion in 2023.</a:t>
            </a:r>
            <a:endParaRPr lang="en-US" b="1" dirty="0">
              <a:solidFill>
                <a:srgbClr val="910513"/>
              </a:solidFill>
              <a:cs typeface="Calibri Ligh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rgbClr val="910513"/>
                </a:solidFill>
                <a:cs typeface="Calibri Light"/>
              </a:rPr>
              <a:t>Twitter</a:t>
            </a:r>
            <a:r>
              <a:rPr lang="en-US" dirty="0">
                <a:solidFill>
                  <a:srgbClr val="910513"/>
                </a:solidFill>
                <a:cs typeface="Calibri Light"/>
              </a:rPr>
              <a:t>:</a:t>
            </a:r>
          </a:p>
          <a:p>
            <a:pPr marL="514350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dirty="0">
                <a:solidFill>
                  <a:srgbClr val="910513"/>
                </a:solidFill>
                <a:cs typeface="Calibri Light"/>
              </a:rPr>
              <a:t>Revenue started at $0.3 billion in 2012 and reached $4.4 billion in 2022. In 2023, it dropped to $3.4 billion.      </a:t>
            </a:r>
            <a:endParaRPr lang="en-US" dirty="0">
              <a:solidFill>
                <a:srgbClr val="910513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6380A-1D66-8CFC-0948-7F0FB1413B4E}"/>
              </a:ext>
            </a:extLst>
          </p:cNvPr>
          <p:cNvSpPr txBox="1"/>
          <p:nvPr/>
        </p:nvSpPr>
        <p:spPr>
          <a:xfrm>
            <a:off x="919925" y="808237"/>
            <a:ext cx="8632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10513"/>
                </a:solidFill>
                <a:ea typeface="+mn-lt"/>
                <a:cs typeface="+mn-lt"/>
              </a:rPr>
              <a:t>Revenue Generated by Social Media Accounts in 2024?</a:t>
            </a:r>
            <a:endParaRPr lang="en-US" b="1" dirty="0">
              <a:solidFill>
                <a:srgbClr val="910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26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08629D6-7978-2828-87AD-D75098AF24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RATE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31A7B-E3DA-31F5-6ADF-11D366A82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36" y="640080"/>
            <a:ext cx="9802368" cy="4652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910513"/>
                </a:solidFill>
                <a:latin typeface="+mn-lt"/>
              </a:rPr>
              <a:t>Monthly Engagement Rate Changes Across Multiple Platforms?</a:t>
            </a:r>
            <a:endParaRPr lang="en-US" b="1" dirty="0">
              <a:solidFill>
                <a:srgbClr val="91051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BA29B-D457-5347-BBEE-30CB0DAD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A551E-271D-90C7-E624-DD17F9FA37B4}"/>
              </a:ext>
            </a:extLst>
          </p:cNvPr>
          <p:cNvSpPr txBox="1"/>
          <p:nvPr/>
        </p:nvSpPr>
        <p:spPr>
          <a:xfrm>
            <a:off x="6396559" y="1488141"/>
            <a:ext cx="480706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Engagement is on the rise</a:t>
            </a:r>
            <a:r>
              <a:rPr lang="en-US" altLang="en-US" b="1" dirty="0">
                <a:solidFill>
                  <a:srgbClr val="910513"/>
                </a:solidFill>
              </a:rPr>
              <a:t> since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January 2024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, with September boasting the highest number.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Seasonal fluctuations exist as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engagement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 dips occurred in February and August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Facebook leads in followers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and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holds the top spot with over 310,000 followers in December 2023.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Instagram shows steady growth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as 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10513"/>
                </a:solidFill>
                <a:effectLst/>
              </a:rPr>
              <a:t>gains at least 1,000 new followers monthly.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0A0F5-BD0A-AC15-5991-2E5D096B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28" y="1488141"/>
            <a:ext cx="5618527" cy="3792071"/>
          </a:xfrm>
          <a:prstGeom prst="rect">
            <a:avLst/>
          </a:prstGeo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E13F50FE-68C1-A693-F1F1-E24F38616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61" y="1488700"/>
            <a:ext cx="711574" cy="6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08629D6-7978-2828-87AD-D75098AF24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FOLLOWERS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31A7B-E3DA-31F5-6ADF-11D366A82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1448" y="1189608"/>
            <a:ext cx="5458532" cy="41991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D0D0D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Twitter has reached over 5 million followers, </a:t>
            </a: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primarily focusing on real-time updates and brief interactions.</a:t>
            </a:r>
          </a:p>
          <a:p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Instagram boasts over 19 million followers</a:t>
            </a: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, content appealing particularly to younger demographics.</a:t>
            </a:r>
          </a:p>
          <a:p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Facebook leads with over 42 million followers, </a:t>
            </a: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catering to a diverse range of audience.</a:t>
            </a:r>
          </a:p>
          <a:p>
            <a:r>
              <a:rPr lang="en-US" sz="1800" i="1" dirty="0">
                <a:solidFill>
                  <a:srgbClr val="910513"/>
                </a:solidFill>
                <a:latin typeface="+mn-lt"/>
                <a:cs typeface="Arial"/>
              </a:rPr>
              <a:t>This data indicates significant engagement and outreach across these three major social media platforms.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BA29B-D457-5347-BBEE-30CB0DAD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3AC01CBE-D976-0C19-9FCD-EECFBF2CE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16" y="1189608"/>
            <a:ext cx="5458532" cy="4199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473D5F-9B9D-FDE2-86B8-C8625D320BA9}"/>
              </a:ext>
            </a:extLst>
          </p:cNvPr>
          <p:cNvSpPr txBox="1"/>
          <p:nvPr/>
        </p:nvSpPr>
        <p:spPr>
          <a:xfrm>
            <a:off x="412438" y="676958"/>
            <a:ext cx="9035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10513"/>
                </a:solidFill>
                <a:ea typeface="+mn-lt"/>
                <a:cs typeface="+mn-lt"/>
              </a:rPr>
              <a:t>Compare the number of social media followers across platforms?</a:t>
            </a:r>
            <a:endParaRPr lang="en-US" b="1" dirty="0">
              <a:solidFill>
                <a:srgbClr val="910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08629D6-7978-2828-87AD-D75098AF242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RESPONSES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31A7B-E3DA-31F5-6ADF-11D366A82D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2195" y="1331649"/>
            <a:ext cx="5145702" cy="3977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Char char="•"/>
            </a:pP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Few customers have commented and shared but </a:t>
            </a:r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most of the customer did like and viewed. </a:t>
            </a:r>
            <a:endParaRPr lang="en-US" sz="2000" b="1" dirty="0">
              <a:solidFill>
                <a:srgbClr val="910513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Among three social platform </a:t>
            </a:r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twitter has got least response.</a:t>
            </a:r>
          </a:p>
          <a:p>
            <a:pPr marL="457200" indent="-457200">
              <a:lnSpc>
                <a:spcPct val="150000"/>
              </a:lnSpc>
              <a:buChar char="•"/>
            </a:pPr>
            <a:r>
              <a:rPr lang="en-US" sz="2000" b="1" dirty="0">
                <a:solidFill>
                  <a:srgbClr val="910513"/>
                </a:solidFill>
                <a:latin typeface="+mn-lt"/>
                <a:cs typeface="Arial"/>
              </a:rPr>
              <a:t>Facebook and Instagram </a:t>
            </a:r>
            <a:r>
              <a:rPr lang="en-US" sz="2000" dirty="0">
                <a:solidFill>
                  <a:srgbClr val="910513"/>
                </a:solidFill>
                <a:latin typeface="+mn-lt"/>
                <a:cs typeface="Arial"/>
              </a:rPr>
              <a:t>have almost same response.</a:t>
            </a:r>
            <a:endParaRPr lang="en-US" sz="2000" dirty="0">
              <a:solidFill>
                <a:srgbClr val="910513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BA29B-D457-5347-BBEE-30CB0DAD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DD29D99E-69EB-AA4D-BFC5-F52CB8D29AB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A graph of value and value&#10;&#10;Description automatically generated">
            <a:extLst>
              <a:ext uri="{FF2B5EF4-FFF2-40B4-BE49-F238E27FC236}">
                <a16:creationId xmlns:a16="http://schemas.microsoft.com/office/drawing/2014/main" id="{071A30AF-84A7-77A0-4E7D-6854015C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14" y="1124712"/>
            <a:ext cx="4358451" cy="4315205"/>
          </a:xfrm>
          <a:prstGeom prst="rect">
            <a:avLst/>
          </a:prstGeom>
        </p:spPr>
      </p:pic>
      <p:pic>
        <p:nvPicPr>
          <p:cNvPr id="6" name="Picture 5" descr="A screenshot of a website&#10;&#10;Description automatically generated">
            <a:extLst>
              <a:ext uri="{FF2B5EF4-FFF2-40B4-BE49-F238E27FC236}">
                <a16:creationId xmlns:a16="http://schemas.microsoft.com/office/drawing/2014/main" id="{6DFBAA47-205F-0061-91E9-BA456F95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838" y="1124712"/>
            <a:ext cx="487457" cy="456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22B11-BE21-EFD1-93DB-27A38DCDC35B}"/>
              </a:ext>
            </a:extLst>
          </p:cNvPr>
          <p:cNvSpPr txBox="1"/>
          <p:nvPr/>
        </p:nvSpPr>
        <p:spPr>
          <a:xfrm>
            <a:off x="630936" y="467246"/>
            <a:ext cx="9035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10513"/>
                </a:solidFill>
                <a:ea typeface="+mn-lt"/>
                <a:cs typeface="+mn-lt"/>
              </a:rPr>
              <a:t>Compare the User Responses across the social media platforms</a:t>
            </a:r>
            <a:endParaRPr lang="en-US" b="1" dirty="0">
              <a:solidFill>
                <a:srgbClr val="910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79944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1D0DDA4F-7537-FA41-9C09-7F3466545C46}" vid="{E24D8558-2321-DF48-A97D-CF898784EECE}"/>
    </a:ext>
  </a:extLst>
</a:theme>
</file>

<file path=ppt/theme/theme2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1D0DDA4F-7537-FA41-9C09-7F3466545C46}" vid="{1566729D-58A7-754F-A9C6-C05BC66AE15C}"/>
    </a:ext>
  </a:extLst>
</a:theme>
</file>

<file path=ppt/theme/theme3.xml><?xml version="1.0" encoding="utf-8"?>
<a:theme xmlns:a="http://schemas.openxmlformats.org/drawingml/2006/main" name="Conten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1D0DDA4F-7537-FA41-9C09-7F3466545C46}" vid="{6D878B1B-250E-514D-B8C9-BBED46DED445}"/>
    </a:ext>
  </a:extLst>
</a:theme>
</file>

<file path=ppt/theme/theme4.xml><?xml version="1.0" encoding="utf-8"?>
<a:theme xmlns:a="http://schemas.openxmlformats.org/drawingml/2006/main" name="Divid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1D0DDA4F-7537-FA41-9C09-7F3466545C46}" vid="{74D06BE3-BD55-B844-A3AB-EE01DDDC13CB}"/>
    </a:ext>
  </a:extLst>
</a:theme>
</file>

<file path=ppt/theme/theme5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Y23 UMA PowerPoint Template-A" id="{1D0DDA4F-7537-FA41-9C09-7F3466545C46}" vid="{FDEA930D-9B3B-B844-A5A2-85308C9F99B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9726cc-479d-4902-a0d5-17185d16e7b3" xsi:nil="true"/>
    <lcf76f155ced4ddcb4097134ff3c332f xmlns="3af7ca9a-e93c-4c64-8579-613118c7645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6299804A6134F881A87FDEA9A1390" ma:contentTypeVersion="11" ma:contentTypeDescription="Create a new document." ma:contentTypeScope="" ma:versionID="a71ec389f7a58c517897a016897efa79">
  <xsd:schema xmlns:xsd="http://www.w3.org/2001/XMLSchema" xmlns:xs="http://www.w3.org/2001/XMLSchema" xmlns:p="http://schemas.microsoft.com/office/2006/metadata/properties" xmlns:ns2="3af7ca9a-e93c-4c64-8579-613118c7645c" xmlns:ns3="af9726cc-479d-4902-a0d5-17185d16e7b3" targetNamespace="http://schemas.microsoft.com/office/2006/metadata/properties" ma:root="true" ma:fieldsID="49378cc57043c983c8283d21dbc6f48a" ns2:_="" ns3:_="">
    <xsd:import namespace="3af7ca9a-e93c-4c64-8579-613118c7645c"/>
    <xsd:import namespace="af9726cc-479d-4902-a0d5-17185d16e7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7ca9a-e93c-4c64-8579-613118c76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6df305-adfd-4c0b-944e-20c5738546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26cc-479d-4902-a0d5-17185d16e7b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62ee307-8a41-4e6b-b739-a08b0c643b6e}" ma:internalName="TaxCatchAll" ma:showField="CatchAllData" ma:web="af9726cc-479d-4902-a0d5-17185d16e7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CFFE19-A781-41C2-AC03-90255B24093D}">
  <ds:schemaRefs>
    <ds:schemaRef ds:uri="3af7ca9a-e93c-4c64-8579-613118c7645c"/>
    <ds:schemaRef ds:uri="af9726cc-479d-4902-a0d5-17185d16e7b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D7345F-5875-4A19-A88A-E06D5F45E5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9A64C-7665-4049-A169-D8121113DD04}">
  <ds:schemaRefs>
    <ds:schemaRef ds:uri="3af7ca9a-e93c-4c64-8579-613118c7645c"/>
    <ds:schemaRef ds:uri="af9726cc-479d-4902-a0d5-17185d16e7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FY23 UMA PowerPoint Template-A</Template>
  <TotalTime>68</TotalTime>
  <Words>526</Words>
  <Application>Microsoft Office PowerPoint</Application>
  <PresentationFormat>Widescreen</PresentationFormat>
  <Paragraphs>83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Title Slide</vt:lpstr>
      <vt:lpstr>1_Title Slide</vt:lpstr>
      <vt:lpstr>Content pages</vt:lpstr>
      <vt:lpstr>Divider Slide</vt:lpstr>
      <vt:lpstr>Closing Slide</vt:lpstr>
      <vt:lpstr>BIA FINAL Presentation–Group4</vt:lpstr>
      <vt:lpstr>Data Trends Social Media Platforms</vt:lpstr>
      <vt:lpstr>Compare Facebook, Instagram, Twitter(X) based on the above parameters : </vt:lpstr>
      <vt:lpstr>POPULARITY</vt:lpstr>
      <vt:lpstr>STOCK MARKET </vt:lpstr>
      <vt:lpstr>REVENUE</vt:lpstr>
      <vt:lpstr>ENGAGEMENT RATE</vt:lpstr>
      <vt:lpstr>FOLLOWERS</vt:lpstr>
      <vt:lpstr>USER RESPONSES</vt:lpstr>
      <vt:lpstr>Comparing All Data-Trends together</vt:lpstr>
      <vt:lpstr>Comparing All Data-Trends together</vt:lpstr>
      <vt:lpstr>Lessons Learnt during the Project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 FINAL Presentation</dc:title>
  <dc:creator>Priti Puspa Parija</dc:creator>
  <cp:lastModifiedBy>Priti Puspa Parija</cp:lastModifiedBy>
  <cp:revision>25</cp:revision>
  <dcterms:created xsi:type="dcterms:W3CDTF">2024-05-05T20:20:26Z</dcterms:created>
  <dcterms:modified xsi:type="dcterms:W3CDTF">2024-05-06T01:42:03Z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0x0101009046299804A6134F881A87FDEA9A1390</vt:lpwstr>
  </property>
  <property fmtid="{D5CDD505-2E9C-101B-9397-08002B2CF9AE}" pid="3" name="MediaServiceImageTags">
    <vt:lpwstr/>
  </property>
</Properties>
</file>