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notesMasterIdLst>
    <p:notesMasterId r:id="rId18"/>
  </p:notesMasterIdLst>
  <p:handoutMasterIdLst>
    <p:handoutMasterId r:id="rId19"/>
  </p:handoutMasterIdLst>
  <p:sldIdLst>
    <p:sldId id="277" r:id="rId4"/>
    <p:sldId id="399" r:id="rId5"/>
    <p:sldId id="400" r:id="rId6"/>
    <p:sldId id="401" r:id="rId7"/>
    <p:sldId id="402" r:id="rId8"/>
    <p:sldId id="403" r:id="rId9"/>
    <p:sldId id="428" r:id="rId10"/>
    <p:sldId id="404" r:id="rId11"/>
    <p:sldId id="436" r:id="rId12"/>
    <p:sldId id="434" r:id="rId13"/>
    <p:sldId id="437"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ha" initials="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1" d="100"/>
          <a:sy n="81" d="100"/>
        </p:scale>
        <p:origin x="979" y="-2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2T17:44:45.284" idx="1">
    <p:pos x="7162" y="24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23/05/2022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23/05/2022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fThcHGiTOeQ" TargetMode="External"/><Relationship Id="rId2" Type="http://schemas.openxmlformats.org/officeDocument/2006/relationships/hyperlink" Target="https://youtu.be/JwSS70SZdyM" TargetMode="External"/><Relationship Id="rId1" Type="http://schemas.openxmlformats.org/officeDocument/2006/relationships/slideLayout" Target="../slideLayouts/slideLayout2.xml"/><Relationship Id="rId4" Type="http://schemas.openxmlformats.org/officeDocument/2006/relationships/hyperlink" Target="https://youtu.be/JUSFaWkAAS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nyxtruth.com/2020/05/21/why-the-hood-doesnt-do-stock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dirty="0">
                <a:solidFill>
                  <a:srgbClr val="000000"/>
                </a:solidFill>
              </a:rPr>
              <a:t>CSE BIG DATA ANALYTICS</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645160"/>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solidFill>
                  <a:srgbClr val="FF0000"/>
                </a:solidFill>
                <a:latin typeface="Gabriola" panose="04040605051002020D02" charset="0"/>
                <a:cs typeface="Gabriola" panose="04040605051002020D02" charset="0"/>
              </a:rPr>
              <a:t>EDA OF CRYPTOCURRENCY AND STOCKS</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5" name="TextBox 4"/>
          <p:cNvSpPr txBox="1"/>
          <p:nvPr/>
        </p:nvSpPr>
        <p:spPr>
          <a:xfrm>
            <a:off x="443229" y="4264025"/>
            <a:ext cx="11366737" cy="1938992"/>
          </a:xfrm>
          <a:prstGeom prst="rect">
            <a:avLst/>
          </a:prstGeom>
          <a:noFill/>
        </p:spPr>
        <p:txBody>
          <a:bodyPr wrap="square" rtlCol="0">
            <a:spAutoFit/>
          </a:bodyPr>
          <a:lstStyle/>
          <a:p>
            <a:r>
              <a:rPr lang="en-US" sz="2000" b="1" dirty="0"/>
              <a:t>Submitted by:                                                                                                                          Under the Supervision of: </a:t>
            </a:r>
            <a:endParaRPr lang="en-US" sz="2000" dirty="0"/>
          </a:p>
          <a:p>
            <a:r>
              <a:rPr lang="en-US" sz="2000" dirty="0"/>
              <a:t>Abhishek Rana(20BCS3818)                                                                                                  Dr. Rahul Rastogi</a:t>
            </a:r>
          </a:p>
          <a:p>
            <a:r>
              <a:rPr lang="en-US" sz="2000" dirty="0"/>
              <a:t>Tanish Vermani(20BCS3815) </a:t>
            </a:r>
          </a:p>
          <a:p>
            <a:endParaRPr lang="en-US" sz="2000" dirty="0"/>
          </a:p>
          <a:p>
            <a:r>
              <a:rPr lang="en-US" sz="2000" dirty="0"/>
              <a:t>                                                                                                                                                   </a:t>
            </a:r>
          </a:p>
          <a:p>
            <a:r>
              <a:rPr lang="en-US" sz="20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Graphical user interface, application&#10;&#10;Description automatically generated">
            <a:extLst>
              <a:ext uri="{FF2B5EF4-FFF2-40B4-BE49-F238E27FC236}">
                <a16:creationId xmlns:a16="http://schemas.microsoft.com/office/drawing/2014/main" id="{DE40129C-240E-388C-D02B-2BE0F1ABBAA2}"/>
              </a:ext>
            </a:extLst>
          </p:cNvPr>
          <p:cNvPicPr>
            <a:picLocks noChangeAspect="1"/>
          </p:cNvPicPr>
          <p:nvPr/>
        </p:nvPicPr>
        <p:blipFill rotWithShape="1">
          <a:blip r:embed="rId2">
            <a:extLst>
              <a:ext uri="{28A0092B-C50C-407E-A947-70E740481C1C}">
                <a14:useLocalDpi xmlns:a14="http://schemas.microsoft.com/office/drawing/2010/main" val="0"/>
              </a:ext>
            </a:extLst>
          </a:blip>
          <a:srcRect r="13015" b="-2"/>
          <a:stretch/>
        </p:blipFill>
        <p:spPr>
          <a:xfrm>
            <a:off x="965195" y="1751081"/>
            <a:ext cx="4814653" cy="3349689"/>
          </a:xfrm>
          <a:prstGeom prst="rect">
            <a:avLst/>
          </a:prstGeom>
          <a:ln w="57150">
            <a:solidFill>
              <a:schemeClr val="tx1"/>
            </a:solidFill>
          </a:ln>
          <a:effectLst>
            <a:outerShdw blurRad="50800" dist="38100" dir="18900000" algn="bl" rotWithShape="0">
              <a:prstClr val="black">
                <a:alpha val="40000"/>
              </a:prstClr>
            </a:outerShdw>
          </a:effectLst>
        </p:spPr>
      </p:pic>
      <p:pic>
        <p:nvPicPr>
          <p:cNvPr id="30" name="Picture 29" descr="Graphical user interface, application, website&#10;&#10;Description automatically generated">
            <a:extLst>
              <a:ext uri="{FF2B5EF4-FFF2-40B4-BE49-F238E27FC236}">
                <a16:creationId xmlns:a16="http://schemas.microsoft.com/office/drawing/2014/main" id="{22645478-4A22-AF58-4CDD-D5087B486095}"/>
              </a:ext>
            </a:extLst>
          </p:cNvPr>
          <p:cNvPicPr>
            <a:picLocks noChangeAspect="1"/>
          </p:cNvPicPr>
          <p:nvPr/>
        </p:nvPicPr>
        <p:blipFill rotWithShape="1">
          <a:blip r:embed="rId3">
            <a:extLst>
              <a:ext uri="{28A0092B-C50C-407E-A947-70E740481C1C}">
                <a14:useLocalDpi xmlns:a14="http://schemas.microsoft.com/office/drawing/2010/main" val="0"/>
              </a:ext>
            </a:extLst>
          </a:blip>
          <a:srcRect r="5926" b="1"/>
          <a:stretch/>
        </p:blipFill>
        <p:spPr>
          <a:xfrm>
            <a:off x="6412154" y="1751081"/>
            <a:ext cx="4814655" cy="3349689"/>
          </a:xfrm>
          <a:prstGeom prst="rect">
            <a:avLst/>
          </a:prstGeom>
          <a:ln w="57150">
            <a:solidFill>
              <a:schemeClr val="tx1"/>
            </a:solidFill>
          </a:ln>
          <a:effectLst>
            <a:outerShdw blurRad="50800" dist="38100" dir="18900000" algn="bl" rotWithShape="0">
              <a:prstClr val="black">
                <a:alpha val="40000"/>
              </a:prstClr>
            </a:outerShdw>
          </a:effectLst>
        </p:spPr>
      </p:pic>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CDBBEF-AA6C-4BA6-85B2-A17D7F280E38}" type="slidenum">
              <a:rPr lang="en-US">
                <a:solidFill>
                  <a:srgbClr val="FFFFFF"/>
                </a:solidFill>
              </a:rPr>
              <a:pPr>
                <a:spcAft>
                  <a:spcPts val="600"/>
                </a:spcAft>
              </a:pPr>
              <a:t>10</a:t>
            </a:fld>
            <a:endParaRPr lang="en-US">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Graphical user interface, application, website&#10;&#10;Description automatically generated">
            <a:extLst>
              <a:ext uri="{FF2B5EF4-FFF2-40B4-BE49-F238E27FC236}">
                <a16:creationId xmlns:a16="http://schemas.microsoft.com/office/drawing/2014/main" id="{BF7DA605-6D61-4576-4543-06BBB4A2A58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6337" y="1889096"/>
            <a:ext cx="4938713" cy="3081338"/>
          </a:xfrm>
          <a:ln w="57150">
            <a:solidFill>
              <a:schemeClr val="tx1"/>
            </a:solidFill>
          </a:ln>
          <a:effectLst>
            <a:outerShdw blurRad="50800" dist="38100" dir="18900000" algn="bl" rotWithShape="0">
              <a:prstClr val="black">
                <a:alpha val="40000"/>
              </a:prstClr>
            </a:outerShdw>
          </a:effectLst>
        </p:spPr>
      </p:pic>
      <p:pic>
        <p:nvPicPr>
          <p:cNvPr id="17" name="Picture 16" descr="Graphical user interface, chat or text message, website&#10;&#10;Description automatically generated">
            <a:extLst>
              <a:ext uri="{FF2B5EF4-FFF2-40B4-BE49-F238E27FC236}">
                <a16:creationId xmlns:a16="http://schemas.microsoft.com/office/drawing/2014/main" id="{EC83CAFA-D8DD-0137-346B-400BD2FB8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325" y="1884362"/>
            <a:ext cx="4943475" cy="3081338"/>
          </a:xfrm>
          <a:prstGeom prst="rect">
            <a:avLst/>
          </a:prstGeom>
          <a:ln w="57150">
            <a:solidFill>
              <a:schemeClr val="tx1"/>
            </a:solidFill>
          </a:ln>
          <a:effectLst>
            <a:outerShdw blurRad="50800" dist="38100" dir="18900000" algn="bl" rotWithShape="0">
              <a:prstClr val="black">
                <a:alpha val="40000"/>
              </a:prstClr>
            </a:outerShdw>
          </a:effectLst>
        </p:spPr>
      </p:pic>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CDBBEF-AA6C-4BA6-85B2-A17D7F280E38}"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71752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a:solidFill>
            <a:schemeClr val="tx1">
              <a:lumMod val="50000"/>
              <a:lumOff val="50000"/>
            </a:schemeClr>
          </a:solidFill>
          <a:ln>
            <a:solidFill>
              <a:srgbClr val="FF0000"/>
            </a:solidFill>
          </a:ln>
          <a:effectLst>
            <a:glow rad="101600">
              <a:srgbClr val="FF0000">
                <a:alpha val="60000"/>
              </a:srgbClr>
            </a:glow>
            <a:outerShdw blurRad="76200" dist="12700" dir="8100000" sy="-23000" kx="800400" algn="br" rotWithShape="0">
              <a:prstClr val="black">
                <a:alpha val="20000"/>
              </a:prstClr>
            </a:outerShdw>
          </a:effectLst>
        </p:spPr>
        <p:txBody>
          <a:bodyPr>
            <a:normAutofit/>
          </a:bodyPr>
          <a:lstStyle/>
          <a:p>
            <a:r>
              <a:rPr lang="en-US" sz="5000" dirty="0">
                <a:latin typeface="Times New Roman" panose="02020603050405020304" pitchFamily="18" charset="0"/>
                <a:cs typeface="Times New Roman" panose="02020603050405020304" pitchFamily="18" charset="0"/>
              </a:rPr>
              <a:t> CONCLUSION</a:t>
            </a:r>
          </a:p>
        </p:txBody>
      </p:sp>
      <p:sp>
        <p:nvSpPr>
          <p:cNvPr id="3" name="Content Placeholder 2"/>
          <p:cNvSpPr>
            <a:spLocks noGrp="1"/>
          </p:cNvSpPr>
          <p:nvPr>
            <p:ph idx="1"/>
          </p:nvPr>
        </p:nvSpPr>
        <p:spPr>
          <a:xfrm>
            <a:off x="838200" y="1841383"/>
            <a:ext cx="10515600" cy="3892550"/>
          </a:xfrm>
        </p:spPr>
        <p:txBody>
          <a:bodyPr>
            <a:normAutofit/>
          </a:bodyPr>
          <a:lstStyle/>
          <a:p>
            <a:pPr>
              <a:buFont typeface="Wingdings" panose="05000000000000000000" charset="0"/>
              <a:buChar char="v"/>
            </a:pPr>
            <a:r>
              <a:rPr lang="en-US" sz="3000" dirty="0">
                <a:latin typeface="Times New Roman" panose="02020603050405020304" pitchFamily="18" charset="0"/>
                <a:cs typeface="Times New Roman" panose="02020603050405020304" pitchFamily="18" charset="0"/>
              </a:rPr>
              <a:t>So this project of ours was a prototype that how with help of Data Science and APIs we can create an application which can give accurate predictions of Stocks And Cryptocurrencies. </a:t>
            </a:r>
          </a:p>
          <a:p>
            <a:pPr>
              <a:buFont typeface="Wingdings" panose="05000000000000000000" charset="0"/>
              <a:buChar char="v"/>
            </a:pPr>
            <a:endParaRPr lang="en-US" sz="30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3000" dirty="0">
                <a:latin typeface="Times New Roman" panose="02020603050405020304" pitchFamily="18" charset="0"/>
                <a:cs typeface="Times New Roman" panose="02020603050405020304" pitchFamily="18" charset="0"/>
              </a:rPr>
              <a:t>In future we would love to make it full web application by adding more stocks and cryptos , improving the design of our application and above all make the prediction and regression analysis more accurate.  </a:t>
            </a:r>
          </a:p>
          <a:p>
            <a:pPr>
              <a:buFont typeface="Wingdings" panose="05000000000000000000" charset="0"/>
              <a:buChar char="v"/>
            </a:pP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364" y="136525"/>
            <a:ext cx="10515600" cy="1325563"/>
          </a:xfrm>
          <a:solidFill>
            <a:schemeClr val="tx1">
              <a:lumMod val="50000"/>
              <a:lumOff val="50000"/>
            </a:schemeClr>
          </a:solidFill>
          <a:ln>
            <a:solidFill>
              <a:srgbClr val="FF0000"/>
            </a:solidFill>
          </a:ln>
          <a:effectLst>
            <a:glow rad="101600">
              <a:srgbClr val="FF0000">
                <a:alpha val="60000"/>
              </a:srgbClr>
            </a:glow>
            <a:outerShdw blurRad="76200" dist="12700" dir="8100000" sy="-23000" kx="800400" algn="br" rotWithShape="0">
              <a:prstClr val="black">
                <a:alpha val="20000"/>
              </a:prstClr>
            </a:outerShdw>
          </a:effectLst>
        </p:spPr>
        <p:txBody>
          <a:bodyPr>
            <a:normAutofit/>
          </a:bodyPr>
          <a:lstStyle/>
          <a:p>
            <a:r>
              <a:rPr lang="en-US" sz="50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833245"/>
            <a:ext cx="10515600" cy="4888230"/>
          </a:xfrm>
        </p:spPr>
        <p:txBody>
          <a:bodyPr>
            <a:normAutofit/>
          </a:bodyPr>
          <a:lstStyle/>
          <a:p>
            <a:pP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In future we would love to make it full web application by adding more stocks and cryptos , improving the design of our application and above all make the prediction and regression analysis more accurate.  </a:t>
            </a:r>
          </a:p>
          <a:p>
            <a:pPr>
              <a:buFont typeface="Wingdings" panose="05000000000000000000" pitchFamily="2" charset="2"/>
              <a:buChar char="v"/>
            </a:pPr>
            <a:endParaRPr lang="en-US" sz="3000" dirty="0">
              <a:solidFill>
                <a:srgbClr val="202124"/>
              </a:solidFill>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3000" dirty="0">
                <a:solidFill>
                  <a:srgbClr val="202124"/>
                </a:solidFill>
                <a:latin typeface="Times New Roman" panose="02020603050405020304" pitchFamily="18" charset="0"/>
                <a:cs typeface="Times New Roman" panose="02020603050405020304" pitchFamily="18" charset="0"/>
              </a:rPr>
              <a:t>Blockchain</a:t>
            </a:r>
            <a:r>
              <a:rPr lang="en-US" sz="3000" i="0" dirty="0">
                <a:solidFill>
                  <a:srgbClr val="202124"/>
                </a:solidFill>
                <a:effectLst/>
                <a:latin typeface="Times New Roman" panose="02020603050405020304" pitchFamily="18" charset="0"/>
                <a:cs typeface="Times New Roman" panose="02020603050405020304" pitchFamily="18" charset="0"/>
              </a:rPr>
              <a:t> has the potential to solve the acute issues of data storage and security, transactions processing and intermediaries, supply chains, intellectual property, government operations, charity, voting, and crowdfunding.</a:t>
            </a:r>
          </a:p>
          <a:p>
            <a:pPr>
              <a:buFont typeface="Wingdings" panose="05000000000000000000" charset="0"/>
              <a:buChar char="v"/>
            </a:pP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a:solidFill>
            <a:schemeClr val="tx1">
              <a:lumMod val="50000"/>
              <a:lumOff val="50000"/>
            </a:schemeClr>
          </a:solidFill>
          <a:ln>
            <a:solidFill>
              <a:srgbClr val="FF0000"/>
            </a:solidFill>
          </a:ln>
          <a:effectLst>
            <a:glow rad="101600">
              <a:srgbClr val="FF0000">
                <a:alpha val="60000"/>
              </a:srgbClr>
            </a:glow>
            <a:outerShdw blurRad="76200" dist="12700" dir="8100000" sy="-23000" kx="800400" algn="br" rotWithShape="0">
              <a:prstClr val="black">
                <a:alpha val="20000"/>
              </a:prstClr>
            </a:outerShdw>
          </a:effectLst>
        </p:spPr>
        <p:txBody>
          <a:bodyPr>
            <a:normAutofit/>
          </a:bodyPr>
          <a:lstStyle/>
          <a:p>
            <a:r>
              <a:rPr lang="en-US" sz="50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880407"/>
            <a:ext cx="10515600" cy="3742690"/>
          </a:xfrm>
        </p:spPr>
        <p:txBody>
          <a:bodyPr>
            <a:normAutofit/>
          </a:bodyPr>
          <a:lstStyle/>
          <a:p>
            <a:pPr>
              <a:buFont typeface="Wingdings" panose="05000000000000000000" charset="0"/>
              <a:buChar char="v"/>
            </a:pPr>
            <a:r>
              <a:rPr lang="en-US" dirty="0">
                <a:hlinkClick r:id="rId2"/>
              </a:rPr>
              <a:t>https://youtu.be/JwSS70SZdyM</a:t>
            </a:r>
            <a:endParaRPr lang="en-US" dirty="0"/>
          </a:p>
          <a:p>
            <a:pPr>
              <a:buFont typeface="Wingdings" panose="05000000000000000000" charset="0"/>
              <a:buChar char="v"/>
            </a:pPr>
            <a:endParaRPr lang="en-US" dirty="0"/>
          </a:p>
          <a:p>
            <a:pPr>
              <a:buFont typeface="Wingdings" panose="05000000000000000000" charset="0"/>
              <a:buChar char="v"/>
            </a:pPr>
            <a:r>
              <a:rPr lang="en-US" dirty="0">
                <a:hlinkClick r:id="rId3"/>
              </a:rPr>
              <a:t>https://youtu.be/fThcHGiTOeQ</a:t>
            </a:r>
            <a:endParaRPr lang="en-US" dirty="0"/>
          </a:p>
          <a:p>
            <a:pPr>
              <a:buFont typeface="Wingdings" panose="05000000000000000000" charset="0"/>
              <a:buChar char="v"/>
            </a:pPr>
            <a:endParaRPr lang="en-US" dirty="0"/>
          </a:p>
          <a:p>
            <a:pPr>
              <a:buFont typeface="Wingdings" panose="05000000000000000000" charset="0"/>
              <a:buChar char="v"/>
            </a:pPr>
            <a:r>
              <a:rPr lang="en-US" dirty="0">
                <a:hlinkClick r:id="rId4"/>
              </a:rPr>
              <a:t>https://youtu.be/JUSFaWkAASI</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p>
        </p:txBody>
      </p:sp>
      <p:sp>
        <p:nvSpPr>
          <p:cNvPr id="3" name="Content Placeholder 2"/>
          <p:cNvSpPr>
            <a:spLocks noGrp="1"/>
          </p:cNvSpPr>
          <p:nvPr>
            <p:ph idx="1"/>
          </p:nvPr>
        </p:nvSpPr>
        <p:spPr>
          <a:xfrm>
            <a:off x="838200" y="1905747"/>
            <a:ext cx="10515600" cy="4952253"/>
          </a:xfrm>
        </p:spPr>
        <p:txBody>
          <a:bodyPr>
            <a:normAutofit/>
          </a:bodyPr>
          <a:lstStyle/>
          <a:p>
            <a:r>
              <a:rPr lang="en-US" sz="3000" dirty="0">
                <a:latin typeface="Times New Roman" panose="02020603050405020304"/>
                <a:cs typeface="Times New Roman" panose="02020603050405020304"/>
              </a:rPr>
              <a:t>Introduction to Project</a:t>
            </a:r>
          </a:p>
          <a:p>
            <a:r>
              <a:rPr lang="en-US" sz="3000" dirty="0">
                <a:latin typeface="Times New Roman" panose="02020603050405020304"/>
                <a:cs typeface="Times New Roman" panose="02020603050405020304"/>
              </a:rPr>
              <a:t>Problem Formulation</a:t>
            </a:r>
          </a:p>
          <a:p>
            <a:r>
              <a:rPr lang="en-US" sz="3000" dirty="0">
                <a:latin typeface="Times New Roman" panose="02020603050405020304"/>
                <a:cs typeface="Times New Roman" panose="02020603050405020304"/>
              </a:rPr>
              <a:t>Objectives of the work </a:t>
            </a:r>
          </a:p>
          <a:p>
            <a:r>
              <a:rPr lang="en-US" sz="3000" dirty="0">
                <a:latin typeface="Times New Roman" panose="02020603050405020304"/>
                <a:cs typeface="Times New Roman" panose="02020603050405020304"/>
              </a:rPr>
              <a:t>Methodology used</a:t>
            </a:r>
          </a:p>
          <a:p>
            <a:r>
              <a:rPr lang="en-US" sz="3000" spc="-10" dirty="0">
                <a:latin typeface="Times New Roman" panose="02020603050405020304"/>
                <a:cs typeface="Times New Roman" panose="02020603050405020304"/>
              </a:rPr>
              <a:t>Results and Outputs</a:t>
            </a:r>
          </a:p>
          <a:p>
            <a:r>
              <a:rPr lang="en-US" sz="3000" spc="-10" dirty="0">
                <a:latin typeface="Times New Roman" panose="02020603050405020304"/>
                <a:cs typeface="Times New Roman" panose="02020603050405020304"/>
              </a:rPr>
              <a:t>Conclusion</a:t>
            </a:r>
          </a:p>
          <a:p>
            <a:r>
              <a:rPr lang="en-US" sz="3000" dirty="0">
                <a:latin typeface="Times New Roman" panose="02020603050405020304"/>
                <a:cs typeface="Times New Roman" panose="02020603050405020304"/>
              </a:rPr>
              <a:t>Future Scope</a:t>
            </a:r>
          </a:p>
          <a:p>
            <a:r>
              <a:rPr lang="en-US" sz="3000" dirty="0">
                <a:latin typeface="Times New Roman" panose="02020603050405020304"/>
                <a:cs typeface="Times New Roman" panose="02020603050405020304"/>
              </a:rPr>
              <a:t>References</a:t>
            </a:r>
            <a:endParaRPr lang="en-US" sz="3000" dirty="0"/>
          </a:p>
          <a:p>
            <a:endParaRPr lang="en-US" sz="3000" dirty="0"/>
          </a:p>
          <a:p>
            <a:endParaRPr lang="en-US" sz="3000" dirty="0"/>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
        <p:nvSpPr>
          <p:cNvPr id="5" name="Title 1">
            <a:extLst>
              <a:ext uri="{FF2B5EF4-FFF2-40B4-BE49-F238E27FC236}">
                <a16:creationId xmlns:a16="http://schemas.microsoft.com/office/drawing/2014/main" id="{EAEEA8B7-B6DB-CBB3-ACC6-5425A4955297}"/>
              </a:ext>
            </a:extLst>
          </p:cNvPr>
          <p:cNvSpPr txBox="1">
            <a:spLocks/>
          </p:cNvSpPr>
          <p:nvPr/>
        </p:nvSpPr>
        <p:spPr>
          <a:xfrm>
            <a:off x="838200" y="136525"/>
            <a:ext cx="10515600" cy="1325563"/>
          </a:xfrm>
          <a:prstGeom prst="rect">
            <a:avLst/>
          </a:prstGeom>
          <a:solidFill>
            <a:schemeClr val="tx1">
              <a:lumMod val="50000"/>
              <a:lumOff val="50000"/>
            </a:schemeClr>
          </a:solidFill>
          <a:ln>
            <a:solidFill>
              <a:srgbClr val="FF0000"/>
            </a:solidFill>
          </a:ln>
          <a:effectLst>
            <a:glow rad="101600">
              <a:srgbClr val="FF0000">
                <a:alpha val="60000"/>
              </a:srgbClr>
            </a:glow>
            <a:outerShdw blurRad="76200" dist="12700" dir="8100000" sy="-23000" kx="800400" algn="br" rotWithShape="0">
              <a:prstClr val="black">
                <a:alpha val="2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 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a:solidFill>
            <a:schemeClr val="tx1">
              <a:lumMod val="50000"/>
              <a:lumOff val="50000"/>
            </a:schemeClr>
          </a:solidFill>
          <a:ln>
            <a:solidFill>
              <a:srgbClr val="FF0000"/>
            </a:solidFill>
          </a:ln>
          <a:effectLst>
            <a:glow rad="101600">
              <a:srgbClr val="FF0000">
                <a:alpha val="60000"/>
              </a:srgbClr>
            </a:glow>
            <a:outerShdw blurRad="76200" dist="12700" dir="8100000" sy="-23000" kx="800400" algn="br" rotWithShape="0">
              <a:prstClr val="black">
                <a:alpha val="20000"/>
              </a:prstClr>
            </a:outerShdw>
          </a:effectLst>
        </p:spPr>
        <p:txBody>
          <a:bodyPr>
            <a:normAutofit/>
          </a:bodyPr>
          <a:lstStyle/>
          <a:p>
            <a:r>
              <a:rPr lang="en-US" sz="5000" dirty="0">
                <a:latin typeface="Times New Roman" panose="02020603050405020304" pitchFamily="18" charset="0"/>
                <a:cs typeface="Times New Roman" panose="02020603050405020304" pitchFamily="18" charset="0"/>
              </a:rPr>
              <a:t> INTRODUCTION</a:t>
            </a:r>
            <a:endParaRPr lang="en-US" sz="5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54676"/>
            <a:ext cx="10515600" cy="4866799"/>
          </a:xfrm>
        </p:spPr>
        <p:txBody>
          <a:bodyPr numCol="1">
            <a:normAutofit/>
          </a:bodyPr>
          <a:lstStyle/>
          <a:p>
            <a:r>
              <a:rPr lang="en-US" sz="3000" dirty="0">
                <a:effectLst/>
                <a:latin typeface="Times New Roman" panose="02020603050405020304" pitchFamily="18" charset="0"/>
                <a:ea typeface="Calibri" panose="020F0502020204030204" pitchFamily="34" charset="0"/>
              </a:rPr>
              <a:t>Our Project “EDA OF CRYPTOCURRENCIES &amp; STOCKS” is a Web Application which can do price prediction and give detailed overviews of cryptocurrencies and stocks.</a:t>
            </a:r>
          </a:p>
          <a:p>
            <a:r>
              <a:rPr lang="en-US" sz="3000" i="0" dirty="0">
                <a:effectLst/>
                <a:latin typeface="Times New Roman" panose="02020603050405020304" pitchFamily="18" charset="0"/>
                <a:cs typeface="Times New Roman" panose="02020603050405020304" pitchFamily="18" charset="0"/>
              </a:rPr>
              <a:t>Exploratory data analysis (EDA) is used by data scientists to analyze and investigate data sets and summarize their main characteristics, often employing data visualization methods.</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3000" dirty="0">
                <a:effectLst/>
                <a:latin typeface="Times New Roman" panose="02020603050405020304" pitchFamily="18" charset="0"/>
                <a:ea typeface="Calibri" panose="020F0502020204030204" pitchFamily="34" charset="0"/>
              </a:rPr>
              <a:t>purpose of our project things easier for the investors whether beginners or experts by providing them an interface where they can get all the important things about any specific crypto and stocks before investing, so they can invest wisely and profitably.</a:t>
            </a:r>
          </a:p>
          <a:p>
            <a:endParaRPr lang="en-US" sz="2500" dirty="0">
              <a:effectLst/>
              <a:latin typeface="Times New Roman" panose="02020603050405020304" pitchFamily="18" charset="0"/>
              <a:ea typeface="Calibri" panose="020F0502020204030204" pitchFamily="34" charset="0"/>
            </a:endParaRPr>
          </a:p>
          <a:p>
            <a:endParaRPr lang="en-US" sz="2500" dirty="0"/>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a:solidFill>
            <a:schemeClr val="tx1">
              <a:lumMod val="50000"/>
              <a:lumOff val="50000"/>
            </a:schemeClr>
          </a:solidFill>
          <a:ln>
            <a:solidFill>
              <a:srgbClr val="FF0000"/>
            </a:solidFill>
          </a:ln>
          <a:effectLst>
            <a:glow rad="101600">
              <a:srgbClr val="FF0000">
                <a:alpha val="60000"/>
              </a:srgbClr>
            </a:glow>
            <a:outerShdw blurRad="76200" dist="12700" dir="8100000" sy="-23000" kx="800400" algn="br" rotWithShape="0">
              <a:prstClr val="black">
                <a:alpha val="20000"/>
              </a:prstClr>
            </a:outerShdw>
          </a:effectLst>
        </p:spPr>
        <p:txBody>
          <a:bodyPr>
            <a:normAutofit/>
          </a:bodyPr>
          <a:lstStyle/>
          <a:p>
            <a:r>
              <a:rPr lang="en-US" sz="5000" dirty="0">
                <a:latin typeface="Times New Roman" panose="02020603050405020304" pitchFamily="18" charset="0"/>
                <a:cs typeface="Times New Roman" panose="02020603050405020304" pitchFamily="18" charset="0"/>
              </a:rPr>
              <a:t> Problem Formulation</a:t>
            </a:r>
          </a:p>
        </p:txBody>
      </p:sp>
      <p:sp>
        <p:nvSpPr>
          <p:cNvPr id="3" name="Content Placeholder 2"/>
          <p:cNvSpPr>
            <a:spLocks noGrp="1"/>
          </p:cNvSpPr>
          <p:nvPr>
            <p:ph idx="1"/>
          </p:nvPr>
        </p:nvSpPr>
        <p:spPr>
          <a:xfrm>
            <a:off x="838200" y="1855121"/>
            <a:ext cx="10515600" cy="4866353"/>
          </a:xfrm>
        </p:spPr>
        <p:txBody>
          <a:bodyPr numCol="2">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Today’s world Stocks &amp; Cryptocurrencies markets have grown a lot and each day more and more people are being pulled towards in these markets. </a:t>
            </a:r>
            <a:r>
              <a:rPr lang="en-US" sz="2400" b="0" i="0" dirty="0">
                <a:effectLst/>
                <a:latin typeface="Times New Roman" panose="02020603050405020304" pitchFamily="18" charset="0"/>
                <a:cs typeface="Times New Roman" panose="02020603050405020304" pitchFamily="18" charset="0"/>
              </a:rPr>
              <a:t>P</a:t>
            </a:r>
            <a:r>
              <a:rPr lang="en-US" sz="2400" i="0" dirty="0">
                <a:effectLst/>
                <a:latin typeface="Times New Roman" panose="02020603050405020304" pitchFamily="18" charset="0"/>
                <a:cs typeface="Times New Roman" panose="02020603050405020304" pitchFamily="18" charset="0"/>
              </a:rPr>
              <a:t>erhaps the most common reason why people invest in cryptocurrency is to speculate on the price in the hope the asset will be worth more in the future.</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our Web Application we show detailed prices and mainly the future prediction of cryptos and stocks using regression model showing their time series data and forecast data.</a:t>
            </a: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pic>
        <p:nvPicPr>
          <p:cNvPr id="6" name="Picture 5">
            <a:extLst>
              <a:ext uri="{FF2B5EF4-FFF2-40B4-BE49-F238E27FC236}">
                <a16:creationId xmlns:a16="http://schemas.microsoft.com/office/drawing/2014/main" id="{3F203BD3-D0D9-72C8-72EC-4D9EABD8C8A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1403471">
            <a:off x="6554110" y="2545565"/>
            <a:ext cx="4494774" cy="25405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941" y="136525"/>
            <a:ext cx="10515600" cy="1325563"/>
          </a:xfrm>
          <a:solidFill>
            <a:schemeClr val="tx1">
              <a:lumMod val="50000"/>
              <a:lumOff val="50000"/>
            </a:schemeClr>
          </a:solidFill>
          <a:ln>
            <a:solidFill>
              <a:srgbClr val="FF0000"/>
            </a:solidFill>
          </a:ln>
          <a:effectLst>
            <a:glow rad="101600">
              <a:srgbClr val="FF0000">
                <a:alpha val="60000"/>
              </a:srgbClr>
            </a:glow>
            <a:outerShdw blurRad="76200" dist="12700" dir="8100000" sy="-23000" kx="800400" algn="br" rotWithShape="0">
              <a:prstClr val="black">
                <a:alpha val="20000"/>
              </a:prstClr>
            </a:outerShdw>
          </a:effectLst>
        </p:spPr>
        <p:txBody>
          <a:bodyPr>
            <a:normAutofit/>
          </a:bodyPr>
          <a:lstStyle/>
          <a:p>
            <a:r>
              <a:rPr lang="en-US" sz="5000" dirty="0">
                <a:latin typeface="Times New Roman" panose="02020603050405020304" pitchFamily="18" charset="0"/>
                <a:cs typeface="Times New Roman" panose="02020603050405020304" pitchFamily="18" charset="0"/>
              </a:rPr>
              <a:t> Objectives of the Work</a:t>
            </a:r>
          </a:p>
        </p:txBody>
      </p:sp>
      <p:sp>
        <p:nvSpPr>
          <p:cNvPr id="3" name="Content Placeholder 2"/>
          <p:cNvSpPr>
            <a:spLocks noGrp="1"/>
          </p:cNvSpPr>
          <p:nvPr>
            <p:ph idx="1"/>
          </p:nvPr>
        </p:nvSpPr>
        <p:spPr>
          <a:xfrm>
            <a:off x="853190" y="1903750"/>
            <a:ext cx="10514351" cy="4661942"/>
          </a:xfrm>
        </p:spPr>
        <p:txBody>
          <a:bodyPr>
            <a:normAutofit/>
          </a:bodyPr>
          <a:lstStyle/>
          <a:p>
            <a:r>
              <a:rPr lang="en-US" sz="3000" dirty="0">
                <a:latin typeface="Times New Roman" panose="02020603050405020304" pitchFamily="18" charset="0"/>
                <a:cs typeface="Times New Roman" panose="02020603050405020304" pitchFamily="18" charset="0"/>
              </a:rPr>
              <a:t>This project aims to help the young and expert investors to have a new aspect regarding investment in cryptocurrencies and stocks with the help of data science using regression and prediction model.</a:t>
            </a:r>
          </a:p>
          <a:p>
            <a:r>
              <a:rPr lang="en-IN" sz="3000" dirty="0">
                <a:effectLst/>
                <a:latin typeface="Times New Roman" panose="02020603050405020304" pitchFamily="18" charset="0"/>
                <a:ea typeface="Calibri" panose="020F0502020204030204" pitchFamily="34" charset="0"/>
              </a:rPr>
              <a:t>The main purpose of our project is to make things easier for the investors whether beginners or experts by providing them an interface where they can get all the important things about any specific crypto and stocks before investing, so they can invest wisely and profitably.</a:t>
            </a:r>
            <a:r>
              <a:rPr lang="en-US" sz="30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a:solidFill>
            <a:schemeClr val="tx1">
              <a:lumMod val="50000"/>
              <a:lumOff val="50000"/>
            </a:schemeClr>
          </a:solidFill>
          <a:ln>
            <a:solidFill>
              <a:srgbClr val="FF0000"/>
            </a:solidFill>
          </a:ln>
          <a:effectLst>
            <a:glow rad="101600">
              <a:srgbClr val="FF0000">
                <a:alpha val="60000"/>
              </a:srgbClr>
            </a:glow>
            <a:outerShdw blurRad="76200" dist="12700" dir="8100000" sy="-23000" kx="800400" algn="br" rotWithShape="0">
              <a:prstClr val="black">
                <a:alpha val="20000"/>
              </a:prstClr>
            </a:outerShdw>
          </a:effectLst>
        </p:spPr>
        <p:txBody>
          <a:bodyPr>
            <a:normAutofit/>
          </a:bodyPr>
          <a:lstStyle/>
          <a:p>
            <a:r>
              <a:rPr lang="en-US" sz="5000" dirty="0">
                <a:latin typeface="Times New Roman" panose="02020603050405020304" pitchFamily="18" charset="0"/>
                <a:cs typeface="Times New Roman" panose="02020603050405020304" pitchFamily="18" charset="0"/>
              </a:rPr>
              <a:t> Methodology used</a:t>
            </a:r>
          </a:p>
        </p:txBody>
      </p:sp>
      <p:sp>
        <p:nvSpPr>
          <p:cNvPr id="3" name="Content Placeholder 2"/>
          <p:cNvSpPr>
            <a:spLocks noGrp="1"/>
          </p:cNvSpPr>
          <p:nvPr>
            <p:ph idx="1"/>
          </p:nvPr>
        </p:nvSpPr>
        <p:spPr>
          <a:xfrm>
            <a:off x="838200" y="1850988"/>
            <a:ext cx="10959059" cy="4687924"/>
          </a:xfrm>
        </p:spPr>
        <p:txBody>
          <a:bodyPr>
            <a:normAutofit fontScale="97500"/>
          </a:bodyPr>
          <a:lstStyle/>
          <a:p>
            <a:pPr marL="228600" lvl="0" indent="-228600" algn="l" rtl="0">
              <a:lnSpc>
                <a:spcPct val="90000"/>
              </a:lnSpc>
              <a:spcBef>
                <a:spcPts val="0"/>
              </a:spcBef>
              <a:spcAft>
                <a:spcPts val="0"/>
              </a:spcAft>
              <a:buClr>
                <a:schemeClr val="dk1"/>
              </a:buClr>
              <a:buSzPts val="2800"/>
              <a:buChar char="•"/>
            </a:pPr>
            <a:r>
              <a:rPr lang="en-US" sz="3100" dirty="0">
                <a:latin typeface="Times New Roman" panose="02020603050405020304" pitchFamily="18" charset="0"/>
                <a:cs typeface="Times New Roman" panose="02020603050405020304" pitchFamily="18" charset="0"/>
              </a:rPr>
              <a:t>The following methodology will be followed to achieve the objectives defined for proposed research work:</a:t>
            </a:r>
          </a:p>
          <a:p>
            <a:pPr marL="685800" lvl="1" indent="-228600" algn="l" rtl="0">
              <a:lnSpc>
                <a:spcPct val="90000"/>
              </a:lnSpc>
              <a:spcBef>
                <a:spcPts val="500"/>
              </a:spcBef>
              <a:spcAft>
                <a:spcPts val="0"/>
              </a:spcAft>
              <a:buClr>
                <a:schemeClr val="dk1"/>
              </a:buClr>
              <a:buSzPts val="2400"/>
              <a:buFont typeface="Noto Sans Symbols"/>
              <a:buChar char="⮚"/>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Detailed study of how a live website works and the requirements to create</a:t>
            </a:r>
          </a:p>
          <a:p>
            <a:pPr marL="457200" lvl="1" indent="0" algn="l" rtl="0">
              <a:lnSpc>
                <a:spcPct val="90000"/>
              </a:lnSpc>
              <a:spcBef>
                <a:spcPts val="500"/>
              </a:spcBef>
              <a:spcAft>
                <a:spcPts val="0"/>
              </a:spcAft>
              <a:buClr>
                <a:schemeClr val="dk1"/>
              </a:buClr>
              <a:buSzPts val="2400"/>
              <a:buNone/>
            </a:pPr>
            <a:r>
              <a:rPr lang="en-US" sz="2600" dirty="0">
                <a:latin typeface="Times New Roman" panose="02020603050405020304" pitchFamily="18" charset="0"/>
                <a:cs typeface="Times New Roman" panose="02020603050405020304" pitchFamily="18" charset="0"/>
              </a:rPr>
              <a:t>    one will be done. </a:t>
            </a:r>
          </a:p>
          <a:p>
            <a:pPr marL="685800" lvl="1" indent="-228600" algn="l" rtl="0">
              <a:lnSpc>
                <a:spcPct val="90000"/>
              </a:lnSpc>
              <a:spcBef>
                <a:spcPts val="500"/>
              </a:spcBef>
              <a:spcAft>
                <a:spcPts val="0"/>
              </a:spcAft>
              <a:buClr>
                <a:schemeClr val="dk1"/>
              </a:buClr>
              <a:buSzPts val="2400"/>
              <a:buFont typeface="Noto Sans Symbols"/>
              <a:buChar char="⮚"/>
            </a:pPr>
            <a:r>
              <a:rPr lang="en-US" sz="2600" dirty="0">
                <a:latin typeface="Times New Roman" panose="02020603050405020304" pitchFamily="18" charset="0"/>
                <a:cs typeface="Times New Roman" panose="02020603050405020304" pitchFamily="18" charset="0"/>
              </a:rPr>
              <a:t> Installation and hand on experience on existing approaches of a website will</a:t>
            </a:r>
          </a:p>
          <a:p>
            <a:pPr marL="457200" lvl="1" indent="0" algn="l" rtl="0">
              <a:lnSpc>
                <a:spcPct val="90000"/>
              </a:lnSpc>
              <a:spcBef>
                <a:spcPts val="500"/>
              </a:spcBef>
              <a:spcAft>
                <a:spcPts val="0"/>
              </a:spcAft>
              <a:buClr>
                <a:schemeClr val="dk1"/>
              </a:buClr>
              <a:buSzPts val="2400"/>
              <a:buNone/>
            </a:pPr>
            <a:r>
              <a:rPr lang="en-US" sz="2600" dirty="0">
                <a:latin typeface="Times New Roman" panose="02020603050405020304" pitchFamily="18" charset="0"/>
                <a:cs typeface="Times New Roman" panose="02020603050405020304" pitchFamily="18" charset="0"/>
              </a:rPr>
              <a:t>    be done. Relative pros and cons will be identified. </a:t>
            </a:r>
          </a:p>
          <a:p>
            <a:pPr marL="685800" lvl="1" indent="-228600" algn="l" rtl="0">
              <a:lnSpc>
                <a:spcPct val="90000"/>
              </a:lnSpc>
              <a:spcBef>
                <a:spcPts val="500"/>
              </a:spcBef>
              <a:spcAft>
                <a:spcPts val="0"/>
              </a:spcAft>
              <a:buClr>
                <a:schemeClr val="dk1"/>
              </a:buClr>
              <a:buSzPts val="2400"/>
              <a:buFont typeface="Noto Sans Symbols"/>
              <a:buChar char="⮚"/>
            </a:pPr>
            <a:r>
              <a:rPr lang="en-US" sz="2600" dirty="0">
                <a:latin typeface="Times New Roman" panose="02020603050405020304" pitchFamily="18" charset="0"/>
                <a:cs typeface="Times New Roman" panose="02020603050405020304" pitchFamily="18" charset="0"/>
              </a:rPr>
              <a:t> Various parameters will be identified to evaluate the proposed system.</a:t>
            </a:r>
          </a:p>
          <a:p>
            <a:pPr marL="685800" lvl="1" indent="-228600" algn="l" rtl="0">
              <a:lnSpc>
                <a:spcPct val="90000"/>
              </a:lnSpc>
              <a:spcBef>
                <a:spcPts val="500"/>
              </a:spcBef>
              <a:spcAft>
                <a:spcPts val="0"/>
              </a:spcAft>
              <a:buClr>
                <a:schemeClr val="dk1"/>
              </a:buClr>
              <a:buSzPts val="2400"/>
              <a:buFont typeface="Noto Sans Symbols"/>
              <a:buChar char="⮚"/>
            </a:pPr>
            <a:r>
              <a:rPr lang="en-US" sz="2600" dirty="0">
                <a:latin typeface="Times New Roman" panose="02020603050405020304" pitchFamily="18" charset="0"/>
                <a:cs typeface="Times New Roman" panose="02020603050405020304" pitchFamily="18" charset="0"/>
              </a:rPr>
              <a:t> Comparison of new implemented approach with exiting approaches will be </a:t>
            </a:r>
          </a:p>
          <a:p>
            <a:pPr marL="457200" lvl="1" indent="0" algn="l" rtl="0">
              <a:lnSpc>
                <a:spcPct val="90000"/>
              </a:lnSpc>
              <a:spcBef>
                <a:spcPts val="500"/>
              </a:spcBef>
              <a:spcAft>
                <a:spcPts val="0"/>
              </a:spcAft>
              <a:buClr>
                <a:schemeClr val="dk1"/>
              </a:buClr>
              <a:buSzPts val="2400"/>
              <a:buNone/>
            </a:pPr>
            <a:r>
              <a:rPr lang="en-US" sz="2600" dirty="0">
                <a:latin typeface="Times New Roman" panose="02020603050405020304" pitchFamily="18" charset="0"/>
                <a:cs typeface="Times New Roman" panose="02020603050405020304" pitchFamily="18" charset="0"/>
              </a:rPr>
              <a:t>    done</a:t>
            </a:r>
          </a:p>
          <a:p>
            <a:pPr>
              <a:buFont typeface="Wingdings" panose="05000000000000000000" charset="0"/>
              <a:buChar char="v"/>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t>7</a:t>
            </a:fld>
            <a:endParaRPr lang="en-US"/>
          </a:p>
        </p:txBody>
      </p:sp>
      <p:pic>
        <p:nvPicPr>
          <p:cNvPr id="9" name="Picture 8" descr="Diagram&#10;&#10;Description automatically generated">
            <a:extLst>
              <a:ext uri="{FF2B5EF4-FFF2-40B4-BE49-F238E27FC236}">
                <a16:creationId xmlns:a16="http://schemas.microsoft.com/office/drawing/2014/main" id="{48F69EF3-B3FF-D8B4-6202-23E2DF258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727" y="0"/>
            <a:ext cx="8599055" cy="6858000"/>
          </a:xfrm>
          <a:prstGeom prst="rect">
            <a:avLst/>
          </a:prstGeom>
          <a:ln w="57150">
            <a:solidFill>
              <a:schemeClr val="tx1"/>
            </a:solidFill>
          </a:ln>
          <a:effectLst>
            <a:glow rad="228600">
              <a:schemeClr val="accent1">
                <a:satMod val="175000"/>
                <a:alpha val="40000"/>
              </a:schemeClr>
            </a:glow>
          </a:effectLst>
        </p:spPr>
      </p:pic>
      <p:sp>
        <p:nvSpPr>
          <p:cNvPr id="29" name="Title 1">
            <a:extLst>
              <a:ext uri="{FF2B5EF4-FFF2-40B4-BE49-F238E27FC236}">
                <a16:creationId xmlns:a16="http://schemas.microsoft.com/office/drawing/2014/main" id="{9DC0EA94-C096-84AA-ACD2-4D205D4EF18A}"/>
              </a:ext>
            </a:extLst>
          </p:cNvPr>
          <p:cNvSpPr>
            <a:spLocks noGrp="1"/>
          </p:cNvSpPr>
          <p:nvPr>
            <p:ph type="title"/>
          </p:nvPr>
        </p:nvSpPr>
        <p:spPr>
          <a:xfrm>
            <a:off x="745837" y="136524"/>
            <a:ext cx="1794163" cy="297583"/>
          </a:xfrm>
          <a:solidFill>
            <a:schemeClr val="tx1">
              <a:lumMod val="50000"/>
              <a:lumOff val="50000"/>
            </a:schemeClr>
          </a:solidFill>
          <a:ln>
            <a:solidFill>
              <a:srgbClr val="FF0000"/>
            </a:solidFill>
          </a:ln>
          <a:effectLst>
            <a:outerShdw blurRad="76200" dist="12700" dir="8100000" sy="-23000" kx="800400" algn="br" rotWithShape="0">
              <a:prstClr val="black">
                <a:alpha val="20000"/>
              </a:prstClr>
            </a:outerShdw>
          </a:effectLst>
        </p:spPr>
        <p:txBody>
          <a:bodyPr>
            <a:noAutofit/>
          </a:bodyPr>
          <a:lstStyle/>
          <a:p>
            <a:r>
              <a:rPr lang="en-US" sz="2000" dirty="0">
                <a:latin typeface="Times New Roman" panose="02020603050405020304" pitchFamily="18" charset="0"/>
                <a:cs typeface="Times New Roman" panose="02020603050405020304" pitchFamily="18" charset="0"/>
              </a:rPr>
              <a:t>FLOWCHART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a:solidFill>
            <a:schemeClr val="tx1">
              <a:lumMod val="50000"/>
              <a:lumOff val="50000"/>
            </a:schemeClr>
          </a:solidFill>
          <a:ln>
            <a:solidFill>
              <a:srgbClr val="FF0000"/>
            </a:solidFill>
          </a:ln>
          <a:effectLst>
            <a:glow rad="101600">
              <a:srgbClr val="FF0000">
                <a:alpha val="60000"/>
              </a:srgbClr>
            </a:glow>
            <a:outerShdw blurRad="76200" dist="12700" dir="8100000" sy="-23000" kx="800400" algn="br" rotWithShape="0">
              <a:prstClr val="black">
                <a:alpha val="20000"/>
              </a:prstClr>
            </a:outerShdw>
          </a:effectLst>
        </p:spPr>
        <p:txBody>
          <a:bodyPr>
            <a:normAutofit/>
          </a:bodyPr>
          <a:lstStyle/>
          <a:p>
            <a:r>
              <a:rPr lang="en-US" sz="5000" dirty="0">
                <a:latin typeface="Times New Roman" panose="02020603050405020304" pitchFamily="18" charset="0"/>
                <a:cs typeface="Times New Roman" panose="02020603050405020304" pitchFamily="18" charset="0"/>
              </a:rPr>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pic>
        <p:nvPicPr>
          <p:cNvPr id="13" name="Content Placeholder 12" descr="Graphical user interface, application, Teams&#10;&#10;Description automatically generated">
            <a:extLst>
              <a:ext uri="{FF2B5EF4-FFF2-40B4-BE49-F238E27FC236}">
                <a16:creationId xmlns:a16="http://schemas.microsoft.com/office/drawing/2014/main" id="{00882BD7-3D2C-F5B3-4F23-A981B7AAD2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4782" y="2801024"/>
            <a:ext cx="5181600" cy="2823920"/>
          </a:xfrm>
          <a:ln w="57150">
            <a:solidFill>
              <a:schemeClr val="tx1"/>
            </a:solidFill>
          </a:ln>
          <a:effectLst>
            <a:outerShdw blurRad="50800" dist="38100" dir="18900000" algn="bl" rotWithShape="0">
              <a:prstClr val="black">
                <a:alpha val="40000"/>
              </a:prstClr>
            </a:outerShdw>
          </a:effectLst>
        </p:spPr>
      </p:pic>
      <p:pic>
        <p:nvPicPr>
          <p:cNvPr id="17" name="Content Placeholder 16" descr="Chart&#10;&#10;Description automatically generated">
            <a:extLst>
              <a:ext uri="{FF2B5EF4-FFF2-40B4-BE49-F238E27FC236}">
                <a16:creationId xmlns:a16="http://schemas.microsoft.com/office/drawing/2014/main" id="{3CC3B557-6D7B-AABC-B2CB-DC6C63653C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69363" y="2801024"/>
            <a:ext cx="5181600" cy="2823919"/>
          </a:xfrm>
          <a:ln w="57150">
            <a:solidFill>
              <a:schemeClr val="tx1"/>
            </a:solidFill>
          </a:ln>
          <a:effectLst>
            <a:outerShdw blurRad="50800" dist="38100" dir="18900000" algn="bl" rotWithShape="0">
              <a:prstClr val="black">
                <a:alpha val="40000"/>
              </a:prst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CDBBEF-AA6C-4BA6-85B2-A17D7F280E38}" type="slidenum">
              <a:rPr lang="en-US">
                <a:solidFill>
                  <a:srgbClr val="FFFFFF"/>
                </a:solidFill>
              </a:rPr>
              <a:pPr>
                <a:spcAft>
                  <a:spcPts val="600"/>
                </a:spcAft>
              </a:pPr>
              <a:t>9</a:t>
            </a:fld>
            <a:endParaRPr lang="en-US">
              <a:solidFill>
                <a:srgbClr val="FFFFFF"/>
              </a:solidFill>
            </a:endParaRPr>
          </a:p>
        </p:txBody>
      </p:sp>
      <p:pic>
        <p:nvPicPr>
          <p:cNvPr id="6" name="Content Placeholder 5" descr="Chart, line chart&#10;&#10;Description automatically generated">
            <a:extLst>
              <a:ext uri="{FF2B5EF4-FFF2-40B4-BE49-F238E27FC236}">
                <a16:creationId xmlns:a16="http://schemas.microsoft.com/office/drawing/2014/main" id="{EB7F4D34-4DF8-95A6-D145-3A0A9558AF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5497" y="1995055"/>
            <a:ext cx="4590285" cy="2900217"/>
          </a:xfrm>
          <a:ln w="57150">
            <a:solidFill>
              <a:schemeClr val="tx1"/>
            </a:solidFill>
          </a:ln>
          <a:effectLst>
            <a:outerShdw blurRad="50800" dist="38100" dir="18900000" algn="bl" rotWithShape="0">
              <a:prstClr val="black">
                <a:alpha val="40000"/>
              </a:prstClr>
            </a:outerShdw>
          </a:effectLst>
        </p:spPr>
      </p:pic>
      <p:pic>
        <p:nvPicPr>
          <p:cNvPr id="8" name="Picture 7" descr="Chart&#10;&#10;Description automatically generated">
            <a:extLst>
              <a:ext uri="{FF2B5EF4-FFF2-40B4-BE49-F238E27FC236}">
                <a16:creationId xmlns:a16="http://schemas.microsoft.com/office/drawing/2014/main" id="{7F98D021-51BB-0B67-F65C-5F404D136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218" y="1995055"/>
            <a:ext cx="4692073" cy="2900217"/>
          </a:xfrm>
          <a:prstGeom prst="rect">
            <a:avLst/>
          </a:prstGeom>
          <a:ln w="57150">
            <a:solidFill>
              <a:schemeClr val="tx1"/>
            </a:solidFill>
          </a:ln>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1334983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549</TotalTime>
  <Words>627</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vt:lpstr>
      <vt:lpstr>Calibri</vt:lpstr>
      <vt:lpstr>Calibri Light</vt:lpstr>
      <vt:lpstr>Casper</vt:lpstr>
      <vt:lpstr>Gabriola</vt:lpstr>
      <vt:lpstr>Noto Sans Symbols</vt:lpstr>
      <vt:lpstr>Times New Roman</vt:lpstr>
      <vt:lpstr>Wingdings</vt:lpstr>
      <vt:lpstr>1_Office Theme</vt:lpstr>
      <vt:lpstr>2_Office Theme</vt:lpstr>
      <vt:lpstr>Contents Slide Master</vt:lpstr>
      <vt:lpstr>PowerPoint Presentation</vt:lpstr>
      <vt:lpstr>Outline</vt:lpstr>
      <vt:lpstr> INTRODUCTION</vt:lpstr>
      <vt:lpstr> Problem Formulation</vt:lpstr>
      <vt:lpstr> Objectives of the Work</vt:lpstr>
      <vt:lpstr> Methodology used</vt:lpstr>
      <vt:lpstr>FLOWCHART</vt:lpstr>
      <vt:lpstr> Results and Outputs</vt:lpstr>
      <vt:lpstr>PowerPoint Presentation</vt:lpstr>
      <vt:lpstr>PowerPoint Presentation</vt:lpstr>
      <vt:lpstr>PowerPoint Presentation</vt:lpstr>
      <vt:lpstr> 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ABHISHEK RANA</cp:lastModifiedBy>
  <cp:revision>498</cp:revision>
  <dcterms:created xsi:type="dcterms:W3CDTF">2019-01-09T10:33:00Z</dcterms:created>
  <dcterms:modified xsi:type="dcterms:W3CDTF">2022-05-23T05:44:34Z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74053687DC3A42FDB23AFF5BC8692424</vt:lpwstr>
  </property>
  <property fmtid="{D5CDD505-2E9C-101B-9397-08002B2CF9AE}" pid="3" name="KSOProductBuildVer">
    <vt:lpwstr>1033-11.2.0.10451</vt:lpwstr>
  </property>
</Properties>
</file>