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1"/>
  </p:notesMasterIdLst>
  <p:handoutMasterIdLst>
    <p:handoutMasterId r:id="rId12"/>
  </p:handoutMasterIdLst>
  <p:sldIdLst>
    <p:sldId id="401" r:id="rId4"/>
    <p:sldId id="403" r:id="rId5"/>
    <p:sldId id="402" r:id="rId6"/>
    <p:sldId id="406" r:id="rId7"/>
    <p:sldId id="409" r:id="rId8"/>
    <p:sldId id="410" r:id="rId9"/>
    <p:sldId id="40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32EC24-2B56-443C-B5A6-E84AE86522A3}" v="3" dt="2024-02-27T22:51:04.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80" d="100"/>
          <a:sy n="80" d="100"/>
        </p:scale>
        <p:origin x="1008" y="1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136525"/>
            <a:ext cx="10515600" cy="1325563"/>
          </a:xfrm>
        </p:spPr>
        <p:txBody>
          <a:bodyPr/>
          <a:lstStyle/>
          <a:p>
            <a:r>
              <a:rPr lang="en-US" dirty="0"/>
              <a:t>Analysis of Features In Future </a:t>
            </a:r>
          </a:p>
        </p:txBody>
      </p:sp>
      <p:sp>
        <p:nvSpPr>
          <p:cNvPr id="3" name="Content Placeholder 2"/>
          <p:cNvSpPr>
            <a:spLocks noGrp="1"/>
          </p:cNvSpPr>
          <p:nvPr>
            <p:ph idx="1"/>
          </p:nvPr>
        </p:nvSpPr>
        <p:spPr>
          <a:xfrm>
            <a:off x="142875" y="1435100"/>
            <a:ext cx="11906250" cy="5286375"/>
          </a:xfrm>
        </p:spPr>
        <p:txBody>
          <a:bodyPr>
            <a:normAutofit/>
          </a:bodyPr>
          <a:lstStyle/>
          <a:p>
            <a:pPr marL="0" marR="568325" indent="0" algn="just">
              <a:lnSpc>
                <a:spcPct val="100000"/>
              </a:lnSpc>
              <a:spcBef>
                <a:spcPts val="0"/>
              </a:spcBef>
              <a:buNone/>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2400" b="1" dirty="0">
                <a:solidFill>
                  <a:srgbClr val="000000"/>
                </a:solidFill>
                <a:effectLst/>
                <a:latin typeface="Times New Roman" panose="02020603050405020304" pitchFamily="18" charset="0"/>
                <a:ea typeface="Times New Roman" panose="02020603050405020304" pitchFamily="18" charset="0"/>
              </a:rPr>
              <a:t>Ensemble </a:t>
            </a:r>
            <a:r>
              <a:rPr lang="en-IN" sz="2400" b="1" dirty="0">
                <a:solidFill>
                  <a:srgbClr val="000000"/>
                </a:solidFill>
                <a:latin typeface="Times New Roman" panose="02020603050405020304" pitchFamily="18" charset="0"/>
                <a:ea typeface="Times New Roman" panose="02020603050405020304" pitchFamily="18" charset="0"/>
              </a:rPr>
              <a:t>Method </a:t>
            </a:r>
          </a:p>
          <a:p>
            <a:pPr marL="0" marR="568325" indent="0" algn="just">
              <a:lnSpc>
                <a:spcPct val="100000"/>
              </a:lnSpc>
              <a:spcBef>
                <a:spcPts val="0"/>
              </a:spcBef>
              <a:buNone/>
            </a:pPr>
            <a:r>
              <a:rPr lang="en-IN" sz="2400" dirty="0">
                <a:solidFill>
                  <a:srgbClr val="000000"/>
                </a:solidFill>
                <a:effectLst/>
                <a:latin typeface="Times New Roman" panose="02020603050405020304" pitchFamily="18" charset="0"/>
                <a:ea typeface="Times New Roman" panose="02020603050405020304" pitchFamily="18" charset="0"/>
              </a:rPr>
              <a:t> Ense</a:t>
            </a:r>
            <a:r>
              <a:rPr lang="en-IN" sz="2400" dirty="0">
                <a:solidFill>
                  <a:srgbClr val="000000"/>
                </a:solidFill>
                <a:latin typeface="Times New Roman" panose="02020603050405020304" pitchFamily="18" charset="0"/>
                <a:ea typeface="Times New Roman" panose="02020603050405020304" pitchFamily="18" charset="0"/>
              </a:rPr>
              <a:t>mble methods are technique used in machine learning model to combine the multiples model to improve the accuracy of the result .This method are used to reduce the generalise error of predictions. The process involves using multiple diverse method to predict an outcome .</a:t>
            </a:r>
          </a:p>
          <a:p>
            <a:pPr marL="0" marR="568325" indent="0" algn="just">
              <a:lnSpc>
                <a:spcPct val="100000"/>
              </a:lnSpc>
              <a:spcBef>
                <a:spcPts val="0"/>
              </a:spcBef>
              <a:buNone/>
            </a:pPr>
            <a:r>
              <a:rPr lang="en-IN" sz="2400" dirty="0">
                <a:solidFill>
                  <a:srgbClr val="000000"/>
                </a:solidFill>
                <a:latin typeface="Times New Roman" panose="02020603050405020304" pitchFamily="18" charset="0"/>
                <a:ea typeface="Times New Roman" panose="02020603050405020304" pitchFamily="18" charset="0"/>
              </a:rPr>
              <a:t>It can produce more accurate result than a single method .</a:t>
            </a:r>
          </a:p>
          <a:p>
            <a:pPr marL="0" marR="568325" indent="0" algn="just">
              <a:lnSpc>
                <a:spcPct val="100000"/>
              </a:lnSpc>
              <a:spcBef>
                <a:spcPts val="0"/>
              </a:spcBef>
              <a:buNone/>
            </a:pPr>
            <a:endParaRPr lang="en-IN" sz="2400" dirty="0">
              <a:solidFill>
                <a:srgbClr val="000000"/>
              </a:solidFill>
              <a:latin typeface="Times New Roman" panose="02020603050405020304" pitchFamily="18" charset="0"/>
              <a:ea typeface="Times New Roman" panose="02020603050405020304" pitchFamily="18" charset="0"/>
            </a:endParaRPr>
          </a:p>
          <a:p>
            <a:pPr marL="0" marR="568325" indent="0" algn="just">
              <a:lnSpc>
                <a:spcPct val="100000"/>
              </a:lnSpc>
              <a:spcBef>
                <a:spcPts val="0"/>
              </a:spcBef>
              <a:buNone/>
            </a:pPr>
            <a:r>
              <a:rPr lang="en-IN" sz="2400" b="1" u="sng" dirty="0">
                <a:solidFill>
                  <a:srgbClr val="000000"/>
                </a:solidFill>
                <a:effectLst/>
                <a:latin typeface="Times New Roman" panose="02020603050405020304" pitchFamily="18" charset="0"/>
                <a:ea typeface="Times New Roman" panose="02020603050405020304" pitchFamily="18" charset="0"/>
              </a:rPr>
              <a:t>Steps for System Design:</a:t>
            </a:r>
            <a:endParaRPr lang="en-US" sz="24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00000"/>
              </a:lnSpc>
              <a:spcBef>
                <a:spcPts val="0"/>
              </a:spcBef>
              <a:spcAft>
                <a:spcPts val="0"/>
              </a:spcAft>
              <a:buFont typeface="Symbol" panose="05050102010706020507" pitchFamily="18" charset="2"/>
              <a:buChar char=""/>
            </a:pPr>
            <a:r>
              <a:rPr lang="en-IN" sz="2400" dirty="0">
                <a:solidFill>
                  <a:srgbClr val="000000"/>
                </a:solidFill>
                <a:latin typeface="Times New Roman" panose="02020603050405020304" pitchFamily="18" charset="0"/>
                <a:ea typeface="Times New Roman" panose="02020603050405020304" pitchFamily="18" charset="0"/>
              </a:rPr>
              <a:t>Ensembles of decision tree </a:t>
            </a:r>
            <a:endParaRPr lang="en-US" sz="24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00000"/>
              </a:lnSpc>
              <a:spcBef>
                <a:spcPts val="0"/>
              </a:spcBef>
              <a:spcAft>
                <a:spcPts val="0"/>
              </a:spcAft>
              <a:buFont typeface="Symbol" panose="05050102010706020507" pitchFamily="18" charset="2"/>
              <a:buChar char=""/>
            </a:pPr>
            <a:r>
              <a:rPr lang="en-IN" sz="2400" dirty="0">
                <a:solidFill>
                  <a:srgbClr val="000000"/>
                </a:solidFill>
                <a:latin typeface="Times New Roman" panose="02020603050405020304" pitchFamily="18" charset="0"/>
                <a:ea typeface="Times New Roman" panose="02020603050405020304" pitchFamily="18" charset="0"/>
              </a:rPr>
              <a:t>Bagging : Combine of weak learners of high variance to produce a model with lower variance than the individual weak models  </a:t>
            </a:r>
          </a:p>
          <a:p>
            <a:pPr marL="0" marR="568325" lvl="0" indent="0" algn="just">
              <a:lnSpc>
                <a:spcPct val="151000"/>
              </a:lnSpc>
              <a:spcBef>
                <a:spcPts val="0"/>
              </a:spcBef>
              <a:spcAft>
                <a:spcPts val="0"/>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409303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041399"/>
          </a:xfrm>
        </p:spPr>
        <p:txBody>
          <a:bodyPr/>
          <a:lstStyle/>
          <a:p>
            <a:r>
              <a:rPr lang="en-US" dirty="0"/>
              <a:t>Methodology used</a:t>
            </a:r>
          </a:p>
        </p:txBody>
      </p:sp>
      <p:pic>
        <p:nvPicPr>
          <p:cNvPr id="6" name="Content Placeholder 5">
            <a:extLst>
              <a:ext uri="{FF2B5EF4-FFF2-40B4-BE49-F238E27FC236}">
                <a16:creationId xmlns:a16="http://schemas.microsoft.com/office/drawing/2014/main" id="{F2566C78-0789-4C69-FFB3-B268DA19C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25" y="1451235"/>
            <a:ext cx="4532657" cy="2978104"/>
          </a:xfrm>
        </p:spPr>
      </p:pic>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pic>
        <p:nvPicPr>
          <p:cNvPr id="8" name="Picture 7">
            <a:extLst>
              <a:ext uri="{FF2B5EF4-FFF2-40B4-BE49-F238E27FC236}">
                <a16:creationId xmlns:a16="http://schemas.microsoft.com/office/drawing/2014/main" id="{EAC58EFC-81A9-7EC8-67A6-AD02341B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846" y="2411412"/>
            <a:ext cx="7578587" cy="4357687"/>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 Model</a:t>
            </a:r>
          </a:p>
        </p:txBody>
      </p:sp>
      <p:sp>
        <p:nvSpPr>
          <p:cNvPr id="3" name="Content Placeholder 2"/>
          <p:cNvSpPr>
            <a:spLocks noGrp="1"/>
          </p:cNvSpPr>
          <p:nvPr>
            <p:ph idx="1"/>
          </p:nvPr>
        </p:nvSpPr>
        <p:spPr/>
        <p:txBody>
          <a:bodyPr>
            <a:normAutofit/>
          </a:bodyPr>
          <a:lstStyle/>
          <a:p>
            <a:pPr marL="342900" marR="568325" lvl="0" indent="-342900" algn="just">
              <a:lnSpc>
                <a:spcPct val="100000"/>
              </a:lnSpc>
              <a:spcBef>
                <a:spcPts val="0"/>
              </a:spcBef>
              <a:spcAft>
                <a:spcPts val="0"/>
              </a:spcAft>
              <a:buFont typeface="+mj-lt"/>
              <a:buAutoNum type="arabicPeriod"/>
            </a:pPr>
            <a:r>
              <a:rPr lang="en-IN" sz="2400" b="1" u="sng" dirty="0">
                <a:solidFill>
                  <a:srgbClr val="000000"/>
                </a:solidFill>
                <a:effectLst/>
                <a:latin typeface="Times New Roman" panose="02020603050405020304" pitchFamily="18" charset="0"/>
                <a:ea typeface="Times New Roman" panose="02020603050405020304" pitchFamily="18" charset="0"/>
              </a:rPr>
              <a:t>Primary Objective:</a:t>
            </a:r>
            <a:endParaRPr lang="en-US" sz="24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00000"/>
              </a:lnSpc>
              <a:spcBef>
                <a:spcPts val="0"/>
              </a:spcBef>
              <a:spcAft>
                <a:spcPts val="0"/>
              </a:spcAft>
              <a:buFont typeface="Symbol" panose="05050102010706020507" pitchFamily="18" charset="2"/>
              <a:buChar char=""/>
            </a:pPr>
            <a:r>
              <a:rPr lang="en-IN" sz="2400" b="1" u="sng" dirty="0">
                <a:solidFill>
                  <a:srgbClr val="000000"/>
                </a:solidFill>
                <a:effectLst/>
                <a:latin typeface="Times New Roman" panose="02020603050405020304" pitchFamily="18" charset="0"/>
                <a:ea typeface="Times New Roman" panose="02020603050405020304" pitchFamily="18" charset="0"/>
              </a:rPr>
              <a:t>Reduce the </a:t>
            </a:r>
            <a:r>
              <a:rPr lang="en-IN" sz="2400" b="1" u="sng" dirty="0">
                <a:solidFill>
                  <a:srgbClr val="000000"/>
                </a:solidFill>
                <a:latin typeface="Times New Roman" panose="02020603050405020304" pitchFamily="18" charset="0"/>
                <a:ea typeface="Times New Roman" panose="02020603050405020304" pitchFamily="18" charset="0"/>
              </a:rPr>
              <a:t>error </a:t>
            </a:r>
            <a:r>
              <a:rPr lang="en-IN" sz="2400" b="1" u="sng" dirty="0">
                <a:solidFill>
                  <a:srgbClr val="000000"/>
                </a:solidFill>
                <a:effectLst/>
                <a:latin typeface="Times New Roman" panose="02020603050405020304" pitchFamily="18" charset="0"/>
                <a:ea typeface="Times New Roman" panose="02020603050405020304" pitchFamily="18" charset="0"/>
              </a:rPr>
              <a:t>of heavy/high impact rain events:</a:t>
            </a:r>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rPr>
              <a:t>With the help of the ensemble method . We can reduce the error of the decision baking by emerging the multiple models into one single model . Which is shown how the model works in a methodology .</a:t>
            </a:r>
          </a:p>
          <a:p>
            <a:pPr marL="342900" marR="568325" lvl="0" indent="-342900" algn="just">
              <a:lnSpc>
                <a:spcPct val="100000"/>
              </a:lnSpc>
              <a:spcBef>
                <a:spcPts val="0"/>
              </a:spcBef>
              <a:spcAft>
                <a:spcPts val="0"/>
              </a:spcAft>
              <a:buFont typeface="Symbol" panose="05050102010706020507" pitchFamily="18" charset="2"/>
              <a:buChar char=""/>
            </a:pPr>
            <a:endParaRPr lang="en-IN" sz="2400" dirty="0">
              <a:solidFill>
                <a:srgbClr val="000000"/>
              </a:solidFill>
              <a:latin typeface="Times New Roman" panose="02020603050405020304" pitchFamily="18" charset="0"/>
              <a:ea typeface="Times New Roman" panose="02020603050405020304" pitchFamily="18" charset="0"/>
            </a:endParaRPr>
          </a:p>
          <a:p>
            <a:pPr marL="0" marR="568325" lvl="0" indent="0" algn="just">
              <a:lnSpc>
                <a:spcPct val="100000"/>
              </a:lnSpc>
              <a:spcBef>
                <a:spcPts val="0"/>
              </a:spcBef>
              <a:spcAft>
                <a:spcPts val="0"/>
              </a:spcAft>
              <a:buNone/>
            </a:pPr>
            <a:r>
              <a:rPr lang="en-IN" sz="2400" b="1" dirty="0">
                <a:solidFill>
                  <a:srgbClr val="000000"/>
                </a:solidFill>
                <a:effectLst/>
                <a:latin typeface="Times New Roman" panose="02020603050405020304" pitchFamily="18" charset="0"/>
                <a:ea typeface="Times New Roman" panose="02020603050405020304" pitchFamily="18" charset="0"/>
              </a:rPr>
              <a:t>             INCLUDES</a:t>
            </a:r>
            <a:endParaRPr lang="en-US" sz="2400" b="1" dirty="0">
              <a:solidFill>
                <a:srgbClr val="000000"/>
              </a:solidFill>
              <a:effectLst/>
              <a:latin typeface="Times New Roman" panose="02020603050405020304" pitchFamily="18" charset="0"/>
              <a:ea typeface="Times New Roman" panose="02020603050405020304" pitchFamily="18" charset="0"/>
            </a:endParaRPr>
          </a:p>
          <a:p>
            <a:pPr marL="1143000" marR="568325" lvl="2" indent="-228600" algn="just">
              <a:lnSpc>
                <a:spcPct val="100000"/>
              </a:lnSpc>
              <a:spcBef>
                <a:spcPts val="0"/>
              </a:spcBef>
              <a:spcAft>
                <a:spcPts val="1190"/>
              </a:spcAft>
              <a:buFont typeface="Wingdings" panose="05000000000000000000" pitchFamily="2" charset="2"/>
              <a:buChar char=""/>
            </a:pPr>
            <a:r>
              <a:rPr lang="en-IN" sz="2400" b="1" dirty="0">
                <a:solidFill>
                  <a:srgbClr val="000000"/>
                </a:solidFill>
                <a:effectLst/>
                <a:latin typeface="Times New Roman" panose="02020603050405020304" pitchFamily="18" charset="0"/>
                <a:ea typeface="Times New Roman" panose="02020603050405020304" pitchFamily="18" charset="0"/>
              </a:rPr>
              <a:t>Improved Decision-Making</a:t>
            </a:r>
            <a:r>
              <a:rPr lang="en-IN" sz="2400" b="1" dirty="0">
                <a:solidFill>
                  <a:srgbClr val="000000"/>
                </a:solidFill>
                <a:latin typeface="Times New Roman" panose="02020603050405020304" pitchFamily="18" charset="0"/>
                <a:ea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rPr>
              <a:t>Multiple decision trees will decide the final outcome prediction with the help of bagging .</a:t>
            </a:r>
          </a:p>
          <a:p>
            <a:pPr marL="1143000" marR="568325" lvl="2" indent="-228600" algn="just">
              <a:lnSpc>
                <a:spcPct val="151000"/>
              </a:lnSpc>
              <a:spcBef>
                <a:spcPts val="0"/>
              </a:spcBef>
              <a:spcAft>
                <a:spcPts val="1190"/>
              </a:spcAft>
              <a:buFont typeface="Wingdings" panose="05000000000000000000" pitchFamily="2" charset="2"/>
              <a:buChar char=""/>
            </a:pPr>
            <a:endParaRPr lang="en-IN" dirty="0">
              <a:solidFill>
                <a:srgbClr val="000000"/>
              </a:solidFill>
              <a:latin typeface="Times New Roman" panose="02020603050405020304" pitchFamily="18" charset="0"/>
              <a:ea typeface="Times New Roman" panose="02020603050405020304" pitchFamily="18" charset="0"/>
            </a:endParaRPr>
          </a:p>
          <a:p>
            <a:pPr marL="1143000" marR="568325" lvl="2" indent="-228600" algn="just">
              <a:lnSpc>
                <a:spcPct val="151000"/>
              </a:lnSpc>
              <a:spcBef>
                <a:spcPts val="0"/>
              </a:spcBef>
              <a:spcAft>
                <a:spcPts val="1190"/>
              </a:spcAft>
              <a:buFont typeface="Wingdings" panose="05000000000000000000" pitchFamily="2" charset="2"/>
              <a:buChar char=""/>
            </a:pP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47496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0" y="1825625"/>
            <a:ext cx="11896725" cy="4667250"/>
          </a:xfrm>
        </p:spPr>
        <p:txBody>
          <a:bodyPr>
            <a:normAutofit/>
          </a:bodyPr>
          <a:lstStyle/>
          <a:p>
            <a:pPr>
              <a:lnSpc>
                <a:spcPct val="100000"/>
              </a:lnSpc>
            </a:pPr>
            <a:r>
              <a:rPr lang="en-US" sz="2400" b="1" i="0" dirty="0">
                <a:effectLst/>
                <a:latin typeface="Söhne"/>
              </a:rPr>
              <a:t>Multi-Model Ensembles: </a:t>
            </a:r>
            <a:r>
              <a:rPr lang="en-US" sz="2400" i="0" dirty="0">
                <a:effectLst/>
                <a:latin typeface="Söhne"/>
              </a:rPr>
              <a:t>Integrating different types of rainfall prediction models within an ensemble framework can provide a more comprehensive and accurate prediction. This may involve combining numerical weather prediction models, statistical models, and machine learning models to leverage the strengths of each approach.</a:t>
            </a:r>
          </a:p>
          <a:p>
            <a:pPr marL="0" indent="0">
              <a:lnSpc>
                <a:spcPct val="100000"/>
              </a:lnSpc>
              <a:buNone/>
            </a:pPr>
            <a:endParaRPr lang="en-US" sz="2400" i="0" dirty="0">
              <a:effectLst/>
              <a:latin typeface="Söhne"/>
            </a:endParaRPr>
          </a:p>
          <a:p>
            <a:pPr algn="l">
              <a:lnSpc>
                <a:spcPct val="100000"/>
              </a:lnSpc>
              <a:buFont typeface="+mj-lt"/>
              <a:buAutoNum type="arabicPeriod"/>
            </a:pPr>
            <a:r>
              <a:rPr lang="en-US" sz="2400" b="1" dirty="0">
                <a:latin typeface="Söhne"/>
              </a:rPr>
              <a:t>Accuracy : </a:t>
            </a:r>
            <a:r>
              <a:rPr lang="en-US" sz="2400" dirty="0">
                <a:latin typeface="Söhne"/>
              </a:rPr>
              <a:t>Will decrease in error variance as compare to other models </a:t>
            </a:r>
            <a:r>
              <a:rPr lang="en-US" sz="2400" i="0" dirty="0">
                <a:effectLst/>
                <a:latin typeface="Söhne"/>
              </a:rPr>
              <a:t> </a:t>
            </a:r>
          </a:p>
          <a:p>
            <a:pPr algn="l">
              <a:lnSpc>
                <a:spcPct val="100000"/>
              </a:lnSpc>
              <a:buFont typeface="+mj-lt"/>
              <a:buAutoNum type="arabicPeriod"/>
            </a:pPr>
            <a:r>
              <a:rPr lang="en-US" sz="2400" b="1" i="0" dirty="0">
                <a:effectLst/>
                <a:latin typeface="Söhne"/>
              </a:rPr>
              <a:t>Ensemble Forecasting</a:t>
            </a:r>
            <a:r>
              <a:rPr lang="en-US" sz="2400" b="0" i="0" dirty="0">
                <a:effectLst/>
                <a:latin typeface="Söhne"/>
              </a:rPr>
              <a:t>: Provide probabilistic forecasts for uncertainty assessment.</a:t>
            </a:r>
          </a:p>
          <a:p>
            <a:pPr algn="l">
              <a:lnSpc>
                <a:spcPct val="100000"/>
              </a:lnSpc>
              <a:buFont typeface="+mj-lt"/>
              <a:buAutoNum type="arabicPeriod"/>
            </a:pPr>
            <a:r>
              <a:rPr lang="en-US" sz="2400" b="1" i="0" dirty="0">
                <a:effectLst/>
                <a:latin typeface="Söhne"/>
              </a:rPr>
              <a:t>Multi-Model Fusion</a:t>
            </a:r>
            <a:r>
              <a:rPr lang="en-US" sz="2400" b="0" i="0" dirty="0">
                <a:effectLst/>
                <a:latin typeface="Söhne"/>
              </a:rPr>
              <a:t>: Combine forecasts from diverse sources for reliability.</a:t>
            </a:r>
          </a:p>
          <a:p>
            <a:pPr algn="l">
              <a:lnSpc>
                <a:spcPct val="100000"/>
              </a:lnSpc>
              <a:buFont typeface="+mj-lt"/>
              <a:buAutoNum type="arabicPeriod"/>
            </a:pPr>
            <a:r>
              <a:rPr lang="en-US" sz="2400" b="1" i="0" dirty="0">
                <a:effectLst/>
                <a:latin typeface="Söhne"/>
              </a:rPr>
              <a:t>Visualization Tools</a:t>
            </a:r>
            <a:r>
              <a:rPr lang="en-US" sz="2400" b="0" i="0" dirty="0">
                <a:effectLst/>
                <a:latin typeface="Söhne"/>
              </a:rPr>
              <a:t>: Develop user-friendly tools for better understanding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95242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B65CA-9219-FD0C-C542-862359A70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1CA3F2-6346-CE41-2D8D-2A923B78DE71}"/>
              </a:ext>
            </a:extLst>
          </p:cNvPr>
          <p:cNvSpPr>
            <a:spLocks noGrp="1"/>
          </p:cNvSpPr>
          <p:nvPr>
            <p:ph type="title"/>
          </p:nvPr>
        </p:nvSpPr>
        <p:spPr>
          <a:xfrm>
            <a:off x="838200" y="-211138"/>
            <a:ext cx="10515600" cy="1325563"/>
          </a:xfrm>
        </p:spPr>
        <p:txBody>
          <a:bodyPr/>
          <a:lstStyle/>
          <a:p>
            <a:r>
              <a:rPr lang="en-US" dirty="0"/>
              <a:t>Current Model Drawbacks </a:t>
            </a:r>
          </a:p>
        </p:txBody>
      </p:sp>
      <p:sp>
        <p:nvSpPr>
          <p:cNvPr id="3" name="Content Placeholder 2">
            <a:extLst>
              <a:ext uri="{FF2B5EF4-FFF2-40B4-BE49-F238E27FC236}">
                <a16:creationId xmlns:a16="http://schemas.microsoft.com/office/drawing/2014/main" id="{EE9C2851-6C9B-A253-4E55-30F901E9EA6B}"/>
              </a:ext>
            </a:extLst>
          </p:cNvPr>
          <p:cNvSpPr>
            <a:spLocks noGrp="1"/>
          </p:cNvSpPr>
          <p:nvPr>
            <p:ph idx="1"/>
          </p:nvPr>
        </p:nvSpPr>
        <p:spPr>
          <a:xfrm>
            <a:off x="66675" y="1235075"/>
            <a:ext cx="11620500" cy="5486400"/>
          </a:xfrm>
        </p:spPr>
        <p:txBody>
          <a:bodyPr>
            <a:normAutofit fontScale="40000" lnSpcReduction="20000"/>
          </a:bodyPr>
          <a:lstStyle/>
          <a:p>
            <a:pPr algn="just">
              <a:lnSpc>
                <a:spcPct val="120000"/>
              </a:lnSpc>
              <a:buFont typeface="Arial" panose="020B0604020202020204" pitchFamily="34" charset="0"/>
              <a:buChar char="•"/>
            </a:pPr>
            <a:r>
              <a:rPr lang="en-US" sz="4500" b="1" i="0" dirty="0">
                <a:solidFill>
                  <a:srgbClr val="212529"/>
                </a:solidFill>
                <a:effectLst/>
                <a:latin typeface="Times New Roman" panose="02020603050405020304" pitchFamily="18" charset="0"/>
                <a:cs typeface="Times New Roman" panose="02020603050405020304" pitchFamily="18" charset="0"/>
              </a:rPr>
              <a:t>Prone to Overfitting</a:t>
            </a:r>
            <a:endParaRPr lang="en-US" sz="4500" b="0" i="0" dirty="0">
              <a:solidFill>
                <a:srgbClr val="212529"/>
              </a:solidFill>
              <a:effectLst/>
              <a:latin typeface="Times New Roman" panose="02020603050405020304" pitchFamily="18" charset="0"/>
              <a:cs typeface="Times New Roman" panose="02020603050405020304" pitchFamily="18" charset="0"/>
            </a:endParaRPr>
          </a:p>
          <a:p>
            <a:pPr algn="just">
              <a:lnSpc>
                <a:spcPct val="120000"/>
              </a:lnSpc>
            </a:pPr>
            <a:r>
              <a:rPr lang="en-US" sz="4000" b="0" i="0" dirty="0">
                <a:solidFill>
                  <a:srgbClr val="212529"/>
                </a:solidFill>
                <a:effectLst/>
                <a:latin typeface="Times New Roman" panose="02020603050405020304" pitchFamily="18" charset="0"/>
                <a:cs typeface="Times New Roman" panose="02020603050405020304" pitchFamily="18" charset="0"/>
              </a:rPr>
              <a:t>One of the primary </a:t>
            </a:r>
            <a:r>
              <a:rPr lang="en-US" sz="4000" i="0" dirty="0">
                <a:solidFill>
                  <a:srgbClr val="212529"/>
                </a:solidFill>
                <a:effectLst/>
                <a:latin typeface="Times New Roman" panose="02020603050405020304" pitchFamily="18" charset="0"/>
                <a:cs typeface="Times New Roman" panose="02020603050405020304" pitchFamily="18" charset="0"/>
              </a:rPr>
              <a:t>disadvantages of decision trees </a:t>
            </a:r>
            <a:r>
              <a:rPr lang="en-US" sz="4000" b="0" i="0" dirty="0">
                <a:solidFill>
                  <a:srgbClr val="212529"/>
                </a:solidFill>
                <a:effectLst/>
                <a:latin typeface="Times New Roman" panose="02020603050405020304" pitchFamily="18" charset="0"/>
                <a:cs typeface="Times New Roman" panose="02020603050405020304" pitchFamily="18" charset="0"/>
              </a:rPr>
              <a:t>is their ability to overfit the training data. Overfitting occurs when the tree is too deep and complex, capturing noise in the data rather than the underlying patterns. This leads to poor generalization to new, unseen data. To address this, techniques like tree pruning and setting a maximum depth are used to limit tree complexity.</a:t>
            </a:r>
          </a:p>
          <a:p>
            <a:pPr algn="just">
              <a:lnSpc>
                <a:spcPct val="120000"/>
              </a:lnSpc>
              <a:buFont typeface="Arial" panose="020B0604020202020204" pitchFamily="34" charset="0"/>
              <a:buChar char="•"/>
            </a:pPr>
            <a:r>
              <a:rPr lang="en-US" sz="4500" b="1" i="0" dirty="0">
                <a:solidFill>
                  <a:srgbClr val="212529"/>
                </a:solidFill>
                <a:effectLst/>
                <a:latin typeface="Times New Roman" panose="02020603050405020304" pitchFamily="18" charset="0"/>
                <a:cs typeface="Times New Roman" panose="02020603050405020304" pitchFamily="18" charset="0"/>
              </a:rPr>
              <a:t>Lack of Smoothness</a:t>
            </a:r>
            <a:endParaRPr lang="en-US" sz="4500" b="0" i="0" dirty="0">
              <a:solidFill>
                <a:srgbClr val="212529"/>
              </a:solidFill>
              <a:effectLst/>
              <a:latin typeface="Times New Roman" panose="02020603050405020304" pitchFamily="18" charset="0"/>
              <a:cs typeface="Times New Roman" panose="02020603050405020304" pitchFamily="18" charset="0"/>
            </a:endParaRPr>
          </a:p>
          <a:p>
            <a:pPr algn="just">
              <a:lnSpc>
                <a:spcPct val="120000"/>
              </a:lnSpc>
            </a:pPr>
            <a:r>
              <a:rPr lang="en-US" sz="4000" b="0" i="0" dirty="0">
                <a:solidFill>
                  <a:srgbClr val="212529"/>
                </a:solidFill>
                <a:effectLst/>
                <a:latin typeface="Times New Roman" panose="02020603050405020304" pitchFamily="18" charset="0"/>
                <a:cs typeface="Times New Roman" panose="02020603050405020304" pitchFamily="18" charset="0"/>
              </a:rPr>
              <a:t>It create a series of discrete, step-like decision boundaries, which can result in a lack of smoothness in the predictions. Regression tasks can lead to predictions with a staircase-like appearance rather than a smooth curve. For some applications, this lack of smoothness may be undesirable.</a:t>
            </a:r>
          </a:p>
          <a:p>
            <a:pPr algn="just">
              <a:lnSpc>
                <a:spcPct val="120000"/>
              </a:lnSpc>
              <a:buFont typeface="Arial" panose="020B0604020202020204" pitchFamily="34" charset="0"/>
              <a:buChar char="•"/>
            </a:pPr>
            <a:r>
              <a:rPr lang="en-US" sz="4500" b="1" i="0" dirty="0">
                <a:solidFill>
                  <a:srgbClr val="212529"/>
                </a:solidFill>
                <a:effectLst/>
                <a:latin typeface="Times New Roman" panose="02020603050405020304" pitchFamily="18" charset="0"/>
                <a:cs typeface="Times New Roman" panose="02020603050405020304" pitchFamily="18" charset="0"/>
              </a:rPr>
              <a:t>Greedy Nature</a:t>
            </a:r>
            <a:endParaRPr lang="en-US" sz="4500" b="0" i="0" dirty="0">
              <a:solidFill>
                <a:srgbClr val="212529"/>
              </a:solidFill>
              <a:effectLst/>
              <a:latin typeface="Times New Roman" panose="02020603050405020304" pitchFamily="18" charset="0"/>
              <a:cs typeface="Times New Roman" panose="02020603050405020304" pitchFamily="18" charset="0"/>
            </a:endParaRPr>
          </a:p>
          <a:p>
            <a:pPr algn="just">
              <a:lnSpc>
                <a:spcPct val="120000"/>
              </a:lnSpc>
            </a:pPr>
            <a:r>
              <a:rPr lang="en-US" sz="4000" b="0" i="0" dirty="0">
                <a:solidFill>
                  <a:srgbClr val="212529"/>
                </a:solidFill>
                <a:effectLst/>
                <a:latin typeface="Times New Roman" panose="02020603050405020304" pitchFamily="18" charset="0"/>
                <a:cs typeface="Times New Roman" panose="02020603050405020304" pitchFamily="18" charset="0"/>
              </a:rPr>
              <a:t>Decision trees use a greedy approach to split the data at each node, choosing the feature that provides the best immediate reduction in impurity or error. However, this greedy nature may not always lead to the best overall tree structure. Getting stuck in suboptimal solutions is possible, especially when dealing with high-dimensional data.</a:t>
            </a:r>
          </a:p>
          <a:p>
            <a:pPr algn="just">
              <a:lnSpc>
                <a:spcPct val="120000"/>
              </a:lnSpc>
              <a:buFont typeface="Arial" panose="020B0604020202020204" pitchFamily="34" charset="0"/>
              <a:buChar char="•"/>
            </a:pPr>
            <a:r>
              <a:rPr lang="en-US" sz="4500" b="1" i="0" dirty="0">
                <a:solidFill>
                  <a:srgbClr val="212529"/>
                </a:solidFill>
                <a:effectLst/>
                <a:latin typeface="Times New Roman" panose="02020603050405020304" pitchFamily="18" charset="0"/>
                <a:cs typeface="Times New Roman" panose="02020603050405020304" pitchFamily="18" charset="0"/>
              </a:rPr>
              <a:t>Poor Generalization to Unseen Data</a:t>
            </a:r>
            <a:endParaRPr lang="en-US" sz="4500" b="0" i="0" dirty="0">
              <a:solidFill>
                <a:srgbClr val="212529"/>
              </a:solidFill>
              <a:effectLst/>
              <a:latin typeface="Times New Roman" panose="02020603050405020304" pitchFamily="18" charset="0"/>
              <a:cs typeface="Times New Roman" panose="02020603050405020304" pitchFamily="18" charset="0"/>
            </a:endParaRPr>
          </a:p>
          <a:p>
            <a:pPr algn="just">
              <a:lnSpc>
                <a:spcPct val="120000"/>
              </a:lnSpc>
            </a:pPr>
            <a:r>
              <a:rPr lang="en-US" sz="4000" b="0" i="0" dirty="0">
                <a:solidFill>
                  <a:srgbClr val="212529"/>
                </a:solidFill>
                <a:effectLst/>
                <a:latin typeface="Times New Roman" panose="02020603050405020304" pitchFamily="18" charset="0"/>
                <a:cs typeface="Times New Roman" panose="02020603050405020304" pitchFamily="18" charset="0"/>
              </a:rPr>
              <a:t>Sometimes, decision trees may not generalize well to unseen data, even after addressing overfitting issues. This can occur when the training data does not adequately represent the distribution of the target variable in the real world. Ensuring the representativeness of the training data is essential for decision tree models to perform well.</a:t>
            </a:r>
          </a:p>
          <a:p>
            <a:endParaRPr lang="en-US" sz="2400" b="0" i="0" dirty="0">
              <a:effectLst/>
              <a:latin typeface="Söhne"/>
            </a:endParaRPr>
          </a:p>
        </p:txBody>
      </p:sp>
      <p:sp>
        <p:nvSpPr>
          <p:cNvPr id="4" name="Slide Number Placeholder 3">
            <a:extLst>
              <a:ext uri="{FF2B5EF4-FFF2-40B4-BE49-F238E27FC236}">
                <a16:creationId xmlns:a16="http://schemas.microsoft.com/office/drawing/2014/main" id="{3AB3E7F3-89A6-DCB4-16EC-243391A0DE2E}"/>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82349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BBBEA-2190-F774-A70A-E54A597EF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948961-22EE-EF69-5C9F-A8E173CB455C}"/>
              </a:ext>
            </a:extLst>
          </p:cNvPr>
          <p:cNvSpPr>
            <a:spLocks noGrp="1"/>
          </p:cNvSpPr>
          <p:nvPr>
            <p:ph type="title"/>
          </p:nvPr>
        </p:nvSpPr>
        <p:spPr>
          <a:xfrm>
            <a:off x="723900" y="136525"/>
            <a:ext cx="10515600" cy="1325563"/>
          </a:xfrm>
        </p:spPr>
        <p:txBody>
          <a:bodyPr/>
          <a:lstStyle/>
          <a:p>
            <a:r>
              <a:rPr lang="en-US" dirty="0"/>
              <a:t>Ensemble vs decision tree accuracy </a:t>
            </a:r>
          </a:p>
        </p:txBody>
      </p:sp>
      <p:sp>
        <p:nvSpPr>
          <p:cNvPr id="3" name="Content Placeholder 2">
            <a:extLst>
              <a:ext uri="{FF2B5EF4-FFF2-40B4-BE49-F238E27FC236}">
                <a16:creationId xmlns:a16="http://schemas.microsoft.com/office/drawing/2014/main" id="{014C9709-C52A-8EFA-E137-A4254A7F4EE6}"/>
              </a:ext>
            </a:extLst>
          </p:cNvPr>
          <p:cNvSpPr>
            <a:spLocks noGrp="1"/>
          </p:cNvSpPr>
          <p:nvPr>
            <p:ph idx="1"/>
          </p:nvPr>
        </p:nvSpPr>
        <p:spPr>
          <a:xfrm>
            <a:off x="71437" y="1462088"/>
            <a:ext cx="12049125" cy="5295900"/>
          </a:xfrm>
        </p:spPr>
        <p:txBody>
          <a:bodyPr>
            <a:normAutofit fontScale="47500" lnSpcReduction="20000"/>
          </a:bodyPr>
          <a:lstStyle/>
          <a:p>
            <a:pPr algn="l">
              <a:lnSpc>
                <a:spcPct val="120000"/>
              </a:lnSpc>
            </a:pPr>
            <a:r>
              <a:rPr lang="en-US" sz="4000" b="0" i="0" dirty="0">
                <a:effectLst/>
                <a:latin typeface="Times New Roman" panose="02020603050405020304" pitchFamily="18" charset="0"/>
                <a:cs typeface="Times New Roman" panose="02020603050405020304" pitchFamily="18" charset="0"/>
              </a:rPr>
              <a:t>The performance of ensemble methods and decision tree methods can vary based on the dataset, features, and specific characteristics of the problem at hand. In general, ensemble methods tend to offer better predictive performance than individual decision trees due to their ability to mitigate overfitting and improve generalization. However, the choice between the two depends on the specific requirements of your rainfall prediction system.</a:t>
            </a:r>
          </a:p>
          <a:p>
            <a:pPr algn="l">
              <a:lnSpc>
                <a:spcPct val="120000"/>
              </a:lnSpc>
            </a:pPr>
            <a:r>
              <a:rPr lang="en-US" sz="4000" b="0" i="0" dirty="0">
                <a:effectLst/>
                <a:latin typeface="Times New Roman" panose="02020603050405020304" pitchFamily="18" charset="0"/>
                <a:cs typeface="Times New Roman" panose="02020603050405020304" pitchFamily="18" charset="0"/>
              </a:rPr>
              <a:t>Here's a general overview:</a:t>
            </a:r>
          </a:p>
          <a:p>
            <a:pPr algn="l">
              <a:lnSpc>
                <a:spcPct val="120000"/>
              </a:lnSpc>
              <a:buFont typeface="+mj-lt"/>
              <a:buAutoNum type="arabicPeriod"/>
            </a:pPr>
            <a:r>
              <a:rPr lang="en-US" sz="4000" b="1" i="0" dirty="0">
                <a:effectLst/>
                <a:latin typeface="Times New Roman" panose="02020603050405020304" pitchFamily="18" charset="0"/>
                <a:cs typeface="Times New Roman" panose="02020603050405020304" pitchFamily="18" charset="0"/>
              </a:rPr>
              <a:t>Decision Tree: </a:t>
            </a:r>
            <a:r>
              <a:rPr lang="en-US" sz="4000" i="0" dirty="0">
                <a:effectLst/>
                <a:latin typeface="Times New Roman" panose="02020603050405020304" pitchFamily="18" charset="0"/>
                <a:cs typeface="Times New Roman" panose="02020603050405020304" pitchFamily="18" charset="0"/>
              </a:rPr>
              <a:t>The accuracy percentage of decision tree is generally </a:t>
            </a:r>
            <a:r>
              <a:rPr lang="en-US" sz="4000" b="1" i="0" dirty="0">
                <a:effectLst/>
                <a:latin typeface="Times New Roman" panose="02020603050405020304" pitchFamily="18" charset="0"/>
                <a:cs typeface="Times New Roman" panose="02020603050405020304" pitchFamily="18" charset="0"/>
              </a:rPr>
              <a:t>70-80 percent</a:t>
            </a:r>
            <a:endParaRPr lang="en-US" sz="4000" b="0" i="0" dirty="0">
              <a:effectLst/>
              <a:latin typeface="Times New Roman" panose="02020603050405020304" pitchFamily="18" charset="0"/>
              <a:cs typeface="Times New Roman" panose="02020603050405020304" pitchFamily="18" charset="0"/>
            </a:endParaRP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Decision trees are prone to overfitting, especially when they are deep and complex.</a:t>
            </a: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They may not capture the underlying patterns in the data as effectively as ensemble methods.</a:t>
            </a: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Decision trees can be interpretable, making them useful for understanding the decision-making process.</a:t>
            </a:r>
          </a:p>
          <a:p>
            <a:pPr algn="l">
              <a:lnSpc>
                <a:spcPct val="120000"/>
              </a:lnSpc>
              <a:buFont typeface="+mj-lt"/>
              <a:buAutoNum type="arabicPeriod"/>
            </a:pPr>
            <a:r>
              <a:rPr lang="en-US" sz="4000" b="1" i="0" dirty="0">
                <a:effectLst/>
                <a:latin typeface="Times New Roman" panose="02020603050405020304" pitchFamily="18" charset="0"/>
                <a:cs typeface="Times New Roman" panose="02020603050405020304" pitchFamily="18" charset="0"/>
              </a:rPr>
              <a:t>Ensemble Method (e.g., Gradient Boosting): </a:t>
            </a:r>
            <a:r>
              <a:rPr lang="en-US" sz="4000" i="0" dirty="0">
                <a:effectLst/>
                <a:latin typeface="Times New Roman" panose="02020603050405020304" pitchFamily="18" charset="0"/>
                <a:cs typeface="Times New Roman" panose="02020603050405020304" pitchFamily="18" charset="0"/>
              </a:rPr>
              <a:t>Meanwhile the accuracy of ensemble method is </a:t>
            </a:r>
            <a:r>
              <a:rPr lang="en-US" sz="4000" b="1" i="0" dirty="0">
                <a:effectLst/>
                <a:latin typeface="Times New Roman" panose="02020603050405020304" pitchFamily="18" charset="0"/>
                <a:cs typeface="Times New Roman" panose="02020603050405020304" pitchFamily="18" charset="0"/>
              </a:rPr>
              <a:t>80-90 percent </a:t>
            </a:r>
            <a:endParaRPr lang="en-US" sz="4000" b="0" i="0" dirty="0">
              <a:effectLst/>
              <a:latin typeface="Times New Roman" panose="02020603050405020304" pitchFamily="18" charset="0"/>
              <a:cs typeface="Times New Roman" panose="02020603050405020304" pitchFamily="18" charset="0"/>
            </a:endParaRP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Ensemble methods combine the predictions of multiple models, reducing overfitting and improving generalization.</a:t>
            </a: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They are more robust and tend to provide better accuracy on unseen data compared to individual decision trees.</a:t>
            </a:r>
          </a:p>
          <a:p>
            <a:pPr marL="742950" lvl="1" indent="-285750" algn="l">
              <a:lnSpc>
                <a:spcPct val="120000"/>
              </a:lnSpc>
              <a:buFont typeface="+mj-lt"/>
              <a:buAutoNum type="arabicPeriod"/>
            </a:pPr>
            <a:r>
              <a:rPr lang="en-US" sz="4000" b="0" i="0" dirty="0">
                <a:effectLst/>
                <a:latin typeface="Times New Roman" panose="02020603050405020304" pitchFamily="18" charset="0"/>
                <a:cs typeface="Times New Roman" panose="02020603050405020304" pitchFamily="18" charset="0"/>
              </a:rPr>
              <a:t>Ensemble methods often exhibit higher predictive performance, especially in complex and high-dimensional datasets.</a:t>
            </a:r>
          </a:p>
          <a:p>
            <a:pPr marL="914400" marR="568325" lvl="2" indent="0" algn="just">
              <a:lnSpc>
                <a:spcPct val="151000"/>
              </a:lnSpc>
              <a:spcBef>
                <a:spcPts val="0"/>
              </a:spcBef>
              <a:spcAft>
                <a:spcPts val="1190"/>
              </a:spcAft>
              <a:buNone/>
            </a:pPr>
            <a:endParaRPr lang="en-IN" dirty="0">
              <a:latin typeface="Times New Roman" panose="02020603050405020304" pitchFamily="18" charset="0"/>
              <a:ea typeface="Times New Roman" panose="02020603050405020304" pitchFamily="18" charset="0"/>
            </a:endParaRPr>
          </a:p>
          <a:p>
            <a:pPr marL="1143000" marR="568325" lvl="2" indent="-228600" algn="just">
              <a:lnSpc>
                <a:spcPct val="151000"/>
              </a:lnSpc>
              <a:spcBef>
                <a:spcPts val="0"/>
              </a:spcBef>
              <a:spcAft>
                <a:spcPts val="1190"/>
              </a:spcAft>
              <a:buFont typeface="Wingdings" panose="05000000000000000000" pitchFamily="2" charset="2"/>
              <a:buChar char=""/>
            </a:pP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38245CD0-47AD-AB33-FB57-7CC9560AEA0D}"/>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28542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1789-A63D-56D9-9B20-1F78ADCF6A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E1C419-D6BF-EFD7-C983-C0222C7C15E3}"/>
              </a:ext>
            </a:extLst>
          </p:cNvPr>
          <p:cNvSpPr>
            <a:spLocks noGrp="1"/>
          </p:cNvSpPr>
          <p:nvPr>
            <p:ph idx="1"/>
          </p:nvPr>
        </p:nvSpPr>
        <p:spPr>
          <a:xfrm>
            <a:off x="586272" y="3023118"/>
            <a:ext cx="10515600" cy="1418253"/>
          </a:xfrm>
        </p:spPr>
        <p:txBody>
          <a:bodyPr>
            <a:normAutofit/>
          </a:bodyPr>
          <a:lstStyle/>
          <a:p>
            <a:pPr marL="0" indent="0" algn="ctr">
              <a:buNone/>
            </a:pPr>
            <a:r>
              <a:rPr lang="en-IN" sz="3600" i="1" dirty="0"/>
              <a:t>THANK YOU</a:t>
            </a:r>
          </a:p>
        </p:txBody>
      </p:sp>
      <p:sp>
        <p:nvSpPr>
          <p:cNvPr id="4" name="Slide Number Placeholder 3">
            <a:extLst>
              <a:ext uri="{FF2B5EF4-FFF2-40B4-BE49-F238E27FC236}">
                <a16:creationId xmlns:a16="http://schemas.microsoft.com/office/drawing/2014/main" id="{E6B5045D-B5F8-B96D-7EED-A2C9FB9C30D1}"/>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18466837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6704</TotalTime>
  <Words>736</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vt:i4>
      </vt:variant>
    </vt:vector>
  </HeadingPairs>
  <TitlesOfParts>
    <vt:vector size="17" baseType="lpstr">
      <vt:lpstr>Arial</vt:lpstr>
      <vt:lpstr>Calibri</vt:lpstr>
      <vt:lpstr>Calibri Light</vt:lpstr>
      <vt:lpstr>Söhne</vt:lpstr>
      <vt:lpstr>Symbol</vt:lpstr>
      <vt:lpstr>Times New Roman</vt:lpstr>
      <vt:lpstr>Wingdings</vt:lpstr>
      <vt:lpstr>1_Office Theme</vt:lpstr>
      <vt:lpstr>2_Office Theme</vt:lpstr>
      <vt:lpstr>Contents Slide Master</vt:lpstr>
      <vt:lpstr>Analysis of Features In Future </vt:lpstr>
      <vt:lpstr>Methodology used</vt:lpstr>
      <vt:lpstr>Objectives of the Work Model</vt:lpstr>
      <vt:lpstr>Future Scope</vt:lpstr>
      <vt:lpstr>Current Model Drawbacks </vt:lpstr>
      <vt:lpstr>Ensemble vs decision tree accuracy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Sumit Choudhary</cp:lastModifiedBy>
  <cp:revision>503</cp:revision>
  <dcterms:created xsi:type="dcterms:W3CDTF">2019-01-09T10:33:58Z</dcterms:created>
  <dcterms:modified xsi:type="dcterms:W3CDTF">2024-02-27T23:37:38Z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2024-02-08T05:30:53Z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09e07ddc-a4f9-46e3-b748-82712adf6cca</vt:lpwstr>
  </property>
  <property fmtid="{D5CDD505-2E9C-101B-9397-08002B2CF9AE}" pid="7" name="MSIP_Label_defa4170-0d19-0005-0004-bc88714345d2_ActionId">
    <vt:lpwstr>c73410f2-9157-4274-91c9-a0134359fb54</vt:lpwstr>
  </property>
  <property fmtid="{D5CDD505-2E9C-101B-9397-08002B2CF9AE}" pid="8" name="MSIP_Label_defa4170-0d19-0005-0004-bc88714345d2_ContentBits">
    <vt:lpwstr>0</vt:lpwstr>
  </property>
</Properties>
</file>