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77" r:id="rId3"/>
    <p:sldId id="441" r:id="rId4"/>
    <p:sldId id="279" r:id="rId5"/>
    <p:sldId id="442" r:id="rId6"/>
    <p:sldId id="443" r:id="rId7"/>
    <p:sldId id="444" r:id="rId8"/>
    <p:sldId id="445" r:id="rId9"/>
    <p:sldId id="446" r:id="rId10"/>
    <p:sldId id="407" r:id="rId11"/>
    <p:sldId id="401" r:id="rId12"/>
    <p:sldId id="403" r:id="rId13"/>
    <p:sldId id="402" r:id="rId14"/>
    <p:sldId id="406" r:id="rId15"/>
    <p:sldId id="409" r:id="rId16"/>
    <p:sldId id="410" r:id="rId17"/>
    <p:sldId id="4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60E1-3CFC-0D94-51CF-474C0F87C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3E6A53-C2A3-0B95-59B7-763A182B4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E2D87B-204F-FCB1-9CBE-9F87F491A131}"/>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a:extLst>
              <a:ext uri="{FF2B5EF4-FFF2-40B4-BE49-F238E27FC236}">
                <a16:creationId xmlns:a16="http://schemas.microsoft.com/office/drawing/2014/main" id="{CD1901DF-DB1E-ABBE-A0B8-26CEC7AA9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F3EB5-8535-EEA6-D132-207EC7473D37}"/>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332163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3F78-C0F0-7F20-5467-7DFEEF7735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B2BBE2-8403-CFAF-99B3-137EF2BAC6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5C7DC-CEB2-1B1A-3A7B-010D52CF1D2B}"/>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a:extLst>
              <a:ext uri="{FF2B5EF4-FFF2-40B4-BE49-F238E27FC236}">
                <a16:creationId xmlns:a16="http://schemas.microsoft.com/office/drawing/2014/main" id="{C0DD3315-B0E6-C453-DD31-72FD7C707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74630-47A6-D5F3-D6AF-A63E9D833EBC}"/>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112340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A3326-BAF5-82DD-2FB4-09E6848CE2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747A56-5992-8F50-AD6C-E5EEBBD53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1DBFA-ED66-3D27-50F7-27570357E91E}"/>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a:extLst>
              <a:ext uri="{FF2B5EF4-FFF2-40B4-BE49-F238E27FC236}">
                <a16:creationId xmlns:a16="http://schemas.microsoft.com/office/drawing/2014/main" id="{34069C58-303A-E162-E9C2-34C0FFF22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77CBF-F052-367D-9502-7A40E903FBE2}"/>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266124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A04D5C2E-AF49-4B3E-833F-5946220A398E}" type="datetime1">
              <a:rPr lang="en-US" smtClean="0"/>
              <a:pPr/>
              <a:t>2/28/2024</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a:t>
            </a:fld>
            <a:endParaRPr lang="en-US"/>
          </a:p>
        </p:txBody>
      </p:sp>
    </p:spTree>
    <p:extLst>
      <p:ext uri="{BB962C8B-B14F-4D97-AF65-F5344CB8AC3E}">
        <p14:creationId xmlns:p14="http://schemas.microsoft.com/office/powerpoint/2010/main" val="129190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EB78560-DCBD-46DF-AB60-6120A4B7D3EC}" type="slidenum">
              <a:rPr lang="en-IN" smtClean="0"/>
              <a:t>‹#›</a:t>
            </a:fld>
            <a:endParaRPr lang="en-IN"/>
          </a:p>
        </p:txBody>
      </p:sp>
    </p:spTree>
    <p:extLst>
      <p:ext uri="{BB962C8B-B14F-4D97-AF65-F5344CB8AC3E}">
        <p14:creationId xmlns:p14="http://schemas.microsoft.com/office/powerpoint/2010/main" val="836083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924797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2B59BFD-D251-4757-B718-97954E2045A4}" type="datetimeFigureOut">
              <a:rPr lang="en-IN" smtClean="0"/>
              <a:t>28-02-2024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EB78560-DCBD-46DF-AB60-6120A4B7D3EC}" type="slidenum">
              <a:rPr lang="en-IN" smtClean="0"/>
              <a:t>‹#›</a:t>
            </a:fld>
            <a:endParaRPr lang="en-IN"/>
          </a:p>
        </p:txBody>
      </p:sp>
    </p:spTree>
    <p:extLst>
      <p:ext uri="{BB962C8B-B14F-4D97-AF65-F5344CB8AC3E}">
        <p14:creationId xmlns:p14="http://schemas.microsoft.com/office/powerpoint/2010/main" val="1767371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B59BFD-D251-4757-B718-97954E2045A4}"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137279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B59BFD-D251-4757-B718-97954E2045A4}"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3316110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B59BFD-D251-4757-B718-97954E2045A4}"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30804433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59BFD-D251-4757-B718-97954E2045A4}"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149220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38CB-793B-B36B-04E8-BEAC754092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8A0C05-C448-C509-EBAD-42DD17DFA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7ECD2-3C35-ABD8-BF8E-C8CEAA9ED851}"/>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a:extLst>
              <a:ext uri="{FF2B5EF4-FFF2-40B4-BE49-F238E27FC236}">
                <a16:creationId xmlns:a16="http://schemas.microsoft.com/office/drawing/2014/main" id="{48D5FA9E-F795-5DDB-1F42-5E7FDB5C18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61C25-44CE-78A6-51F4-B28CB1FB6AEA}"/>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2644910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59BFD-D251-4757-B718-97954E2045A4}"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381071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59BFD-D251-4757-B718-97954E2045A4}" type="datetimeFigureOut">
              <a:rPr lang="en-IN" smtClean="0"/>
              <a:t>28-02-2024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3033037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173486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390903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AE240-0FBC-5761-5DD3-F6FBF152D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40FE00-27A8-B8FF-26B2-7F5B52A46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AE4CD-D4C2-09F3-186F-CF65D1B374D9}"/>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5" name="Footer Placeholder 4">
            <a:extLst>
              <a:ext uri="{FF2B5EF4-FFF2-40B4-BE49-F238E27FC236}">
                <a16:creationId xmlns:a16="http://schemas.microsoft.com/office/drawing/2014/main" id="{DDCEA8C4-BFEF-AB5A-0D33-AF28A3781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08049-F832-51EC-D05E-EFA2ADB4EFC7}"/>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22998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7812-4D10-C061-1E1C-B4D511ECEF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E9D346-63A3-2BA3-178D-9BD6002AB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681C8E-DA88-6057-13EF-8AB1FAB67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DCCAD-3187-D660-0080-86D43E96A908}"/>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6" name="Footer Placeholder 5">
            <a:extLst>
              <a:ext uri="{FF2B5EF4-FFF2-40B4-BE49-F238E27FC236}">
                <a16:creationId xmlns:a16="http://schemas.microsoft.com/office/drawing/2014/main" id="{0839D9CD-A914-3F65-96A5-5BE68FFF5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272E6A-6708-BF27-AC1B-390E7049560C}"/>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39998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D360-64FA-B759-9B3D-6039D8B02C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3AC6DD-D782-5034-2ACB-7847ADEB5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0B8D6-2EB4-AABD-28DB-D0B22C829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5040E7-9093-D633-8D20-5AD5DFAF6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4D104-2506-88BC-C90B-E48F751DE6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4BE68A-80EB-739C-043C-ECC61F6E55AB}"/>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8" name="Footer Placeholder 7">
            <a:extLst>
              <a:ext uri="{FF2B5EF4-FFF2-40B4-BE49-F238E27FC236}">
                <a16:creationId xmlns:a16="http://schemas.microsoft.com/office/drawing/2014/main" id="{A9B2FF9E-62B3-3ABD-6AAC-1CEE923CE4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732ED1-A6C9-B6A3-EA7F-D7248434E533}"/>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267933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EBF9-2FA7-E7DD-F108-1C813D92AF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6AE4A4-4D3B-0216-7760-4CCABF72F021}"/>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4" name="Footer Placeholder 3">
            <a:extLst>
              <a:ext uri="{FF2B5EF4-FFF2-40B4-BE49-F238E27FC236}">
                <a16:creationId xmlns:a16="http://schemas.microsoft.com/office/drawing/2014/main" id="{330FC47E-1977-09FC-CF22-37466E41C3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997C87-666F-AA96-2121-A48383D0D698}"/>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321596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102BCB-7D44-06A7-FFDB-F43D2599F527}"/>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3" name="Footer Placeholder 2">
            <a:extLst>
              <a:ext uri="{FF2B5EF4-FFF2-40B4-BE49-F238E27FC236}">
                <a16:creationId xmlns:a16="http://schemas.microsoft.com/office/drawing/2014/main" id="{82BE2A90-7FFF-CD75-28C8-BE901DB4E1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3C54D8-1D32-77B0-6E33-57B60612C555}"/>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239287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37B4-B047-F128-2A79-0220BE2AE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9694D2-408A-3642-960E-AB7086455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023124-75D6-1006-E585-A82E8AD75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2FC22-2468-B9A6-E1CB-4ADBE383FD0A}"/>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6" name="Footer Placeholder 5">
            <a:extLst>
              <a:ext uri="{FF2B5EF4-FFF2-40B4-BE49-F238E27FC236}">
                <a16:creationId xmlns:a16="http://schemas.microsoft.com/office/drawing/2014/main" id="{9C727224-19ED-66C7-8D11-65F878BAB8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B42AEA-2C7F-BC4C-8374-58734572029A}"/>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134984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9135-250F-15C4-CCAA-9CBFBB4F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C92192-D411-2BDE-B2C5-EC2DD9E7C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BA2F4C-74D1-3F64-28B1-88D67532F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B8DE5-8F3E-3951-2B98-3D0BB3B9C1FF}"/>
              </a:ext>
            </a:extLst>
          </p:cNvPr>
          <p:cNvSpPr>
            <a:spLocks noGrp="1"/>
          </p:cNvSpPr>
          <p:nvPr>
            <p:ph type="dt" sz="half" idx="10"/>
          </p:nvPr>
        </p:nvSpPr>
        <p:spPr/>
        <p:txBody>
          <a:bodyPr/>
          <a:lstStyle/>
          <a:p>
            <a:fld id="{92B59BFD-D251-4757-B718-97954E2045A4}" type="datetimeFigureOut">
              <a:rPr lang="en-IN" smtClean="0"/>
              <a:t>28-02-2024</a:t>
            </a:fld>
            <a:endParaRPr lang="en-IN"/>
          </a:p>
        </p:txBody>
      </p:sp>
      <p:sp>
        <p:nvSpPr>
          <p:cNvPr id="6" name="Footer Placeholder 5">
            <a:extLst>
              <a:ext uri="{FF2B5EF4-FFF2-40B4-BE49-F238E27FC236}">
                <a16:creationId xmlns:a16="http://schemas.microsoft.com/office/drawing/2014/main" id="{B60255E1-F593-6EBA-4837-1C0DD52B1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504F6C-9985-15AD-B7C9-B93C00199817}"/>
              </a:ext>
            </a:extLst>
          </p:cNvPr>
          <p:cNvSpPr>
            <a:spLocks noGrp="1"/>
          </p:cNvSpPr>
          <p:nvPr>
            <p:ph type="sldNum" sz="quarter" idx="12"/>
          </p:nvPr>
        </p:nvSpPr>
        <p:spPr/>
        <p:txBody>
          <a:bodyPr/>
          <a:lstStyle/>
          <a:p>
            <a:fld id="{FEB78560-DCBD-46DF-AB60-6120A4B7D3EC}" type="slidenum">
              <a:rPr lang="en-IN" smtClean="0"/>
              <a:t>‹#›</a:t>
            </a:fld>
            <a:endParaRPr lang="en-IN"/>
          </a:p>
        </p:txBody>
      </p:sp>
    </p:spTree>
    <p:extLst>
      <p:ext uri="{BB962C8B-B14F-4D97-AF65-F5344CB8AC3E}">
        <p14:creationId xmlns:p14="http://schemas.microsoft.com/office/powerpoint/2010/main" val="421598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1D7B8-ACA9-AAF8-0056-2F1DF0040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4B93F-03FF-F360-7CF6-15755B9E5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3DFC4-EAC9-5DED-F258-859E587C1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59BFD-D251-4757-B718-97954E2045A4}" type="datetimeFigureOut">
              <a:rPr lang="en-IN" smtClean="0"/>
              <a:t>28-02-2024</a:t>
            </a:fld>
            <a:endParaRPr lang="en-IN"/>
          </a:p>
        </p:txBody>
      </p:sp>
      <p:sp>
        <p:nvSpPr>
          <p:cNvPr id="5" name="Footer Placeholder 4">
            <a:extLst>
              <a:ext uri="{FF2B5EF4-FFF2-40B4-BE49-F238E27FC236}">
                <a16:creationId xmlns:a16="http://schemas.microsoft.com/office/drawing/2014/main" id="{0C99E854-19AD-D0F5-EF28-E4544956D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6567A9-E8D5-0B5B-CC6C-D73CB3E05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78560-DCBD-46DF-AB60-6120A4B7D3EC}" type="slidenum">
              <a:rPr lang="en-IN" smtClean="0"/>
              <a:t>‹#›</a:t>
            </a:fld>
            <a:endParaRPr lang="en-IN"/>
          </a:p>
        </p:txBody>
      </p:sp>
    </p:spTree>
    <p:extLst>
      <p:ext uri="{BB962C8B-B14F-4D97-AF65-F5344CB8AC3E}">
        <p14:creationId xmlns:p14="http://schemas.microsoft.com/office/powerpoint/2010/main" val="84004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2B59BFD-D251-4757-B718-97954E2045A4}" type="datetimeFigureOut">
              <a:rPr lang="en-IN" smtClean="0"/>
              <a:t>28-02-2024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EB78560-DCBD-46DF-AB60-6120A4B7D3EC}" type="slidenum">
              <a:rPr lang="en-IN" smtClean="0"/>
              <a:t>‹#›</a:t>
            </a:fld>
            <a:endParaRPr lang="en-IN"/>
          </a:p>
        </p:txBody>
      </p:sp>
    </p:spTree>
    <p:extLst>
      <p:ext uri="{BB962C8B-B14F-4D97-AF65-F5344CB8AC3E}">
        <p14:creationId xmlns:p14="http://schemas.microsoft.com/office/powerpoint/2010/main" val="6758971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s://mausamjournal.imd.gov.in/index.php/MAUSAM/article/view/611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ANALYTICS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Prediction of Heavy/High Impact Rain Events Using Satellite Data</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468386" y="4725655"/>
            <a:ext cx="3911520" cy="1323439"/>
          </a:xfrm>
          <a:prstGeom prst="rect">
            <a:avLst/>
          </a:prstGeom>
          <a:noFill/>
        </p:spPr>
        <p:txBody>
          <a:bodyPr wrap="none" rtlCol="0">
            <a:spAutoFit/>
          </a:bodyPr>
          <a:lstStyle/>
          <a:p>
            <a:r>
              <a:rPr lang="en-US" sz="2000" b="1" dirty="0"/>
              <a:t>Submitted by: </a:t>
            </a:r>
          </a:p>
          <a:p>
            <a:r>
              <a:rPr lang="en-US" sz="2000" dirty="0"/>
              <a:t>Abhishek Rana (20BCS3818)</a:t>
            </a:r>
          </a:p>
          <a:p>
            <a:r>
              <a:rPr lang="en-US" sz="2000" dirty="0"/>
              <a:t>Ashutosh Kumar Singh (20BCS3804)</a:t>
            </a:r>
          </a:p>
          <a:p>
            <a:r>
              <a:rPr lang="en-US" sz="2000" dirty="0"/>
              <a:t>Sumit Choudhary (20BCS3829)</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Mrs. Shweta (E12791)</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36525"/>
            <a:ext cx="10515600" cy="1325563"/>
          </a:xfrm>
        </p:spPr>
        <p:txBody>
          <a:bodyPr/>
          <a:lstStyle/>
          <a:p>
            <a:r>
              <a:rPr lang="en-US" dirty="0"/>
              <a:t>Analysis of Features In Future </a:t>
            </a:r>
          </a:p>
        </p:txBody>
      </p:sp>
      <p:sp>
        <p:nvSpPr>
          <p:cNvPr id="3" name="Content Placeholder 2"/>
          <p:cNvSpPr>
            <a:spLocks noGrp="1"/>
          </p:cNvSpPr>
          <p:nvPr>
            <p:ph idx="1"/>
          </p:nvPr>
        </p:nvSpPr>
        <p:spPr>
          <a:xfrm>
            <a:off x="838199" y="1435100"/>
            <a:ext cx="11210925" cy="5286375"/>
          </a:xfrm>
        </p:spPr>
        <p:txBody>
          <a:bodyPr>
            <a:normAutofit/>
          </a:bodyPr>
          <a:lstStyle/>
          <a:p>
            <a:pPr marL="0" marR="568325" indent="0" algn="just">
              <a:lnSpc>
                <a:spcPct val="100000"/>
              </a:lnSpc>
              <a:spcBef>
                <a:spcPts val="0"/>
              </a:spcBef>
              <a:buNone/>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2400" b="1" dirty="0">
                <a:solidFill>
                  <a:srgbClr val="000000"/>
                </a:solidFill>
                <a:effectLst/>
                <a:latin typeface="Times New Roman" panose="02020603050405020304" pitchFamily="18" charset="0"/>
                <a:ea typeface="Times New Roman" panose="02020603050405020304" pitchFamily="18" charset="0"/>
              </a:rPr>
              <a:t>Ensemble </a:t>
            </a:r>
            <a:r>
              <a:rPr lang="en-IN" sz="2400" b="1" dirty="0">
                <a:solidFill>
                  <a:srgbClr val="000000"/>
                </a:solidFill>
                <a:latin typeface="Times New Roman" panose="02020603050405020304" pitchFamily="18" charset="0"/>
                <a:ea typeface="Times New Roman" panose="02020603050405020304" pitchFamily="18" charset="0"/>
              </a:rPr>
              <a:t>Method </a:t>
            </a:r>
          </a:p>
          <a:p>
            <a:pPr marL="0" marR="568325" indent="0" algn="just">
              <a:lnSpc>
                <a:spcPct val="100000"/>
              </a:lnSpc>
              <a:spcBef>
                <a:spcPts val="0"/>
              </a:spcBef>
              <a:buNone/>
            </a:pPr>
            <a:r>
              <a:rPr lang="en-IN" sz="2400" dirty="0">
                <a:solidFill>
                  <a:srgbClr val="000000"/>
                </a:solidFill>
                <a:effectLst/>
                <a:latin typeface="Times New Roman" panose="02020603050405020304" pitchFamily="18" charset="0"/>
                <a:ea typeface="Times New Roman" panose="02020603050405020304" pitchFamily="18" charset="0"/>
              </a:rPr>
              <a:t> Ense</a:t>
            </a:r>
            <a:r>
              <a:rPr lang="en-IN" sz="2400" dirty="0">
                <a:solidFill>
                  <a:srgbClr val="000000"/>
                </a:solidFill>
                <a:latin typeface="Times New Roman" panose="02020603050405020304" pitchFamily="18" charset="0"/>
                <a:ea typeface="Times New Roman" panose="02020603050405020304" pitchFamily="18" charset="0"/>
              </a:rPr>
              <a:t>mble methods are technique used in machine learning model to combine the multiples model to improve the accuracy of the result .This method are used to reduce the generalise error of predictions. The process involves using multiple diverse method to predict an outcome .</a:t>
            </a:r>
          </a:p>
          <a:p>
            <a:pPr marL="0" marR="568325" indent="0" algn="just">
              <a:lnSpc>
                <a:spcPct val="100000"/>
              </a:lnSpc>
              <a:spcBef>
                <a:spcPts val="0"/>
              </a:spcBef>
              <a:buNone/>
            </a:pPr>
            <a:r>
              <a:rPr lang="en-IN" sz="2400" dirty="0">
                <a:solidFill>
                  <a:srgbClr val="000000"/>
                </a:solidFill>
                <a:latin typeface="Times New Roman" panose="02020603050405020304" pitchFamily="18" charset="0"/>
                <a:ea typeface="Times New Roman" panose="02020603050405020304" pitchFamily="18" charset="0"/>
              </a:rPr>
              <a:t>It can produce more accurate result than a single method .</a:t>
            </a:r>
          </a:p>
          <a:p>
            <a:pPr marL="0" marR="568325" indent="0" algn="just">
              <a:lnSpc>
                <a:spcPct val="100000"/>
              </a:lnSpc>
              <a:spcBef>
                <a:spcPts val="0"/>
              </a:spcBef>
              <a:buNone/>
            </a:pPr>
            <a:endParaRPr lang="en-IN" sz="2400" dirty="0">
              <a:solidFill>
                <a:srgbClr val="000000"/>
              </a:solidFill>
              <a:latin typeface="Times New Roman" panose="02020603050405020304" pitchFamily="18" charset="0"/>
              <a:ea typeface="Times New Roman" panose="02020603050405020304" pitchFamily="18" charset="0"/>
            </a:endParaRPr>
          </a:p>
          <a:p>
            <a:pPr marL="0" marR="568325" indent="0" algn="just">
              <a:lnSpc>
                <a:spcPct val="100000"/>
              </a:lnSpc>
              <a:spcBef>
                <a:spcPts val="0"/>
              </a:spcBef>
              <a:buNone/>
            </a:pPr>
            <a:r>
              <a:rPr lang="en-IN" sz="2400" b="1" u="sng" dirty="0">
                <a:solidFill>
                  <a:srgbClr val="000000"/>
                </a:solidFill>
                <a:effectLst/>
                <a:latin typeface="Times New Roman" panose="02020603050405020304" pitchFamily="18" charset="0"/>
                <a:ea typeface="Times New Roman" panose="02020603050405020304" pitchFamily="18" charset="0"/>
              </a:rPr>
              <a:t>Steps for System Design:</a:t>
            </a:r>
            <a:endParaRPr lang="en-US" sz="24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00000"/>
              </a:lnSpc>
              <a:spcBef>
                <a:spcPts val="0"/>
              </a:spcBef>
              <a:spcAft>
                <a:spcPts val="0"/>
              </a:spcAft>
              <a:buFont typeface="Symbol" panose="05050102010706020507" pitchFamily="18" charset="2"/>
              <a:buChar char=""/>
            </a:pPr>
            <a:r>
              <a:rPr lang="en-IN" sz="2400" dirty="0">
                <a:solidFill>
                  <a:srgbClr val="000000"/>
                </a:solidFill>
                <a:latin typeface="Times New Roman" panose="02020603050405020304" pitchFamily="18" charset="0"/>
                <a:ea typeface="Times New Roman" panose="02020603050405020304" pitchFamily="18" charset="0"/>
              </a:rPr>
              <a:t>Ensembles of decision tree </a:t>
            </a:r>
            <a:endParaRPr lang="en-US" sz="24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00000"/>
              </a:lnSpc>
              <a:spcBef>
                <a:spcPts val="0"/>
              </a:spcBef>
              <a:spcAft>
                <a:spcPts val="0"/>
              </a:spcAft>
              <a:buFont typeface="Symbol" panose="05050102010706020507" pitchFamily="18" charset="2"/>
              <a:buChar char=""/>
            </a:pPr>
            <a:r>
              <a:rPr lang="en-IN" sz="2400" dirty="0">
                <a:solidFill>
                  <a:srgbClr val="000000"/>
                </a:solidFill>
                <a:latin typeface="Times New Roman" panose="02020603050405020304" pitchFamily="18" charset="0"/>
                <a:ea typeface="Times New Roman" panose="02020603050405020304" pitchFamily="18" charset="0"/>
              </a:rPr>
              <a:t>Bagging : Combine of weak learners of high variance to produce a model with lower variance than the individual weak models  </a:t>
            </a:r>
          </a:p>
          <a:p>
            <a:pPr marL="0" marR="568325" lvl="0" indent="0" algn="just">
              <a:lnSpc>
                <a:spcPct val="151000"/>
              </a:lnSpc>
              <a:spcBef>
                <a:spcPts val="0"/>
              </a:spcBef>
              <a:spcAft>
                <a:spcPts val="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09303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041399"/>
          </a:xfrm>
        </p:spPr>
        <p:txBody>
          <a:bodyPr/>
          <a:lstStyle/>
          <a:p>
            <a:r>
              <a:rPr lang="en-US" dirty="0"/>
              <a:t>Methodology used</a:t>
            </a:r>
          </a:p>
        </p:txBody>
      </p:sp>
      <p:pic>
        <p:nvPicPr>
          <p:cNvPr id="6" name="Content Placeholder 5">
            <a:extLst>
              <a:ext uri="{FF2B5EF4-FFF2-40B4-BE49-F238E27FC236}">
                <a16:creationId xmlns:a16="http://schemas.microsoft.com/office/drawing/2014/main" id="{F2566C78-0789-4C69-FFB3-B268DA19C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25" y="1451235"/>
            <a:ext cx="4532657" cy="2978104"/>
          </a:xfrm>
        </p:spPr>
      </p:pic>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8" name="Picture 7">
            <a:extLst>
              <a:ext uri="{FF2B5EF4-FFF2-40B4-BE49-F238E27FC236}">
                <a16:creationId xmlns:a16="http://schemas.microsoft.com/office/drawing/2014/main" id="{EAC58EFC-81A9-7EC8-67A6-AD02341B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846" y="2411412"/>
            <a:ext cx="7578587" cy="4357687"/>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 Model</a:t>
            </a:r>
          </a:p>
        </p:txBody>
      </p:sp>
      <p:sp>
        <p:nvSpPr>
          <p:cNvPr id="3" name="Content Placeholder 2"/>
          <p:cNvSpPr>
            <a:spLocks noGrp="1"/>
          </p:cNvSpPr>
          <p:nvPr>
            <p:ph idx="1"/>
          </p:nvPr>
        </p:nvSpPr>
        <p:spPr/>
        <p:txBody>
          <a:bodyPr>
            <a:normAutofit/>
          </a:bodyPr>
          <a:lstStyle/>
          <a:p>
            <a:pPr marL="342900" marR="568325" lvl="0" indent="-342900" algn="just">
              <a:lnSpc>
                <a:spcPct val="100000"/>
              </a:lnSpc>
              <a:spcBef>
                <a:spcPts val="0"/>
              </a:spcBef>
              <a:spcAft>
                <a:spcPts val="0"/>
              </a:spcAft>
              <a:buFont typeface="+mj-lt"/>
              <a:buAutoNum type="arabicPeriod"/>
            </a:pPr>
            <a:r>
              <a:rPr lang="en-IN" sz="2400" b="1" u="sng" dirty="0">
                <a:solidFill>
                  <a:srgbClr val="000000"/>
                </a:solidFill>
                <a:effectLst/>
                <a:latin typeface="Times New Roman" panose="02020603050405020304" pitchFamily="18" charset="0"/>
                <a:ea typeface="Times New Roman" panose="02020603050405020304" pitchFamily="18" charset="0"/>
              </a:rPr>
              <a:t>Primary Objective:</a:t>
            </a:r>
            <a:endParaRPr lang="en-US" sz="24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00000"/>
              </a:lnSpc>
              <a:spcBef>
                <a:spcPts val="0"/>
              </a:spcBef>
              <a:spcAft>
                <a:spcPts val="0"/>
              </a:spcAft>
              <a:buFont typeface="Symbol" panose="05050102010706020507" pitchFamily="18" charset="2"/>
              <a:buChar char=""/>
            </a:pPr>
            <a:r>
              <a:rPr lang="en-IN" sz="2400" b="1" u="sng" dirty="0">
                <a:solidFill>
                  <a:srgbClr val="000000"/>
                </a:solidFill>
                <a:effectLst/>
                <a:latin typeface="Times New Roman" panose="02020603050405020304" pitchFamily="18" charset="0"/>
                <a:ea typeface="Times New Roman" panose="02020603050405020304" pitchFamily="18" charset="0"/>
              </a:rPr>
              <a:t>Reduce the </a:t>
            </a:r>
            <a:r>
              <a:rPr lang="en-IN" sz="2400" b="1" u="sng" dirty="0">
                <a:solidFill>
                  <a:srgbClr val="000000"/>
                </a:solidFill>
                <a:latin typeface="Times New Roman" panose="02020603050405020304" pitchFamily="18" charset="0"/>
                <a:ea typeface="Times New Roman" panose="02020603050405020304" pitchFamily="18" charset="0"/>
              </a:rPr>
              <a:t>error </a:t>
            </a:r>
            <a:r>
              <a:rPr lang="en-IN" sz="2400" b="1" u="sng" dirty="0">
                <a:solidFill>
                  <a:srgbClr val="000000"/>
                </a:solidFill>
                <a:effectLst/>
                <a:latin typeface="Times New Roman" panose="02020603050405020304" pitchFamily="18" charset="0"/>
                <a:ea typeface="Times New Roman" panose="02020603050405020304" pitchFamily="18" charset="0"/>
              </a:rPr>
              <a:t>of heavy/high impact rain events:</a:t>
            </a:r>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rPr>
              <a:t>With the help of the ensemble method . We can reduce the error of the decision baking by emerging the multiple models into one single model . Which is shown how the model works in a methodology .</a:t>
            </a:r>
          </a:p>
          <a:p>
            <a:pPr marL="342900" marR="568325" lvl="0" indent="-342900" algn="just">
              <a:lnSpc>
                <a:spcPct val="100000"/>
              </a:lnSpc>
              <a:spcBef>
                <a:spcPts val="0"/>
              </a:spcBef>
              <a:spcAft>
                <a:spcPts val="0"/>
              </a:spcAft>
              <a:buFont typeface="Symbol" panose="05050102010706020507" pitchFamily="18" charset="2"/>
              <a:buChar char=""/>
            </a:pPr>
            <a:endParaRPr lang="en-IN" sz="2400" dirty="0">
              <a:solidFill>
                <a:srgbClr val="000000"/>
              </a:solidFill>
              <a:latin typeface="Times New Roman" panose="02020603050405020304" pitchFamily="18" charset="0"/>
              <a:ea typeface="Times New Roman" panose="02020603050405020304" pitchFamily="18" charset="0"/>
            </a:endParaRPr>
          </a:p>
          <a:p>
            <a:pPr marL="0" marR="568325" lvl="0" indent="0" algn="just">
              <a:lnSpc>
                <a:spcPct val="100000"/>
              </a:lnSpc>
              <a:spcBef>
                <a:spcPts val="0"/>
              </a:spcBef>
              <a:spcAft>
                <a:spcPts val="0"/>
              </a:spcAft>
              <a:buNone/>
            </a:pPr>
            <a:r>
              <a:rPr lang="en-IN" sz="2400" b="1" dirty="0">
                <a:solidFill>
                  <a:srgbClr val="000000"/>
                </a:solidFill>
                <a:effectLst/>
                <a:latin typeface="Times New Roman" panose="02020603050405020304" pitchFamily="18" charset="0"/>
                <a:ea typeface="Times New Roman" panose="02020603050405020304" pitchFamily="18" charset="0"/>
              </a:rPr>
              <a:t>             INCLUDES</a:t>
            </a:r>
            <a:endParaRPr lang="en-US" sz="2400" b="1" dirty="0">
              <a:solidFill>
                <a:srgbClr val="000000"/>
              </a:solidFill>
              <a:effectLst/>
              <a:latin typeface="Times New Roman" panose="02020603050405020304" pitchFamily="18" charset="0"/>
              <a:ea typeface="Times New Roman" panose="02020603050405020304" pitchFamily="18" charset="0"/>
            </a:endParaRPr>
          </a:p>
          <a:p>
            <a:pPr marL="1143000" marR="568325" lvl="2" indent="-228600" algn="just">
              <a:lnSpc>
                <a:spcPct val="100000"/>
              </a:lnSpc>
              <a:spcBef>
                <a:spcPts val="0"/>
              </a:spcBef>
              <a:spcAft>
                <a:spcPts val="1190"/>
              </a:spcAft>
              <a:buFont typeface="Wingdings" panose="05000000000000000000" pitchFamily="2" charset="2"/>
              <a:buChar char=""/>
            </a:pPr>
            <a:r>
              <a:rPr lang="en-IN" sz="2400" b="1" dirty="0">
                <a:solidFill>
                  <a:srgbClr val="000000"/>
                </a:solidFill>
                <a:effectLst/>
                <a:latin typeface="Times New Roman" panose="02020603050405020304" pitchFamily="18" charset="0"/>
                <a:ea typeface="Times New Roman" panose="02020603050405020304" pitchFamily="18" charset="0"/>
              </a:rPr>
              <a:t>Improved Decision-Making</a:t>
            </a:r>
            <a:r>
              <a:rPr lang="en-IN" sz="2400" b="1" dirty="0">
                <a:solidFill>
                  <a:srgbClr val="000000"/>
                </a:solidFill>
                <a:latin typeface="Times New Roman" panose="02020603050405020304" pitchFamily="18" charset="0"/>
                <a:ea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rPr>
              <a:t>Multiple decision trees will decide the final outcome prediction with the help of bagging .</a:t>
            </a:r>
          </a:p>
          <a:p>
            <a:pPr marL="1143000" marR="568325" lvl="2" indent="-228600" algn="just">
              <a:lnSpc>
                <a:spcPct val="151000"/>
              </a:lnSpc>
              <a:spcBef>
                <a:spcPts val="0"/>
              </a:spcBef>
              <a:spcAft>
                <a:spcPts val="1190"/>
              </a:spcAft>
              <a:buFont typeface="Wingdings" panose="05000000000000000000" pitchFamily="2" charset="2"/>
              <a:buChar char=""/>
            </a:pPr>
            <a:endParaRPr lang="en-IN" dirty="0">
              <a:solidFill>
                <a:srgbClr val="000000"/>
              </a:solidFill>
              <a:latin typeface="Times New Roman" panose="02020603050405020304" pitchFamily="18" charset="0"/>
              <a:ea typeface="Times New Roman" panose="02020603050405020304" pitchFamily="18" charset="0"/>
            </a:endParaRPr>
          </a:p>
          <a:p>
            <a:pPr marL="1143000" marR="568325" lvl="2" indent="-228600" algn="just">
              <a:lnSpc>
                <a:spcPct val="151000"/>
              </a:lnSpc>
              <a:spcBef>
                <a:spcPts val="0"/>
              </a:spcBef>
              <a:spcAft>
                <a:spcPts val="1190"/>
              </a:spcAft>
              <a:buFont typeface="Wingdings" panose="05000000000000000000" pitchFamily="2" charset="2"/>
              <a:buChar char=""/>
            </a:pP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47496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905435" y="1825625"/>
            <a:ext cx="10991290" cy="4667250"/>
          </a:xfrm>
        </p:spPr>
        <p:txBody>
          <a:bodyPr>
            <a:normAutofit/>
          </a:bodyPr>
          <a:lstStyle/>
          <a:p>
            <a:pPr>
              <a:lnSpc>
                <a:spcPct val="100000"/>
              </a:lnSpc>
            </a:pPr>
            <a:r>
              <a:rPr lang="en-US" sz="2400" b="1" i="0" dirty="0">
                <a:effectLst/>
                <a:latin typeface="Söhne"/>
              </a:rPr>
              <a:t>Multi-Model Ensembles: </a:t>
            </a:r>
            <a:r>
              <a:rPr lang="en-US" sz="2400" i="0" dirty="0">
                <a:effectLst/>
                <a:latin typeface="Söhne"/>
              </a:rPr>
              <a:t>Integrating different types of rainfall prediction models within an ensemble framework can provide a more comprehensive and accurate prediction. </a:t>
            </a:r>
          </a:p>
          <a:p>
            <a:pPr algn="l">
              <a:lnSpc>
                <a:spcPct val="100000"/>
              </a:lnSpc>
              <a:buFont typeface="+mj-lt"/>
              <a:buAutoNum type="arabicPeriod"/>
            </a:pPr>
            <a:r>
              <a:rPr lang="en-US" sz="2400" b="1" dirty="0">
                <a:latin typeface="Söhne"/>
              </a:rPr>
              <a:t>Accuracy : </a:t>
            </a:r>
            <a:r>
              <a:rPr lang="en-US" sz="2400" dirty="0">
                <a:latin typeface="Söhne"/>
              </a:rPr>
              <a:t>Will decrease in error variance as compare to other models </a:t>
            </a:r>
            <a:r>
              <a:rPr lang="en-US" sz="2400" i="0" dirty="0">
                <a:effectLst/>
                <a:latin typeface="Söhne"/>
              </a:rPr>
              <a:t> </a:t>
            </a:r>
          </a:p>
          <a:p>
            <a:pPr algn="l">
              <a:lnSpc>
                <a:spcPct val="100000"/>
              </a:lnSpc>
              <a:buFont typeface="+mj-lt"/>
              <a:buAutoNum type="arabicPeriod"/>
            </a:pPr>
            <a:r>
              <a:rPr lang="en-US" sz="2400" b="1" i="0" dirty="0">
                <a:effectLst/>
                <a:latin typeface="Söhne"/>
              </a:rPr>
              <a:t>Ensemble Forecasting</a:t>
            </a:r>
            <a:r>
              <a:rPr lang="en-US" sz="2400" b="0" i="0" dirty="0">
                <a:effectLst/>
                <a:latin typeface="Söhne"/>
              </a:rPr>
              <a:t>: Provide probabilistic forecasts for uncertainty assessment.</a:t>
            </a:r>
          </a:p>
          <a:p>
            <a:pPr algn="l">
              <a:lnSpc>
                <a:spcPct val="100000"/>
              </a:lnSpc>
              <a:buFont typeface="+mj-lt"/>
              <a:buAutoNum type="arabicPeriod"/>
            </a:pPr>
            <a:r>
              <a:rPr lang="en-US" sz="2400" b="1" i="0" dirty="0">
                <a:effectLst/>
                <a:latin typeface="Söhne"/>
              </a:rPr>
              <a:t>Multi-Model Fusion</a:t>
            </a:r>
            <a:r>
              <a:rPr lang="en-US" sz="2400" b="0" i="0" dirty="0">
                <a:effectLst/>
                <a:latin typeface="Söhne"/>
              </a:rPr>
              <a:t>: Combine forecasts from diverse sources for reliability.</a:t>
            </a:r>
          </a:p>
          <a:p>
            <a:pPr algn="l">
              <a:lnSpc>
                <a:spcPct val="100000"/>
              </a:lnSpc>
              <a:buFont typeface="+mj-lt"/>
              <a:buAutoNum type="arabicPeriod"/>
            </a:pPr>
            <a:r>
              <a:rPr lang="en-US" sz="2400" b="1" i="0" dirty="0">
                <a:effectLst/>
                <a:latin typeface="Söhne"/>
              </a:rPr>
              <a:t>Visualization Tools</a:t>
            </a:r>
            <a:r>
              <a:rPr lang="en-US" sz="2400" b="0" i="0" dirty="0">
                <a:effectLst/>
                <a:latin typeface="Söhne"/>
              </a:rPr>
              <a:t>: Develop user-friendly tools for better understanding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B65CA-9219-FD0C-C542-862359A70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1CA3F2-6346-CE41-2D8D-2A923B78DE71}"/>
              </a:ext>
            </a:extLst>
          </p:cNvPr>
          <p:cNvSpPr>
            <a:spLocks noGrp="1"/>
          </p:cNvSpPr>
          <p:nvPr>
            <p:ph type="title"/>
          </p:nvPr>
        </p:nvSpPr>
        <p:spPr>
          <a:xfrm>
            <a:off x="838200" y="-211138"/>
            <a:ext cx="10515600" cy="1325563"/>
          </a:xfrm>
        </p:spPr>
        <p:txBody>
          <a:bodyPr/>
          <a:lstStyle/>
          <a:p>
            <a:r>
              <a:rPr lang="en-US" dirty="0"/>
              <a:t>Current Model Drawbacks </a:t>
            </a:r>
          </a:p>
        </p:txBody>
      </p:sp>
      <p:sp>
        <p:nvSpPr>
          <p:cNvPr id="3" name="Content Placeholder 2">
            <a:extLst>
              <a:ext uri="{FF2B5EF4-FFF2-40B4-BE49-F238E27FC236}">
                <a16:creationId xmlns:a16="http://schemas.microsoft.com/office/drawing/2014/main" id="{EE9C2851-6C9B-A253-4E55-30F901E9EA6B}"/>
              </a:ext>
            </a:extLst>
          </p:cNvPr>
          <p:cNvSpPr>
            <a:spLocks noGrp="1"/>
          </p:cNvSpPr>
          <p:nvPr>
            <p:ph idx="1"/>
          </p:nvPr>
        </p:nvSpPr>
        <p:spPr>
          <a:xfrm>
            <a:off x="753035" y="1235075"/>
            <a:ext cx="10934140" cy="5486400"/>
          </a:xfrm>
        </p:spPr>
        <p:txBody>
          <a:bodyPr>
            <a:normAutofit fontScale="40000" lnSpcReduction="20000"/>
          </a:bodyPr>
          <a:lstStyle/>
          <a:p>
            <a:pPr algn="just">
              <a:lnSpc>
                <a:spcPct val="120000"/>
              </a:lnSpc>
              <a:buFont typeface="Arial" panose="020B0604020202020204" pitchFamily="34" charset="0"/>
              <a:buChar char="•"/>
            </a:pPr>
            <a:r>
              <a:rPr lang="en-US" sz="4500" b="1" i="0" dirty="0">
                <a:solidFill>
                  <a:srgbClr val="212529"/>
                </a:solidFill>
                <a:effectLst/>
                <a:latin typeface="Times New Roman" panose="02020603050405020304" pitchFamily="18" charset="0"/>
                <a:cs typeface="Times New Roman" panose="02020603050405020304" pitchFamily="18" charset="0"/>
              </a:rPr>
              <a:t>Prone to Overfitting</a:t>
            </a:r>
            <a:endParaRPr lang="en-US" sz="4500" b="0" i="0" dirty="0">
              <a:solidFill>
                <a:srgbClr val="212529"/>
              </a:solidFill>
              <a:effectLst/>
              <a:latin typeface="Times New Roman" panose="02020603050405020304" pitchFamily="18" charset="0"/>
              <a:cs typeface="Times New Roman" panose="02020603050405020304" pitchFamily="18" charset="0"/>
            </a:endParaRPr>
          </a:p>
          <a:p>
            <a:pPr algn="just">
              <a:lnSpc>
                <a:spcPct val="120000"/>
              </a:lnSpc>
            </a:pPr>
            <a:r>
              <a:rPr lang="en-US" sz="4000" b="0" i="0" dirty="0">
                <a:solidFill>
                  <a:srgbClr val="212529"/>
                </a:solidFill>
                <a:effectLst/>
                <a:latin typeface="Times New Roman" panose="02020603050405020304" pitchFamily="18" charset="0"/>
                <a:cs typeface="Times New Roman" panose="02020603050405020304" pitchFamily="18" charset="0"/>
              </a:rPr>
              <a:t>One of the primary </a:t>
            </a:r>
            <a:r>
              <a:rPr lang="en-US" sz="4000" i="0" dirty="0">
                <a:solidFill>
                  <a:srgbClr val="212529"/>
                </a:solidFill>
                <a:effectLst/>
                <a:latin typeface="Times New Roman" panose="02020603050405020304" pitchFamily="18" charset="0"/>
                <a:cs typeface="Times New Roman" panose="02020603050405020304" pitchFamily="18" charset="0"/>
              </a:rPr>
              <a:t>disadvantages of decision trees </a:t>
            </a:r>
            <a:r>
              <a:rPr lang="en-US" sz="4000" b="0" i="0" dirty="0">
                <a:solidFill>
                  <a:srgbClr val="212529"/>
                </a:solidFill>
                <a:effectLst/>
                <a:latin typeface="Times New Roman" panose="02020603050405020304" pitchFamily="18" charset="0"/>
                <a:cs typeface="Times New Roman" panose="02020603050405020304" pitchFamily="18" charset="0"/>
              </a:rPr>
              <a:t>is their ability to overfit the training data. Overfitting occurs when the tree is too deep and complex, capturing noise in the data rather than the underlying patterns. This leads to poor generalization to new, unseen data. To address this, techniques like tree pruning and setting a maximum depth are used to limit tree complexity.</a:t>
            </a:r>
          </a:p>
          <a:p>
            <a:pPr algn="just">
              <a:lnSpc>
                <a:spcPct val="120000"/>
              </a:lnSpc>
              <a:buFont typeface="Arial" panose="020B0604020202020204" pitchFamily="34" charset="0"/>
              <a:buChar char="•"/>
            </a:pPr>
            <a:r>
              <a:rPr lang="en-US" sz="4500" b="1" i="0" dirty="0">
                <a:solidFill>
                  <a:srgbClr val="212529"/>
                </a:solidFill>
                <a:effectLst/>
                <a:latin typeface="Times New Roman" panose="02020603050405020304" pitchFamily="18" charset="0"/>
                <a:cs typeface="Times New Roman" panose="02020603050405020304" pitchFamily="18" charset="0"/>
              </a:rPr>
              <a:t>Lack of Smoothness</a:t>
            </a:r>
            <a:endParaRPr lang="en-US" sz="4500" b="0" i="0" dirty="0">
              <a:solidFill>
                <a:srgbClr val="212529"/>
              </a:solidFill>
              <a:effectLst/>
              <a:latin typeface="Times New Roman" panose="02020603050405020304" pitchFamily="18" charset="0"/>
              <a:cs typeface="Times New Roman" panose="02020603050405020304" pitchFamily="18" charset="0"/>
            </a:endParaRPr>
          </a:p>
          <a:p>
            <a:pPr algn="just">
              <a:lnSpc>
                <a:spcPct val="120000"/>
              </a:lnSpc>
            </a:pPr>
            <a:r>
              <a:rPr lang="en-US" sz="4000" b="0" i="0" dirty="0">
                <a:solidFill>
                  <a:srgbClr val="212529"/>
                </a:solidFill>
                <a:effectLst/>
                <a:latin typeface="Times New Roman" panose="02020603050405020304" pitchFamily="18" charset="0"/>
                <a:cs typeface="Times New Roman" panose="02020603050405020304" pitchFamily="18" charset="0"/>
              </a:rPr>
              <a:t>It create a series of discrete, step-like decision boundaries, which can result in a lack of smoothness in the predictions. Regression tasks can lead to predictions with a staircase-like appearance rather than a smooth curve. For some applications, this lack of smoothness may be undesirable.</a:t>
            </a:r>
          </a:p>
          <a:p>
            <a:pPr algn="just">
              <a:lnSpc>
                <a:spcPct val="120000"/>
              </a:lnSpc>
              <a:buFont typeface="Arial" panose="020B0604020202020204" pitchFamily="34" charset="0"/>
              <a:buChar char="•"/>
            </a:pPr>
            <a:r>
              <a:rPr lang="en-US" sz="4500" b="1" i="0" dirty="0">
                <a:solidFill>
                  <a:srgbClr val="212529"/>
                </a:solidFill>
                <a:effectLst/>
                <a:latin typeface="Times New Roman" panose="02020603050405020304" pitchFamily="18" charset="0"/>
                <a:cs typeface="Times New Roman" panose="02020603050405020304" pitchFamily="18" charset="0"/>
              </a:rPr>
              <a:t>Greedy Nature</a:t>
            </a:r>
            <a:endParaRPr lang="en-US" sz="4500" b="0" i="0" dirty="0">
              <a:solidFill>
                <a:srgbClr val="212529"/>
              </a:solidFill>
              <a:effectLst/>
              <a:latin typeface="Times New Roman" panose="02020603050405020304" pitchFamily="18" charset="0"/>
              <a:cs typeface="Times New Roman" panose="02020603050405020304" pitchFamily="18" charset="0"/>
            </a:endParaRPr>
          </a:p>
          <a:p>
            <a:pPr algn="just">
              <a:lnSpc>
                <a:spcPct val="120000"/>
              </a:lnSpc>
            </a:pPr>
            <a:r>
              <a:rPr lang="en-US" sz="4000" b="0" i="0" dirty="0">
                <a:solidFill>
                  <a:srgbClr val="212529"/>
                </a:solidFill>
                <a:effectLst/>
                <a:latin typeface="Times New Roman" panose="02020603050405020304" pitchFamily="18" charset="0"/>
                <a:cs typeface="Times New Roman" panose="02020603050405020304" pitchFamily="18" charset="0"/>
              </a:rPr>
              <a:t>Decision trees use a greedy approach to split the data at each node, choosing the feature that provides the best immediate reduction in impurity or error. However, this greedy nature may not always lead to the best overall tree structure. Getting stuck in suboptimal solutions is possible, especially when dealing with high-dimensional data.</a:t>
            </a:r>
          </a:p>
          <a:p>
            <a:pPr algn="just">
              <a:lnSpc>
                <a:spcPct val="120000"/>
              </a:lnSpc>
              <a:buFont typeface="Arial" panose="020B0604020202020204" pitchFamily="34" charset="0"/>
              <a:buChar char="•"/>
            </a:pPr>
            <a:r>
              <a:rPr lang="en-US" sz="4500" b="1" i="0" dirty="0">
                <a:solidFill>
                  <a:srgbClr val="212529"/>
                </a:solidFill>
                <a:effectLst/>
                <a:latin typeface="Times New Roman" panose="02020603050405020304" pitchFamily="18" charset="0"/>
                <a:cs typeface="Times New Roman" panose="02020603050405020304" pitchFamily="18" charset="0"/>
              </a:rPr>
              <a:t>Poor Generalization to Unseen Data</a:t>
            </a:r>
            <a:endParaRPr lang="en-US" sz="4500" b="0" i="0" dirty="0">
              <a:solidFill>
                <a:srgbClr val="212529"/>
              </a:solidFill>
              <a:effectLst/>
              <a:latin typeface="Times New Roman" panose="02020603050405020304" pitchFamily="18" charset="0"/>
              <a:cs typeface="Times New Roman" panose="02020603050405020304" pitchFamily="18" charset="0"/>
            </a:endParaRPr>
          </a:p>
          <a:p>
            <a:pPr algn="just">
              <a:lnSpc>
                <a:spcPct val="120000"/>
              </a:lnSpc>
            </a:pPr>
            <a:r>
              <a:rPr lang="en-US" sz="4000" b="0" i="0" dirty="0">
                <a:solidFill>
                  <a:srgbClr val="212529"/>
                </a:solidFill>
                <a:effectLst/>
                <a:latin typeface="Times New Roman" panose="02020603050405020304" pitchFamily="18" charset="0"/>
                <a:cs typeface="Times New Roman" panose="02020603050405020304" pitchFamily="18" charset="0"/>
              </a:rPr>
              <a:t>Sometimes, decision trees may not generalize well to unseen data, even after addressing overfitting issues. This can occur when the training data does not adequately represent the distribution of the target variable in the real world. Ensuring the representativeness of the training data is essential for decision tree models to perform well.</a:t>
            </a:r>
          </a:p>
          <a:p>
            <a:endParaRPr lang="en-US" sz="2400" b="0" i="0" dirty="0">
              <a:effectLst/>
              <a:latin typeface="Söhne"/>
            </a:endParaRPr>
          </a:p>
        </p:txBody>
      </p:sp>
      <p:sp>
        <p:nvSpPr>
          <p:cNvPr id="4" name="Slide Number Placeholder 3">
            <a:extLst>
              <a:ext uri="{FF2B5EF4-FFF2-40B4-BE49-F238E27FC236}">
                <a16:creationId xmlns:a16="http://schemas.microsoft.com/office/drawing/2014/main" id="{3AB3E7F3-89A6-DCB4-16EC-243391A0DE2E}"/>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23499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BBBEA-2190-F774-A70A-E54A597EF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48961-22EE-EF69-5C9F-A8E173CB455C}"/>
              </a:ext>
            </a:extLst>
          </p:cNvPr>
          <p:cNvSpPr>
            <a:spLocks noGrp="1"/>
          </p:cNvSpPr>
          <p:nvPr>
            <p:ph type="title"/>
          </p:nvPr>
        </p:nvSpPr>
        <p:spPr>
          <a:xfrm>
            <a:off x="723900" y="136525"/>
            <a:ext cx="10515600" cy="1325563"/>
          </a:xfrm>
        </p:spPr>
        <p:txBody>
          <a:bodyPr/>
          <a:lstStyle/>
          <a:p>
            <a:r>
              <a:rPr lang="en-US" dirty="0"/>
              <a:t>Ensemble vs decision tree accuracy </a:t>
            </a:r>
          </a:p>
        </p:txBody>
      </p:sp>
      <p:sp>
        <p:nvSpPr>
          <p:cNvPr id="3" name="Content Placeholder 2">
            <a:extLst>
              <a:ext uri="{FF2B5EF4-FFF2-40B4-BE49-F238E27FC236}">
                <a16:creationId xmlns:a16="http://schemas.microsoft.com/office/drawing/2014/main" id="{014C9709-C52A-8EFA-E137-A4254A7F4EE6}"/>
              </a:ext>
            </a:extLst>
          </p:cNvPr>
          <p:cNvSpPr>
            <a:spLocks noGrp="1"/>
          </p:cNvSpPr>
          <p:nvPr>
            <p:ph idx="1"/>
          </p:nvPr>
        </p:nvSpPr>
        <p:spPr>
          <a:xfrm>
            <a:off x="251012" y="1462088"/>
            <a:ext cx="11869550" cy="5295900"/>
          </a:xfrm>
        </p:spPr>
        <p:txBody>
          <a:bodyPr>
            <a:normAutofit fontScale="55000" lnSpcReduction="20000"/>
          </a:bodyPr>
          <a:lstStyle/>
          <a:p>
            <a:pPr algn="l">
              <a:lnSpc>
                <a:spcPct val="120000"/>
              </a:lnSpc>
            </a:pPr>
            <a:r>
              <a:rPr lang="en-US" sz="4000" b="0" i="0" dirty="0">
                <a:effectLst/>
                <a:latin typeface="Times New Roman" panose="02020603050405020304" pitchFamily="18" charset="0"/>
                <a:cs typeface="Times New Roman" panose="02020603050405020304" pitchFamily="18" charset="0"/>
              </a:rPr>
              <a:t>Here's a general overview:</a:t>
            </a:r>
          </a:p>
          <a:p>
            <a:pPr algn="l">
              <a:lnSpc>
                <a:spcPct val="120000"/>
              </a:lnSpc>
              <a:buFont typeface="+mj-lt"/>
              <a:buAutoNum type="arabicPeriod"/>
            </a:pPr>
            <a:r>
              <a:rPr lang="en-US" sz="4000" b="1" i="0" dirty="0">
                <a:effectLst/>
                <a:latin typeface="Times New Roman" panose="02020603050405020304" pitchFamily="18" charset="0"/>
                <a:cs typeface="Times New Roman" panose="02020603050405020304" pitchFamily="18" charset="0"/>
              </a:rPr>
              <a:t>Decision Tree: </a:t>
            </a:r>
            <a:r>
              <a:rPr lang="en-US" sz="4000" i="0" dirty="0">
                <a:effectLst/>
                <a:latin typeface="Times New Roman" panose="02020603050405020304" pitchFamily="18" charset="0"/>
                <a:cs typeface="Times New Roman" panose="02020603050405020304" pitchFamily="18" charset="0"/>
              </a:rPr>
              <a:t>The accuracy percentage of decision tree is generally </a:t>
            </a:r>
            <a:r>
              <a:rPr lang="en-US" sz="4000" b="1" i="0" dirty="0">
                <a:effectLst/>
                <a:latin typeface="Times New Roman" panose="02020603050405020304" pitchFamily="18" charset="0"/>
                <a:cs typeface="Times New Roman" panose="02020603050405020304" pitchFamily="18" charset="0"/>
              </a:rPr>
              <a:t>70-80 percent</a:t>
            </a:r>
            <a:endParaRPr lang="en-US" sz="4000" b="0" i="0" dirty="0">
              <a:effectLst/>
              <a:latin typeface="Times New Roman" panose="02020603050405020304" pitchFamily="18" charset="0"/>
              <a:cs typeface="Times New Roman" panose="02020603050405020304" pitchFamily="18" charset="0"/>
            </a:endParaRP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Decision trees are prone to overfitting, especially when they are deep and complex.</a:t>
            </a: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They may not capture the underlying patterns in the data as effectively as ensemble methods.</a:t>
            </a: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Decision trees can be interpretable, making them useful for understanding the decision-making process.</a:t>
            </a:r>
          </a:p>
          <a:p>
            <a:pPr algn="l">
              <a:lnSpc>
                <a:spcPct val="120000"/>
              </a:lnSpc>
              <a:buFont typeface="+mj-lt"/>
              <a:buAutoNum type="arabicPeriod"/>
            </a:pPr>
            <a:r>
              <a:rPr lang="en-US" sz="4000" b="1" i="0" dirty="0">
                <a:effectLst/>
                <a:latin typeface="Times New Roman" panose="02020603050405020304" pitchFamily="18" charset="0"/>
                <a:cs typeface="Times New Roman" panose="02020603050405020304" pitchFamily="18" charset="0"/>
              </a:rPr>
              <a:t>Ensemble Method (e.g., Gradient Boosting): </a:t>
            </a:r>
            <a:r>
              <a:rPr lang="en-US" sz="4000" i="0" dirty="0">
                <a:effectLst/>
                <a:latin typeface="Times New Roman" panose="02020603050405020304" pitchFamily="18" charset="0"/>
                <a:cs typeface="Times New Roman" panose="02020603050405020304" pitchFamily="18" charset="0"/>
              </a:rPr>
              <a:t>Meanwhile the accuracy of ensemble method is </a:t>
            </a:r>
            <a:r>
              <a:rPr lang="en-US" sz="4000" b="1" i="0" dirty="0">
                <a:effectLst/>
                <a:latin typeface="Times New Roman" panose="02020603050405020304" pitchFamily="18" charset="0"/>
                <a:cs typeface="Times New Roman" panose="02020603050405020304" pitchFamily="18" charset="0"/>
              </a:rPr>
              <a:t>80-90 percent </a:t>
            </a:r>
            <a:endParaRPr lang="en-US" sz="4000" b="0" i="0" dirty="0">
              <a:effectLst/>
              <a:latin typeface="Times New Roman" panose="02020603050405020304" pitchFamily="18" charset="0"/>
              <a:cs typeface="Times New Roman" panose="02020603050405020304" pitchFamily="18" charset="0"/>
            </a:endParaRP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Ensemble methods combine the predictions of multiple models, reducing overfitting and improving generalization.</a:t>
            </a: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They are more robust and tend to provide better accuracy on unseen data compared to individual decision trees.</a:t>
            </a:r>
          </a:p>
          <a:p>
            <a:pPr marL="457200" lvl="1" indent="0" algn="l">
              <a:lnSpc>
                <a:spcPct val="120000"/>
              </a:lnSpc>
              <a:buNone/>
            </a:pPr>
            <a:endParaRPr lang="en-US" sz="4000" b="0" i="0" dirty="0">
              <a:effectLst/>
              <a:latin typeface="Times New Roman" panose="02020603050405020304" pitchFamily="18" charset="0"/>
              <a:cs typeface="Times New Roman" panose="02020603050405020304" pitchFamily="18" charset="0"/>
            </a:endParaRPr>
          </a:p>
          <a:p>
            <a:pPr marL="914400" marR="568325" lvl="2" indent="0" algn="just">
              <a:lnSpc>
                <a:spcPct val="151000"/>
              </a:lnSpc>
              <a:spcBef>
                <a:spcPts val="0"/>
              </a:spcBef>
              <a:spcAft>
                <a:spcPts val="1190"/>
              </a:spcAft>
              <a:buNone/>
            </a:pPr>
            <a:endParaRPr lang="en-IN" dirty="0">
              <a:latin typeface="Times New Roman" panose="02020603050405020304" pitchFamily="18" charset="0"/>
              <a:ea typeface="Times New Roman" panose="02020603050405020304" pitchFamily="18" charset="0"/>
            </a:endParaRPr>
          </a:p>
          <a:p>
            <a:pPr marL="1143000" marR="568325" lvl="2" indent="-228600" algn="just">
              <a:lnSpc>
                <a:spcPct val="151000"/>
              </a:lnSpc>
              <a:spcBef>
                <a:spcPts val="0"/>
              </a:spcBef>
              <a:spcAft>
                <a:spcPts val="1190"/>
              </a:spcAft>
              <a:buFont typeface="Wingdings" panose="05000000000000000000" pitchFamily="2" charset="2"/>
              <a:buChar char=""/>
            </a:pP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8245CD0-47AD-AB33-FB57-7CC9560AEA0D}"/>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428542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1789-A63D-56D9-9B20-1F78ADCF6A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E1C419-D6BF-EFD7-C983-C0222C7C15E3}"/>
              </a:ext>
            </a:extLst>
          </p:cNvPr>
          <p:cNvSpPr>
            <a:spLocks noGrp="1"/>
          </p:cNvSpPr>
          <p:nvPr>
            <p:ph idx="1"/>
          </p:nvPr>
        </p:nvSpPr>
        <p:spPr>
          <a:xfrm>
            <a:off x="586272" y="3023118"/>
            <a:ext cx="10515600" cy="1418253"/>
          </a:xfrm>
        </p:spPr>
        <p:txBody>
          <a:bodyPr>
            <a:normAutofit/>
          </a:bodyPr>
          <a:lstStyle/>
          <a:p>
            <a:pPr marL="0" indent="0" algn="ctr">
              <a:buNone/>
            </a:pPr>
            <a:r>
              <a:rPr lang="en-IN" sz="3600" i="1" dirty="0"/>
              <a:t>THANK YOU</a:t>
            </a:r>
          </a:p>
        </p:txBody>
      </p:sp>
      <p:sp>
        <p:nvSpPr>
          <p:cNvPr id="4" name="Slide Number Placeholder 3">
            <a:extLst>
              <a:ext uri="{FF2B5EF4-FFF2-40B4-BE49-F238E27FC236}">
                <a16:creationId xmlns:a16="http://schemas.microsoft.com/office/drawing/2014/main" id="{E6B5045D-B5F8-B96D-7EED-A2C9FB9C30D1}"/>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18466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F2C7-B927-7620-5690-F8D6F82BBD64}"/>
              </a:ext>
            </a:extLst>
          </p:cNvPr>
          <p:cNvSpPr>
            <a:spLocks noGrp="1"/>
          </p:cNvSpPr>
          <p:nvPr>
            <p:ph type="title"/>
          </p:nvPr>
        </p:nvSpPr>
        <p:spPr/>
        <p:txBody>
          <a:bodyPr>
            <a:noAutofit/>
          </a:bodyPr>
          <a:lstStyle/>
          <a:p>
            <a:r>
              <a:rPr lang="en-US" sz="5400" dirty="0"/>
              <a:t>Preliminary design of Project</a:t>
            </a:r>
          </a:p>
        </p:txBody>
      </p:sp>
      <p:sp>
        <p:nvSpPr>
          <p:cNvPr id="3" name="Footer Placeholder 2">
            <a:extLst>
              <a:ext uri="{FF2B5EF4-FFF2-40B4-BE49-F238E27FC236}">
                <a16:creationId xmlns:a16="http://schemas.microsoft.com/office/drawing/2014/main" id="{289888AD-9DB8-4B85-79FE-A8C503FDDD5D}"/>
              </a:ext>
            </a:extLst>
          </p:cNvPr>
          <p:cNvSpPr>
            <a:spLocks noGrp="1"/>
          </p:cNvSpPr>
          <p:nvPr>
            <p:ph type="ftr" sz="quarter" idx="11"/>
          </p:nvPr>
        </p:nvSpPr>
        <p:spPr/>
        <p:txBody>
          <a:bodyPr/>
          <a:lstStyle/>
          <a:p>
            <a:r>
              <a:rPr lang="en-US" sz="1600"/>
              <a:t>Designed by PoweredTemplate</a:t>
            </a:r>
          </a:p>
        </p:txBody>
      </p:sp>
      <p:grpSp>
        <p:nvGrpSpPr>
          <p:cNvPr id="11" name="Group 10">
            <a:extLst>
              <a:ext uri="{FF2B5EF4-FFF2-40B4-BE49-F238E27FC236}">
                <a16:creationId xmlns:a16="http://schemas.microsoft.com/office/drawing/2014/main" id="{ACE1BC9D-46E1-FFB0-33F9-AF682FF80B60}"/>
              </a:ext>
            </a:extLst>
          </p:cNvPr>
          <p:cNvGrpSpPr/>
          <p:nvPr/>
        </p:nvGrpSpPr>
        <p:grpSpPr>
          <a:xfrm>
            <a:off x="613190" y="1196580"/>
            <a:ext cx="10740610" cy="4867812"/>
            <a:chOff x="1144723" y="1608747"/>
            <a:chExt cx="8863431" cy="4017046"/>
          </a:xfrm>
        </p:grpSpPr>
        <p:cxnSp>
          <p:nvCxnSpPr>
            <p:cNvPr id="74" name="Straight Connector 73">
              <a:extLst>
                <a:ext uri="{FF2B5EF4-FFF2-40B4-BE49-F238E27FC236}">
                  <a16:creationId xmlns:a16="http://schemas.microsoft.com/office/drawing/2014/main" id="{EDA30917-184F-850B-3722-780C1AD4D321}"/>
                </a:ext>
              </a:extLst>
            </p:cNvPr>
            <p:cNvCxnSpPr>
              <a:cxnSpLocks/>
            </p:cNvCxnSpPr>
            <p:nvPr/>
          </p:nvCxnSpPr>
          <p:spPr>
            <a:xfrm>
              <a:off x="1697032" y="1634234"/>
              <a:ext cx="0" cy="2419002"/>
            </a:xfrm>
            <a:prstGeom prst="line">
              <a:avLst/>
            </a:prstGeom>
            <a:ln>
              <a:solidFill>
                <a:srgbClr val="9ED441"/>
              </a:solidFill>
              <a:headEnd type="ova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828C0914-2357-6C64-1596-EF3C4F5C0DAF}"/>
                </a:ext>
              </a:extLst>
            </p:cNvPr>
            <p:cNvCxnSpPr>
              <a:cxnSpLocks/>
            </p:cNvCxnSpPr>
            <p:nvPr/>
          </p:nvCxnSpPr>
          <p:spPr>
            <a:xfrm>
              <a:off x="3067610" y="1634234"/>
              <a:ext cx="0" cy="2419002"/>
            </a:xfrm>
            <a:prstGeom prst="line">
              <a:avLst/>
            </a:prstGeom>
            <a:ln>
              <a:solidFill>
                <a:srgbClr val="43D1A1"/>
              </a:solidFill>
              <a:headEnd type="oval"/>
            </a:ln>
          </p:spPr>
          <p:style>
            <a:lnRef idx="1">
              <a:schemeClr val="accent6"/>
            </a:lnRef>
            <a:fillRef idx="0">
              <a:schemeClr val="accent6"/>
            </a:fillRef>
            <a:effectRef idx="0">
              <a:schemeClr val="accent6"/>
            </a:effectRef>
            <a:fontRef idx="minor">
              <a:schemeClr val="tx1"/>
            </a:fontRef>
          </p:style>
        </p:cxnSp>
        <p:cxnSp>
          <p:nvCxnSpPr>
            <p:cNvPr id="76" name="Straight Connector 75">
              <a:extLst>
                <a:ext uri="{FF2B5EF4-FFF2-40B4-BE49-F238E27FC236}">
                  <a16:creationId xmlns:a16="http://schemas.microsoft.com/office/drawing/2014/main" id="{4964D043-5910-8ECF-E6F3-7E32CAAC6170}"/>
                </a:ext>
              </a:extLst>
            </p:cNvPr>
            <p:cNvCxnSpPr>
              <a:cxnSpLocks/>
            </p:cNvCxnSpPr>
            <p:nvPr/>
          </p:nvCxnSpPr>
          <p:spPr>
            <a:xfrm>
              <a:off x="4438188" y="1634234"/>
              <a:ext cx="0" cy="2419002"/>
            </a:xfrm>
            <a:prstGeom prst="line">
              <a:avLst/>
            </a:prstGeom>
            <a:ln>
              <a:solidFill>
                <a:srgbClr val="3FD4E2"/>
              </a:solidFill>
              <a:headEnd type="oval"/>
            </a:ln>
          </p:spPr>
          <p:style>
            <a:lnRef idx="1">
              <a:schemeClr val="accent6"/>
            </a:lnRef>
            <a:fillRef idx="0">
              <a:schemeClr val="accent6"/>
            </a:fillRef>
            <a:effectRef idx="0">
              <a:schemeClr val="accent6"/>
            </a:effectRef>
            <a:fontRef idx="minor">
              <a:schemeClr val="tx1"/>
            </a:fontRef>
          </p:style>
        </p:cxnSp>
        <p:cxnSp>
          <p:nvCxnSpPr>
            <p:cNvPr id="77" name="Straight Connector 76">
              <a:extLst>
                <a:ext uri="{FF2B5EF4-FFF2-40B4-BE49-F238E27FC236}">
                  <a16:creationId xmlns:a16="http://schemas.microsoft.com/office/drawing/2014/main" id="{8E137F91-694A-3779-8BEE-8C372F58971D}"/>
                </a:ext>
              </a:extLst>
            </p:cNvPr>
            <p:cNvCxnSpPr>
              <a:cxnSpLocks/>
            </p:cNvCxnSpPr>
            <p:nvPr/>
          </p:nvCxnSpPr>
          <p:spPr>
            <a:xfrm>
              <a:off x="5808766" y="1634234"/>
              <a:ext cx="0" cy="2419002"/>
            </a:xfrm>
            <a:prstGeom prst="line">
              <a:avLst/>
            </a:prstGeom>
            <a:ln>
              <a:solidFill>
                <a:srgbClr val="3FA7E1"/>
              </a:solidFill>
              <a:headEnd type="oval"/>
            </a:ln>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B9B50F38-350E-4CA1-1A81-2B913EE2D09E}"/>
                </a:ext>
              </a:extLst>
            </p:cNvPr>
            <p:cNvCxnSpPr>
              <a:cxnSpLocks/>
            </p:cNvCxnSpPr>
            <p:nvPr/>
          </p:nvCxnSpPr>
          <p:spPr>
            <a:xfrm>
              <a:off x="7179344" y="1634234"/>
              <a:ext cx="0" cy="2419002"/>
            </a:xfrm>
            <a:prstGeom prst="line">
              <a:avLst/>
            </a:prstGeom>
            <a:ln>
              <a:solidFill>
                <a:srgbClr val="4383DD"/>
              </a:solidFill>
              <a:headEnd type="oval"/>
            </a:ln>
          </p:spPr>
          <p:style>
            <a:lnRef idx="1">
              <a:schemeClr val="accent6"/>
            </a:lnRef>
            <a:fillRef idx="0">
              <a:schemeClr val="accent6"/>
            </a:fillRef>
            <a:effectRef idx="0">
              <a:schemeClr val="accent6"/>
            </a:effectRef>
            <a:fontRef idx="minor">
              <a:schemeClr val="tx1"/>
            </a:fontRef>
          </p:style>
        </p:cxnSp>
        <p:sp>
          <p:nvSpPr>
            <p:cNvPr id="6" name="Arc 5">
              <a:extLst>
                <a:ext uri="{FF2B5EF4-FFF2-40B4-BE49-F238E27FC236}">
                  <a16:creationId xmlns:a16="http://schemas.microsoft.com/office/drawing/2014/main" id="{896B13E8-6998-FDA3-B11C-828D48755ECF}"/>
                </a:ext>
              </a:extLst>
            </p:cNvPr>
            <p:cNvSpPr/>
            <p:nvPr/>
          </p:nvSpPr>
          <p:spPr>
            <a:xfrm>
              <a:off x="1318350" y="3918017"/>
              <a:ext cx="1707776" cy="1707776"/>
            </a:xfrm>
            <a:prstGeom prst="arc">
              <a:avLst>
                <a:gd name="adj1" fmla="val 8626734"/>
                <a:gd name="adj2" fmla="val 2226248"/>
              </a:avLst>
            </a:prstGeom>
            <a:ln w="76200" cap="rnd">
              <a:solidFill>
                <a:srgbClr val="9ED441">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7" name="Arc 6">
              <a:extLst>
                <a:ext uri="{FF2B5EF4-FFF2-40B4-BE49-F238E27FC236}">
                  <a16:creationId xmlns:a16="http://schemas.microsoft.com/office/drawing/2014/main" id="{1053C676-DEA5-F116-E6A3-29AF0CE1E986}"/>
                </a:ext>
              </a:extLst>
            </p:cNvPr>
            <p:cNvSpPr/>
            <p:nvPr/>
          </p:nvSpPr>
          <p:spPr>
            <a:xfrm>
              <a:off x="2681875" y="3918017"/>
              <a:ext cx="1707776" cy="1707776"/>
            </a:xfrm>
            <a:prstGeom prst="arc">
              <a:avLst>
                <a:gd name="adj1" fmla="val 8626734"/>
                <a:gd name="adj2" fmla="val 2226248"/>
              </a:avLst>
            </a:prstGeom>
            <a:ln w="76200" cap="rnd">
              <a:solidFill>
                <a:srgbClr val="43D1A1">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 name="Arc 7">
              <a:extLst>
                <a:ext uri="{FF2B5EF4-FFF2-40B4-BE49-F238E27FC236}">
                  <a16:creationId xmlns:a16="http://schemas.microsoft.com/office/drawing/2014/main" id="{D64D8DE2-1D8B-9F5A-7B08-5C9DCCBA9DC3}"/>
                </a:ext>
              </a:extLst>
            </p:cNvPr>
            <p:cNvSpPr/>
            <p:nvPr/>
          </p:nvSpPr>
          <p:spPr>
            <a:xfrm>
              <a:off x="4050552" y="3918017"/>
              <a:ext cx="1707776" cy="1707776"/>
            </a:xfrm>
            <a:prstGeom prst="arc">
              <a:avLst>
                <a:gd name="adj1" fmla="val 8626734"/>
                <a:gd name="adj2" fmla="val 2226248"/>
              </a:avLst>
            </a:prstGeom>
            <a:ln w="76200" cap="rnd">
              <a:solidFill>
                <a:srgbClr val="3FD4E2">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a:extLst>
                <a:ext uri="{FF2B5EF4-FFF2-40B4-BE49-F238E27FC236}">
                  <a16:creationId xmlns:a16="http://schemas.microsoft.com/office/drawing/2014/main" id="{4D015FBC-5A78-4918-F548-7F0D91257CB9}"/>
                </a:ext>
              </a:extLst>
            </p:cNvPr>
            <p:cNvSpPr/>
            <p:nvPr/>
          </p:nvSpPr>
          <p:spPr>
            <a:xfrm>
              <a:off x="5418623" y="3918017"/>
              <a:ext cx="1707776" cy="1707776"/>
            </a:xfrm>
            <a:prstGeom prst="arc">
              <a:avLst>
                <a:gd name="adj1" fmla="val 8626734"/>
                <a:gd name="adj2" fmla="val 2226248"/>
              </a:avLst>
            </a:prstGeom>
            <a:ln w="76200" cap="rnd">
              <a:solidFill>
                <a:srgbClr val="3FA7E1">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a:extLst>
                <a:ext uri="{FF2B5EF4-FFF2-40B4-BE49-F238E27FC236}">
                  <a16:creationId xmlns:a16="http://schemas.microsoft.com/office/drawing/2014/main" id="{B1F72075-BA93-E43D-AC24-63C8B9621E81}"/>
                </a:ext>
              </a:extLst>
            </p:cNvPr>
            <p:cNvSpPr/>
            <p:nvPr/>
          </p:nvSpPr>
          <p:spPr>
            <a:xfrm>
              <a:off x="6785329" y="3918017"/>
              <a:ext cx="1707776" cy="1707776"/>
            </a:xfrm>
            <a:prstGeom prst="arc">
              <a:avLst>
                <a:gd name="adj1" fmla="val 8626734"/>
                <a:gd name="adj2" fmla="val 25973"/>
              </a:avLst>
            </a:prstGeom>
            <a:ln w="76200" cap="rnd">
              <a:solidFill>
                <a:srgbClr val="4383DD">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4" name="Oval 13">
              <a:extLst>
                <a:ext uri="{FF2B5EF4-FFF2-40B4-BE49-F238E27FC236}">
                  <a16:creationId xmlns:a16="http://schemas.microsoft.com/office/drawing/2014/main" id="{DC8190E6-A00D-66A4-C047-43E007744598}"/>
                </a:ext>
              </a:extLst>
            </p:cNvPr>
            <p:cNvSpPr/>
            <p:nvPr/>
          </p:nvSpPr>
          <p:spPr>
            <a:xfrm>
              <a:off x="1389055" y="5189390"/>
              <a:ext cx="162062" cy="16206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569B2443-0C6F-AAB6-D88B-46F497E56E2E}"/>
                </a:ext>
              </a:extLst>
            </p:cNvPr>
            <p:cNvSpPr/>
            <p:nvPr/>
          </p:nvSpPr>
          <p:spPr>
            <a:xfrm>
              <a:off x="2765632" y="5189390"/>
              <a:ext cx="162062" cy="16206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rgbClr val="C00000"/>
                </a:solidFill>
              </a:endParaRPr>
            </a:p>
          </p:txBody>
        </p:sp>
        <p:sp>
          <p:nvSpPr>
            <p:cNvPr id="16" name="Oval 15">
              <a:extLst>
                <a:ext uri="{FF2B5EF4-FFF2-40B4-BE49-F238E27FC236}">
                  <a16:creationId xmlns:a16="http://schemas.microsoft.com/office/drawing/2014/main" id="{0E0F3A62-7887-0904-2C7A-06C84C615198}"/>
                </a:ext>
              </a:extLst>
            </p:cNvPr>
            <p:cNvSpPr/>
            <p:nvPr/>
          </p:nvSpPr>
          <p:spPr>
            <a:xfrm>
              <a:off x="4129157" y="5189390"/>
              <a:ext cx="162062" cy="16206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a:extLst>
                <a:ext uri="{FF2B5EF4-FFF2-40B4-BE49-F238E27FC236}">
                  <a16:creationId xmlns:a16="http://schemas.microsoft.com/office/drawing/2014/main" id="{5824665E-18DD-47DE-F989-C5DB66009480}"/>
                </a:ext>
              </a:extLst>
            </p:cNvPr>
            <p:cNvSpPr/>
            <p:nvPr/>
          </p:nvSpPr>
          <p:spPr>
            <a:xfrm>
              <a:off x="5503490" y="5189390"/>
              <a:ext cx="162062" cy="16206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18">
              <a:extLst>
                <a:ext uri="{FF2B5EF4-FFF2-40B4-BE49-F238E27FC236}">
                  <a16:creationId xmlns:a16="http://schemas.microsoft.com/office/drawing/2014/main" id="{A80EB277-D080-AB3E-7DE1-49DF0C7528E2}"/>
                </a:ext>
              </a:extLst>
            </p:cNvPr>
            <p:cNvSpPr/>
            <p:nvPr/>
          </p:nvSpPr>
          <p:spPr>
            <a:xfrm>
              <a:off x="6870196" y="5189390"/>
              <a:ext cx="162062" cy="16206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22" name="Straight Connector 21">
              <a:extLst>
                <a:ext uri="{FF2B5EF4-FFF2-40B4-BE49-F238E27FC236}">
                  <a16:creationId xmlns:a16="http://schemas.microsoft.com/office/drawing/2014/main" id="{A7A374E2-5899-E483-972D-8B7D9590932B}"/>
                </a:ext>
              </a:extLst>
            </p:cNvPr>
            <p:cNvCxnSpPr>
              <a:cxnSpLocks/>
            </p:cNvCxnSpPr>
            <p:nvPr/>
          </p:nvCxnSpPr>
          <p:spPr>
            <a:xfrm>
              <a:off x="8530735" y="4771905"/>
              <a:ext cx="605755" cy="0"/>
            </a:xfrm>
            <a:prstGeom prst="line">
              <a:avLst/>
            </a:prstGeom>
            <a:ln w="76200" cap="rnd">
              <a:solidFill>
                <a:srgbClr val="5471A9">
                  <a:alpha val="80000"/>
                </a:srgb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A2705F5-E146-B2B4-0F96-2326025D3737}"/>
                </a:ext>
              </a:extLst>
            </p:cNvPr>
            <p:cNvGrpSpPr/>
            <p:nvPr/>
          </p:nvGrpSpPr>
          <p:grpSpPr>
            <a:xfrm>
              <a:off x="9096136" y="4621056"/>
              <a:ext cx="191226" cy="230831"/>
              <a:chOff x="10684788" y="4486378"/>
              <a:chExt cx="191226" cy="230831"/>
            </a:xfrm>
          </p:grpSpPr>
          <p:cxnSp>
            <p:nvCxnSpPr>
              <p:cNvPr id="23" name="Straight Connector 22">
                <a:extLst>
                  <a:ext uri="{FF2B5EF4-FFF2-40B4-BE49-F238E27FC236}">
                    <a16:creationId xmlns:a16="http://schemas.microsoft.com/office/drawing/2014/main" id="{7A685828-80F5-5CF2-138B-AB9F62305658}"/>
                  </a:ext>
                </a:extLst>
              </p:cNvPr>
              <p:cNvCxnSpPr>
                <a:cxnSpLocks/>
              </p:cNvCxnSpPr>
              <p:nvPr/>
            </p:nvCxnSpPr>
            <p:spPr>
              <a:xfrm rot="2700000">
                <a:off x="10684789" y="4581991"/>
                <a:ext cx="191226" cy="0"/>
              </a:xfrm>
              <a:prstGeom prst="line">
                <a:avLst/>
              </a:prstGeom>
              <a:ln w="76200" cap="rnd">
                <a:solidFill>
                  <a:srgbClr val="5471A9">
                    <a:alpha val="8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DC182D-B66E-F0CD-64FE-9EE2BC9D43E0}"/>
                  </a:ext>
                </a:extLst>
              </p:cNvPr>
              <p:cNvCxnSpPr>
                <a:cxnSpLocks/>
              </p:cNvCxnSpPr>
              <p:nvPr/>
            </p:nvCxnSpPr>
            <p:spPr>
              <a:xfrm rot="18900000" flipV="1">
                <a:off x="10684788" y="4717209"/>
                <a:ext cx="191226" cy="0"/>
              </a:xfrm>
              <a:prstGeom prst="line">
                <a:avLst/>
              </a:prstGeom>
              <a:ln w="76200" cap="rnd">
                <a:solidFill>
                  <a:srgbClr val="5471A9">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D1080CC8-7764-ABDA-0FA9-91AE3024E46D}"/>
                </a:ext>
              </a:extLst>
            </p:cNvPr>
            <p:cNvGrpSpPr/>
            <p:nvPr/>
          </p:nvGrpSpPr>
          <p:grpSpPr>
            <a:xfrm>
              <a:off x="2076625" y="3754796"/>
              <a:ext cx="191226" cy="230831"/>
              <a:chOff x="10506515" y="4638778"/>
              <a:chExt cx="191226" cy="230831"/>
            </a:xfrm>
          </p:grpSpPr>
          <p:cxnSp>
            <p:nvCxnSpPr>
              <p:cNvPr id="33" name="Straight Connector 32">
                <a:extLst>
                  <a:ext uri="{FF2B5EF4-FFF2-40B4-BE49-F238E27FC236}">
                    <a16:creationId xmlns:a16="http://schemas.microsoft.com/office/drawing/2014/main" id="{336634FB-FFF3-FFDC-001A-4A756615CE46}"/>
                  </a:ext>
                </a:extLst>
              </p:cNvPr>
              <p:cNvCxnSpPr>
                <a:cxnSpLocks/>
              </p:cNvCxnSpPr>
              <p:nvPr/>
            </p:nvCxnSpPr>
            <p:spPr>
              <a:xfrm rot="2700000">
                <a:off x="10506516" y="4734391"/>
                <a:ext cx="191226" cy="0"/>
              </a:xfrm>
              <a:prstGeom prst="line">
                <a:avLst/>
              </a:prstGeom>
              <a:ln w="76200" cap="rnd">
                <a:solidFill>
                  <a:srgbClr val="9ED441">
                    <a:alpha val="8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E8D502-13B5-7834-A215-D58795E5D679}"/>
                  </a:ext>
                </a:extLst>
              </p:cNvPr>
              <p:cNvCxnSpPr>
                <a:cxnSpLocks/>
              </p:cNvCxnSpPr>
              <p:nvPr/>
            </p:nvCxnSpPr>
            <p:spPr>
              <a:xfrm rot="18900000" flipV="1">
                <a:off x="10506515" y="4869609"/>
                <a:ext cx="191226" cy="0"/>
              </a:xfrm>
              <a:prstGeom prst="line">
                <a:avLst/>
              </a:prstGeom>
              <a:ln w="76200" cap="rnd">
                <a:solidFill>
                  <a:srgbClr val="9ED441">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DDD0FFF0-5273-E4D2-7C96-630936FC482B}"/>
                </a:ext>
              </a:extLst>
            </p:cNvPr>
            <p:cNvGrpSpPr/>
            <p:nvPr/>
          </p:nvGrpSpPr>
          <p:grpSpPr>
            <a:xfrm>
              <a:off x="3440150" y="3754796"/>
              <a:ext cx="191226" cy="230831"/>
              <a:chOff x="3177086" y="3647822"/>
              <a:chExt cx="191226" cy="230831"/>
            </a:xfrm>
          </p:grpSpPr>
          <p:cxnSp>
            <p:nvCxnSpPr>
              <p:cNvPr id="36" name="Straight Connector 35">
                <a:extLst>
                  <a:ext uri="{FF2B5EF4-FFF2-40B4-BE49-F238E27FC236}">
                    <a16:creationId xmlns:a16="http://schemas.microsoft.com/office/drawing/2014/main" id="{8034F7A7-D1F8-9210-CC40-A8BDD93BB388}"/>
                  </a:ext>
                </a:extLst>
              </p:cNvPr>
              <p:cNvCxnSpPr>
                <a:cxnSpLocks/>
              </p:cNvCxnSpPr>
              <p:nvPr/>
            </p:nvCxnSpPr>
            <p:spPr>
              <a:xfrm rot="2700000">
                <a:off x="3177087" y="3743435"/>
                <a:ext cx="191226" cy="0"/>
              </a:xfrm>
              <a:prstGeom prst="line">
                <a:avLst/>
              </a:prstGeom>
              <a:ln w="76200" cap="rnd">
                <a:solidFill>
                  <a:srgbClr val="43D1A1">
                    <a:alpha val="8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76DA273-857E-2320-2A71-A16B55E02DFF}"/>
                  </a:ext>
                </a:extLst>
              </p:cNvPr>
              <p:cNvCxnSpPr>
                <a:cxnSpLocks/>
              </p:cNvCxnSpPr>
              <p:nvPr/>
            </p:nvCxnSpPr>
            <p:spPr>
              <a:xfrm rot="18900000" flipV="1">
                <a:off x="3177086" y="3878653"/>
                <a:ext cx="191226" cy="0"/>
              </a:xfrm>
              <a:prstGeom prst="line">
                <a:avLst/>
              </a:prstGeom>
              <a:ln w="76200" cap="rnd">
                <a:solidFill>
                  <a:srgbClr val="43D1A1">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17B30032-E26B-A5DD-D22E-6819C8BFF821}"/>
                </a:ext>
              </a:extLst>
            </p:cNvPr>
            <p:cNvGrpSpPr/>
            <p:nvPr/>
          </p:nvGrpSpPr>
          <p:grpSpPr>
            <a:xfrm>
              <a:off x="4808827" y="3754796"/>
              <a:ext cx="191226" cy="230831"/>
              <a:chOff x="4540611" y="3632491"/>
              <a:chExt cx="191226" cy="230831"/>
            </a:xfrm>
          </p:grpSpPr>
          <p:cxnSp>
            <p:nvCxnSpPr>
              <p:cNvPr id="38" name="Straight Connector 37">
                <a:extLst>
                  <a:ext uri="{FF2B5EF4-FFF2-40B4-BE49-F238E27FC236}">
                    <a16:creationId xmlns:a16="http://schemas.microsoft.com/office/drawing/2014/main" id="{32991D53-54CA-718F-9143-6FA7D84B16AD}"/>
                  </a:ext>
                </a:extLst>
              </p:cNvPr>
              <p:cNvCxnSpPr>
                <a:cxnSpLocks/>
              </p:cNvCxnSpPr>
              <p:nvPr/>
            </p:nvCxnSpPr>
            <p:spPr>
              <a:xfrm rot="2700000">
                <a:off x="4540612" y="3728104"/>
                <a:ext cx="191226" cy="0"/>
              </a:xfrm>
              <a:prstGeom prst="line">
                <a:avLst/>
              </a:prstGeom>
              <a:ln w="76200" cap="rnd">
                <a:solidFill>
                  <a:srgbClr val="3FD4E2">
                    <a:alpha val="8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3EA0E24-F0C4-978B-3853-973B425E2B7A}"/>
                  </a:ext>
                </a:extLst>
              </p:cNvPr>
              <p:cNvCxnSpPr>
                <a:cxnSpLocks/>
              </p:cNvCxnSpPr>
              <p:nvPr/>
            </p:nvCxnSpPr>
            <p:spPr>
              <a:xfrm rot="18900000" flipV="1">
                <a:off x="4540611" y="3863322"/>
                <a:ext cx="191226" cy="0"/>
              </a:xfrm>
              <a:prstGeom prst="line">
                <a:avLst/>
              </a:prstGeom>
              <a:ln w="76200" cap="rnd">
                <a:solidFill>
                  <a:srgbClr val="3FD4E2">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94B08450-47C4-A6D0-0C3D-35CDB0BD0CF4}"/>
                </a:ext>
              </a:extLst>
            </p:cNvPr>
            <p:cNvGrpSpPr/>
            <p:nvPr/>
          </p:nvGrpSpPr>
          <p:grpSpPr>
            <a:xfrm>
              <a:off x="6176898" y="3754796"/>
              <a:ext cx="191226" cy="230831"/>
              <a:chOff x="5844556" y="3647823"/>
              <a:chExt cx="191226" cy="230831"/>
            </a:xfrm>
          </p:grpSpPr>
          <p:cxnSp>
            <p:nvCxnSpPr>
              <p:cNvPr id="40" name="Straight Connector 39">
                <a:extLst>
                  <a:ext uri="{FF2B5EF4-FFF2-40B4-BE49-F238E27FC236}">
                    <a16:creationId xmlns:a16="http://schemas.microsoft.com/office/drawing/2014/main" id="{C02AE56F-EB73-01B2-3EFF-2CB3C1002D63}"/>
                  </a:ext>
                </a:extLst>
              </p:cNvPr>
              <p:cNvCxnSpPr>
                <a:cxnSpLocks/>
              </p:cNvCxnSpPr>
              <p:nvPr/>
            </p:nvCxnSpPr>
            <p:spPr>
              <a:xfrm rot="2700000">
                <a:off x="5844557" y="3743436"/>
                <a:ext cx="191226" cy="0"/>
              </a:xfrm>
              <a:prstGeom prst="line">
                <a:avLst/>
              </a:prstGeom>
              <a:ln w="76200" cap="rnd">
                <a:solidFill>
                  <a:srgbClr val="3FA7E1">
                    <a:alpha val="8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E7A05B1-53CA-5469-845B-A1E565C3D5BC}"/>
                  </a:ext>
                </a:extLst>
              </p:cNvPr>
              <p:cNvCxnSpPr>
                <a:cxnSpLocks/>
              </p:cNvCxnSpPr>
              <p:nvPr/>
            </p:nvCxnSpPr>
            <p:spPr>
              <a:xfrm rot="18900000" flipV="1">
                <a:off x="5844556" y="3878654"/>
                <a:ext cx="191226" cy="0"/>
              </a:xfrm>
              <a:prstGeom prst="line">
                <a:avLst/>
              </a:prstGeom>
              <a:ln w="76200" cap="rnd">
                <a:solidFill>
                  <a:srgbClr val="3FA7E1">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511A47C4-5172-96F5-A358-D06D52200BAE}"/>
                </a:ext>
              </a:extLst>
            </p:cNvPr>
            <p:cNvGrpSpPr/>
            <p:nvPr/>
          </p:nvGrpSpPr>
          <p:grpSpPr>
            <a:xfrm>
              <a:off x="7543604" y="3754796"/>
              <a:ext cx="191226" cy="230831"/>
              <a:chOff x="7207285" y="3647824"/>
              <a:chExt cx="191226" cy="230831"/>
            </a:xfrm>
          </p:grpSpPr>
          <p:cxnSp>
            <p:nvCxnSpPr>
              <p:cNvPr id="42" name="Straight Connector 41">
                <a:extLst>
                  <a:ext uri="{FF2B5EF4-FFF2-40B4-BE49-F238E27FC236}">
                    <a16:creationId xmlns:a16="http://schemas.microsoft.com/office/drawing/2014/main" id="{0EE6BD7C-22FA-3C87-97FF-43BF022F56CB}"/>
                  </a:ext>
                </a:extLst>
              </p:cNvPr>
              <p:cNvCxnSpPr>
                <a:cxnSpLocks/>
              </p:cNvCxnSpPr>
              <p:nvPr/>
            </p:nvCxnSpPr>
            <p:spPr>
              <a:xfrm rot="2700000">
                <a:off x="7207286" y="3743437"/>
                <a:ext cx="191226" cy="0"/>
              </a:xfrm>
              <a:prstGeom prst="line">
                <a:avLst/>
              </a:prstGeom>
              <a:ln w="76200" cap="rnd">
                <a:solidFill>
                  <a:srgbClr val="4383DD">
                    <a:alpha val="8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0301797-B7C5-4B4E-B122-E4941ECAA38C}"/>
                  </a:ext>
                </a:extLst>
              </p:cNvPr>
              <p:cNvCxnSpPr>
                <a:cxnSpLocks/>
              </p:cNvCxnSpPr>
              <p:nvPr/>
            </p:nvCxnSpPr>
            <p:spPr>
              <a:xfrm rot="18900000" flipV="1">
                <a:off x="7207285" y="3878655"/>
                <a:ext cx="191226" cy="0"/>
              </a:xfrm>
              <a:prstGeom prst="line">
                <a:avLst/>
              </a:prstGeom>
              <a:ln w="76200" cap="rnd">
                <a:solidFill>
                  <a:srgbClr val="4383DD">
                    <a:alpha val="80000"/>
                  </a:srgb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4F7E18A6-274C-2553-7843-3B44FA9EB6AB}"/>
                </a:ext>
              </a:extLst>
            </p:cNvPr>
            <p:cNvSpPr txBox="1"/>
            <p:nvPr/>
          </p:nvSpPr>
          <p:spPr>
            <a:xfrm>
              <a:off x="2695820" y="5162699"/>
              <a:ext cx="332142" cy="246221"/>
            </a:xfrm>
            <a:prstGeom prst="rect">
              <a:avLst/>
            </a:prstGeom>
            <a:noFill/>
          </p:spPr>
          <p:txBody>
            <a:bodyPr wrap="none" rtlCol="0">
              <a:spAutoFit/>
            </a:bodyPr>
            <a:lstStyle/>
            <a:p>
              <a:r>
                <a:rPr lang="en-US" sz="1000" b="1" dirty="0"/>
                <a:t>G1</a:t>
              </a:r>
            </a:p>
          </p:txBody>
        </p:sp>
        <p:sp>
          <p:nvSpPr>
            <p:cNvPr id="55" name="TextBox 54">
              <a:extLst>
                <a:ext uri="{FF2B5EF4-FFF2-40B4-BE49-F238E27FC236}">
                  <a16:creationId xmlns:a16="http://schemas.microsoft.com/office/drawing/2014/main" id="{E7C3C4BD-AFD4-BA78-D6E9-5BD7756A7676}"/>
                </a:ext>
              </a:extLst>
            </p:cNvPr>
            <p:cNvSpPr txBox="1"/>
            <p:nvPr/>
          </p:nvSpPr>
          <p:spPr>
            <a:xfrm>
              <a:off x="4065607" y="5162699"/>
              <a:ext cx="332142" cy="246221"/>
            </a:xfrm>
            <a:prstGeom prst="rect">
              <a:avLst/>
            </a:prstGeom>
            <a:noFill/>
          </p:spPr>
          <p:txBody>
            <a:bodyPr wrap="none" rtlCol="0">
              <a:spAutoFit/>
            </a:bodyPr>
            <a:lstStyle/>
            <a:p>
              <a:r>
                <a:rPr lang="en-US" sz="1000" b="1" dirty="0"/>
                <a:t>G2</a:t>
              </a:r>
            </a:p>
          </p:txBody>
        </p:sp>
        <p:sp>
          <p:nvSpPr>
            <p:cNvPr id="56" name="TextBox 55">
              <a:extLst>
                <a:ext uri="{FF2B5EF4-FFF2-40B4-BE49-F238E27FC236}">
                  <a16:creationId xmlns:a16="http://schemas.microsoft.com/office/drawing/2014/main" id="{CA762907-540A-164D-EDDC-6B50CE3117D9}"/>
                </a:ext>
              </a:extLst>
            </p:cNvPr>
            <p:cNvSpPr txBox="1"/>
            <p:nvPr/>
          </p:nvSpPr>
          <p:spPr>
            <a:xfrm>
              <a:off x="5433678" y="5162699"/>
              <a:ext cx="332142" cy="246221"/>
            </a:xfrm>
            <a:prstGeom prst="rect">
              <a:avLst/>
            </a:prstGeom>
            <a:noFill/>
          </p:spPr>
          <p:txBody>
            <a:bodyPr wrap="none" rtlCol="0">
              <a:spAutoFit/>
            </a:bodyPr>
            <a:lstStyle/>
            <a:p>
              <a:r>
                <a:rPr lang="en-US" sz="1000" b="1" dirty="0"/>
                <a:t>G3</a:t>
              </a:r>
            </a:p>
          </p:txBody>
        </p:sp>
        <p:sp>
          <p:nvSpPr>
            <p:cNvPr id="57" name="TextBox 56">
              <a:extLst>
                <a:ext uri="{FF2B5EF4-FFF2-40B4-BE49-F238E27FC236}">
                  <a16:creationId xmlns:a16="http://schemas.microsoft.com/office/drawing/2014/main" id="{1168325D-37E1-A267-771D-9E9821CE2EBE}"/>
                </a:ext>
              </a:extLst>
            </p:cNvPr>
            <p:cNvSpPr txBox="1"/>
            <p:nvPr/>
          </p:nvSpPr>
          <p:spPr>
            <a:xfrm>
              <a:off x="6795205" y="5162699"/>
              <a:ext cx="332142" cy="246221"/>
            </a:xfrm>
            <a:prstGeom prst="rect">
              <a:avLst/>
            </a:prstGeom>
            <a:noFill/>
          </p:spPr>
          <p:txBody>
            <a:bodyPr wrap="none" rtlCol="0">
              <a:spAutoFit/>
            </a:bodyPr>
            <a:lstStyle/>
            <a:p>
              <a:r>
                <a:rPr lang="en-US" sz="1000" b="1" dirty="0"/>
                <a:t>G4</a:t>
              </a:r>
            </a:p>
          </p:txBody>
        </p:sp>
        <p:sp>
          <p:nvSpPr>
            <p:cNvPr id="61" name="TextBox 60">
              <a:extLst>
                <a:ext uri="{FF2B5EF4-FFF2-40B4-BE49-F238E27FC236}">
                  <a16:creationId xmlns:a16="http://schemas.microsoft.com/office/drawing/2014/main" id="{70C58F02-8061-243D-24D7-5C861A054386}"/>
                </a:ext>
              </a:extLst>
            </p:cNvPr>
            <p:cNvSpPr txBox="1"/>
            <p:nvPr/>
          </p:nvSpPr>
          <p:spPr>
            <a:xfrm>
              <a:off x="2873949" y="5162698"/>
              <a:ext cx="538930" cy="400110"/>
            </a:xfrm>
            <a:prstGeom prst="rect">
              <a:avLst/>
            </a:prstGeom>
            <a:noFill/>
          </p:spPr>
          <p:txBody>
            <a:bodyPr wrap="none" rtlCol="0">
              <a:spAutoFit/>
            </a:bodyPr>
            <a:lstStyle/>
            <a:p>
              <a:r>
                <a:rPr lang="en-US" sz="1000" dirty="0">
                  <a:solidFill>
                    <a:schemeClr val="bg1">
                      <a:lumMod val="95000"/>
                    </a:schemeClr>
                  </a:solidFill>
                </a:rPr>
                <a:t>Initial </a:t>
              </a:r>
            </a:p>
            <a:p>
              <a:r>
                <a:rPr lang="en-US" sz="1000" dirty="0">
                  <a:solidFill>
                    <a:schemeClr val="bg1">
                      <a:lumMod val="95000"/>
                    </a:schemeClr>
                  </a:solidFill>
                </a:rPr>
                <a:t>Screen</a:t>
              </a:r>
            </a:p>
          </p:txBody>
        </p:sp>
        <p:sp>
          <p:nvSpPr>
            <p:cNvPr id="62" name="TextBox 61">
              <a:extLst>
                <a:ext uri="{FF2B5EF4-FFF2-40B4-BE49-F238E27FC236}">
                  <a16:creationId xmlns:a16="http://schemas.microsoft.com/office/drawing/2014/main" id="{03FEAC5D-F7F0-81C5-0DCA-C893DE2D35EF}"/>
                </a:ext>
              </a:extLst>
            </p:cNvPr>
            <p:cNvSpPr txBox="1"/>
            <p:nvPr/>
          </p:nvSpPr>
          <p:spPr>
            <a:xfrm>
              <a:off x="4250376" y="5162698"/>
              <a:ext cx="593432" cy="400110"/>
            </a:xfrm>
            <a:prstGeom prst="rect">
              <a:avLst/>
            </a:prstGeom>
            <a:noFill/>
          </p:spPr>
          <p:txBody>
            <a:bodyPr wrap="none" rtlCol="0">
              <a:spAutoFit/>
            </a:bodyPr>
            <a:lstStyle/>
            <a:p>
              <a:r>
                <a:rPr lang="en-US" sz="1000" dirty="0">
                  <a:solidFill>
                    <a:schemeClr val="bg1">
                      <a:lumMod val="95000"/>
                    </a:schemeClr>
                  </a:solidFill>
                </a:rPr>
                <a:t>Second </a:t>
              </a:r>
            </a:p>
            <a:p>
              <a:r>
                <a:rPr lang="en-US" sz="1000" dirty="0">
                  <a:solidFill>
                    <a:schemeClr val="bg1">
                      <a:lumMod val="95000"/>
                    </a:schemeClr>
                  </a:solidFill>
                </a:rPr>
                <a:t>Screen</a:t>
              </a:r>
            </a:p>
          </p:txBody>
        </p:sp>
        <p:sp>
          <p:nvSpPr>
            <p:cNvPr id="63" name="TextBox 62">
              <a:extLst>
                <a:ext uri="{FF2B5EF4-FFF2-40B4-BE49-F238E27FC236}">
                  <a16:creationId xmlns:a16="http://schemas.microsoft.com/office/drawing/2014/main" id="{E46EAE29-58F6-5AB5-A5DD-A1C47B818BFB}"/>
                </a:ext>
              </a:extLst>
            </p:cNvPr>
            <p:cNvSpPr txBox="1"/>
            <p:nvPr/>
          </p:nvSpPr>
          <p:spPr>
            <a:xfrm>
              <a:off x="5614902" y="5162698"/>
              <a:ext cx="904415" cy="400110"/>
            </a:xfrm>
            <a:prstGeom prst="rect">
              <a:avLst/>
            </a:prstGeom>
            <a:noFill/>
          </p:spPr>
          <p:txBody>
            <a:bodyPr wrap="none" rtlCol="0">
              <a:spAutoFit/>
            </a:bodyPr>
            <a:lstStyle/>
            <a:p>
              <a:r>
                <a:rPr lang="en-US" sz="1000" dirty="0">
                  <a:solidFill>
                    <a:schemeClr val="bg1">
                      <a:lumMod val="95000"/>
                    </a:schemeClr>
                  </a:solidFill>
                </a:rPr>
                <a:t>Decision on</a:t>
              </a:r>
            </a:p>
            <a:p>
              <a:r>
                <a:rPr lang="en-US" sz="1000" dirty="0">
                  <a:solidFill>
                    <a:schemeClr val="bg1">
                      <a:lumMod val="95000"/>
                    </a:schemeClr>
                  </a:solidFill>
                </a:rPr>
                <a:t>Business Case</a:t>
              </a:r>
            </a:p>
          </p:txBody>
        </p:sp>
        <p:sp>
          <p:nvSpPr>
            <p:cNvPr id="64" name="TextBox 63">
              <a:extLst>
                <a:ext uri="{FF2B5EF4-FFF2-40B4-BE49-F238E27FC236}">
                  <a16:creationId xmlns:a16="http://schemas.microsoft.com/office/drawing/2014/main" id="{A82DEEFC-7135-06DC-BBB0-42574FD25581}"/>
                </a:ext>
              </a:extLst>
            </p:cNvPr>
            <p:cNvSpPr txBox="1"/>
            <p:nvPr/>
          </p:nvSpPr>
          <p:spPr>
            <a:xfrm>
              <a:off x="6981947" y="5162698"/>
              <a:ext cx="1104790" cy="400110"/>
            </a:xfrm>
            <a:prstGeom prst="rect">
              <a:avLst/>
            </a:prstGeom>
            <a:noFill/>
          </p:spPr>
          <p:txBody>
            <a:bodyPr wrap="none" rtlCol="0">
              <a:spAutoFit/>
            </a:bodyPr>
            <a:lstStyle/>
            <a:p>
              <a:r>
                <a:rPr lang="en-US" sz="1000" dirty="0" err="1">
                  <a:solidFill>
                    <a:schemeClr val="bg1">
                      <a:lumMod val="95000"/>
                    </a:schemeClr>
                  </a:solidFill>
                </a:rPr>
                <a:t>Postdevelopment</a:t>
              </a:r>
              <a:endParaRPr lang="en-US" sz="1000" dirty="0">
                <a:solidFill>
                  <a:schemeClr val="bg1">
                    <a:lumMod val="95000"/>
                  </a:schemeClr>
                </a:solidFill>
              </a:endParaRPr>
            </a:p>
            <a:p>
              <a:r>
                <a:rPr lang="en-US" sz="1000" dirty="0">
                  <a:solidFill>
                    <a:schemeClr val="bg1">
                      <a:lumMod val="95000"/>
                    </a:schemeClr>
                  </a:solidFill>
                </a:rPr>
                <a:t>Review</a:t>
              </a:r>
            </a:p>
          </p:txBody>
        </p:sp>
        <p:sp>
          <p:nvSpPr>
            <p:cNvPr id="66" name="TextBox 65">
              <a:extLst>
                <a:ext uri="{FF2B5EF4-FFF2-40B4-BE49-F238E27FC236}">
                  <a16:creationId xmlns:a16="http://schemas.microsoft.com/office/drawing/2014/main" id="{CDCA9691-4A09-E7F1-79D7-7A4FA60C4B32}"/>
                </a:ext>
              </a:extLst>
            </p:cNvPr>
            <p:cNvSpPr txBox="1"/>
            <p:nvPr/>
          </p:nvSpPr>
          <p:spPr>
            <a:xfrm>
              <a:off x="8693726" y="5047181"/>
              <a:ext cx="1276311" cy="400110"/>
            </a:xfrm>
            <a:prstGeom prst="rect">
              <a:avLst/>
            </a:prstGeom>
            <a:noFill/>
          </p:spPr>
          <p:txBody>
            <a:bodyPr wrap="none" rtlCol="0">
              <a:spAutoFit/>
            </a:bodyPr>
            <a:lstStyle/>
            <a:p>
              <a:r>
                <a:rPr lang="en-US" sz="1000" dirty="0">
                  <a:solidFill>
                    <a:schemeClr val="bg1">
                      <a:lumMod val="95000"/>
                    </a:schemeClr>
                  </a:solidFill>
                </a:rPr>
                <a:t>Post implementation</a:t>
              </a:r>
            </a:p>
            <a:p>
              <a:r>
                <a:rPr lang="en-US" sz="1000" dirty="0">
                  <a:solidFill>
                    <a:schemeClr val="bg1">
                      <a:lumMod val="95000"/>
                    </a:schemeClr>
                  </a:solidFill>
                </a:rPr>
                <a:t>Review</a:t>
              </a:r>
            </a:p>
          </p:txBody>
        </p:sp>
        <p:sp>
          <p:nvSpPr>
            <p:cNvPr id="67" name="TextBox 66">
              <a:extLst>
                <a:ext uri="{FF2B5EF4-FFF2-40B4-BE49-F238E27FC236}">
                  <a16:creationId xmlns:a16="http://schemas.microsoft.com/office/drawing/2014/main" id="{179515D5-8FA9-61BE-D78E-AFF673D88625}"/>
                </a:ext>
              </a:extLst>
            </p:cNvPr>
            <p:cNvSpPr txBox="1"/>
            <p:nvPr/>
          </p:nvSpPr>
          <p:spPr>
            <a:xfrm>
              <a:off x="1843462" y="4196465"/>
              <a:ext cx="790537" cy="307777"/>
            </a:xfrm>
            <a:prstGeom prst="rect">
              <a:avLst/>
            </a:prstGeom>
            <a:noFill/>
          </p:spPr>
          <p:txBody>
            <a:bodyPr wrap="none" rtlCol="0">
              <a:spAutoFit/>
            </a:bodyPr>
            <a:lstStyle/>
            <a:p>
              <a:r>
                <a:rPr lang="en-US" sz="1400" dirty="0">
                  <a:solidFill>
                    <a:srgbClr val="9ED441"/>
                  </a:solidFill>
                </a:rPr>
                <a:t>Ideation</a:t>
              </a:r>
            </a:p>
          </p:txBody>
        </p:sp>
        <p:sp>
          <p:nvSpPr>
            <p:cNvPr id="68" name="TextBox 67">
              <a:extLst>
                <a:ext uri="{FF2B5EF4-FFF2-40B4-BE49-F238E27FC236}">
                  <a16:creationId xmlns:a16="http://schemas.microsoft.com/office/drawing/2014/main" id="{88EDB55C-39CC-EDFD-261A-64B82BD7BAAC}"/>
                </a:ext>
              </a:extLst>
            </p:cNvPr>
            <p:cNvSpPr txBox="1"/>
            <p:nvPr/>
          </p:nvSpPr>
          <p:spPr>
            <a:xfrm>
              <a:off x="3075541" y="4196465"/>
              <a:ext cx="1120371" cy="523220"/>
            </a:xfrm>
            <a:prstGeom prst="rect">
              <a:avLst/>
            </a:prstGeom>
            <a:noFill/>
          </p:spPr>
          <p:txBody>
            <a:bodyPr wrap="none" rtlCol="0">
              <a:spAutoFit/>
            </a:bodyPr>
            <a:lstStyle/>
            <a:p>
              <a:r>
                <a:rPr lang="en-US" sz="1400" dirty="0">
                  <a:solidFill>
                    <a:srgbClr val="43D1A1"/>
                  </a:solidFill>
                </a:rPr>
                <a:t>Preliminary</a:t>
              </a:r>
            </a:p>
            <a:p>
              <a:r>
                <a:rPr lang="en-US" sz="1400" dirty="0">
                  <a:solidFill>
                    <a:srgbClr val="43D1A1"/>
                  </a:solidFill>
                </a:rPr>
                <a:t>Investigation</a:t>
              </a:r>
            </a:p>
          </p:txBody>
        </p:sp>
        <p:sp>
          <p:nvSpPr>
            <p:cNvPr id="69" name="TextBox 68">
              <a:extLst>
                <a:ext uri="{FF2B5EF4-FFF2-40B4-BE49-F238E27FC236}">
                  <a16:creationId xmlns:a16="http://schemas.microsoft.com/office/drawing/2014/main" id="{105FD35C-1BCE-725C-2AE0-918B4A89AD42}"/>
                </a:ext>
              </a:extLst>
            </p:cNvPr>
            <p:cNvSpPr txBox="1"/>
            <p:nvPr/>
          </p:nvSpPr>
          <p:spPr>
            <a:xfrm>
              <a:off x="4444218" y="4196465"/>
              <a:ext cx="1120371" cy="523220"/>
            </a:xfrm>
            <a:prstGeom prst="rect">
              <a:avLst/>
            </a:prstGeom>
            <a:noFill/>
          </p:spPr>
          <p:txBody>
            <a:bodyPr wrap="none" rtlCol="0">
              <a:spAutoFit/>
            </a:bodyPr>
            <a:lstStyle/>
            <a:p>
              <a:r>
                <a:rPr lang="en-US" sz="1400" dirty="0">
                  <a:solidFill>
                    <a:srgbClr val="3FD4E2"/>
                  </a:solidFill>
                </a:rPr>
                <a:t>Detailed</a:t>
              </a:r>
            </a:p>
            <a:p>
              <a:r>
                <a:rPr lang="en-US" sz="1400" dirty="0">
                  <a:solidFill>
                    <a:srgbClr val="3FD4E2"/>
                  </a:solidFill>
                </a:rPr>
                <a:t>Investigation</a:t>
              </a:r>
            </a:p>
          </p:txBody>
        </p:sp>
        <p:sp>
          <p:nvSpPr>
            <p:cNvPr id="70" name="TextBox 69">
              <a:extLst>
                <a:ext uri="{FF2B5EF4-FFF2-40B4-BE49-F238E27FC236}">
                  <a16:creationId xmlns:a16="http://schemas.microsoft.com/office/drawing/2014/main" id="{34E55C9A-734E-2AB4-8175-C21B32A9EC5F}"/>
                </a:ext>
              </a:extLst>
            </p:cNvPr>
            <p:cNvSpPr txBox="1"/>
            <p:nvPr/>
          </p:nvSpPr>
          <p:spPr>
            <a:xfrm>
              <a:off x="5793053" y="4196465"/>
              <a:ext cx="1171026" cy="307777"/>
            </a:xfrm>
            <a:prstGeom prst="rect">
              <a:avLst/>
            </a:prstGeom>
            <a:noFill/>
          </p:spPr>
          <p:txBody>
            <a:bodyPr wrap="none" rtlCol="0">
              <a:spAutoFit/>
            </a:bodyPr>
            <a:lstStyle/>
            <a:p>
              <a:r>
                <a:rPr lang="en-US" sz="1400" dirty="0">
                  <a:solidFill>
                    <a:srgbClr val="3FA7E1"/>
                  </a:solidFill>
                </a:rPr>
                <a:t>Development</a:t>
              </a:r>
            </a:p>
          </p:txBody>
        </p:sp>
        <p:sp>
          <p:nvSpPr>
            <p:cNvPr id="71" name="TextBox 70">
              <a:extLst>
                <a:ext uri="{FF2B5EF4-FFF2-40B4-BE49-F238E27FC236}">
                  <a16:creationId xmlns:a16="http://schemas.microsoft.com/office/drawing/2014/main" id="{353D8CE0-05F9-4879-E2F7-1254FC521725}"/>
                </a:ext>
              </a:extLst>
            </p:cNvPr>
            <p:cNvSpPr txBox="1"/>
            <p:nvPr/>
          </p:nvSpPr>
          <p:spPr>
            <a:xfrm>
              <a:off x="7217467" y="4196465"/>
              <a:ext cx="1013098" cy="523220"/>
            </a:xfrm>
            <a:prstGeom prst="rect">
              <a:avLst/>
            </a:prstGeom>
            <a:noFill/>
          </p:spPr>
          <p:txBody>
            <a:bodyPr wrap="none" rtlCol="0">
              <a:spAutoFit/>
            </a:bodyPr>
            <a:lstStyle/>
            <a:p>
              <a:r>
                <a:rPr lang="en-US" sz="1400" dirty="0">
                  <a:solidFill>
                    <a:srgbClr val="4383DD"/>
                  </a:solidFill>
                </a:rPr>
                <a:t>Testing and</a:t>
              </a:r>
            </a:p>
            <a:p>
              <a:r>
                <a:rPr lang="en-US" sz="1400" dirty="0">
                  <a:solidFill>
                    <a:srgbClr val="4383DD"/>
                  </a:solidFill>
                </a:rPr>
                <a:t>Validation</a:t>
              </a:r>
            </a:p>
          </p:txBody>
        </p:sp>
        <p:sp>
          <p:nvSpPr>
            <p:cNvPr id="73" name="TextBox 72">
              <a:extLst>
                <a:ext uri="{FF2B5EF4-FFF2-40B4-BE49-F238E27FC236}">
                  <a16:creationId xmlns:a16="http://schemas.microsoft.com/office/drawing/2014/main" id="{9A747F5F-5C39-F0EB-C951-3CB6161AF496}"/>
                </a:ext>
              </a:extLst>
            </p:cNvPr>
            <p:cNvSpPr txBox="1"/>
            <p:nvPr/>
          </p:nvSpPr>
          <p:spPr>
            <a:xfrm>
              <a:off x="1702751" y="1635178"/>
              <a:ext cx="1323375" cy="577081"/>
            </a:xfrm>
            <a:prstGeom prst="rect">
              <a:avLst/>
            </a:prstGeom>
            <a:noFill/>
          </p:spPr>
          <p:txBody>
            <a:bodyPr wrap="square" rtlCol="0">
              <a:spAutoFit/>
            </a:bodyPr>
            <a:lstStyle/>
            <a:p>
              <a:r>
                <a:rPr lang="en-US" sz="1050" dirty="0">
                  <a:solidFill>
                    <a:schemeClr val="bg1">
                      <a:lumMod val="95000"/>
                    </a:schemeClr>
                  </a:solidFill>
                </a:rPr>
                <a:t>Weather Forecasting Using Muti-Model Embed</a:t>
              </a:r>
            </a:p>
          </p:txBody>
        </p:sp>
        <p:sp>
          <p:nvSpPr>
            <p:cNvPr id="80" name="TextBox 79">
              <a:extLst>
                <a:ext uri="{FF2B5EF4-FFF2-40B4-BE49-F238E27FC236}">
                  <a16:creationId xmlns:a16="http://schemas.microsoft.com/office/drawing/2014/main" id="{0E5A50C3-FA2E-5865-0479-75CD00CE28B3}"/>
                </a:ext>
              </a:extLst>
            </p:cNvPr>
            <p:cNvSpPr txBox="1"/>
            <p:nvPr/>
          </p:nvSpPr>
          <p:spPr>
            <a:xfrm>
              <a:off x="3068558" y="1635178"/>
              <a:ext cx="997049" cy="577081"/>
            </a:xfrm>
            <a:prstGeom prst="rect">
              <a:avLst/>
            </a:prstGeom>
            <a:noFill/>
          </p:spPr>
          <p:txBody>
            <a:bodyPr wrap="square" rtlCol="0">
              <a:spAutoFit/>
            </a:bodyPr>
            <a:lstStyle/>
            <a:p>
              <a:r>
                <a:rPr lang="en-US" sz="1050" dirty="0">
                  <a:solidFill>
                    <a:schemeClr val="bg1">
                      <a:lumMod val="95000"/>
                    </a:schemeClr>
                  </a:solidFill>
                </a:rPr>
                <a:t>IMD Uses Multi-Model Ensemble</a:t>
              </a:r>
            </a:p>
          </p:txBody>
        </p:sp>
        <p:sp>
          <p:nvSpPr>
            <p:cNvPr id="84" name="TextBox 83">
              <a:extLst>
                <a:ext uri="{FF2B5EF4-FFF2-40B4-BE49-F238E27FC236}">
                  <a16:creationId xmlns:a16="http://schemas.microsoft.com/office/drawing/2014/main" id="{B59FC98D-8AF5-2FCE-E93D-36571780CA58}"/>
                </a:ext>
              </a:extLst>
            </p:cNvPr>
            <p:cNvSpPr txBox="1"/>
            <p:nvPr/>
          </p:nvSpPr>
          <p:spPr>
            <a:xfrm>
              <a:off x="4420117" y="1608747"/>
              <a:ext cx="1293944" cy="900246"/>
            </a:xfrm>
            <a:prstGeom prst="rect">
              <a:avLst/>
            </a:prstGeom>
            <a:noFill/>
          </p:spPr>
          <p:txBody>
            <a:bodyPr wrap="none" rtlCol="0">
              <a:spAutoFit/>
            </a:bodyPr>
            <a:lstStyle/>
            <a:p>
              <a:r>
                <a:rPr lang="en-US" sz="1050" dirty="0">
                  <a:solidFill>
                    <a:srgbClr val="3FD4E2"/>
                  </a:solidFill>
                </a:rPr>
                <a:t>Product features</a:t>
              </a:r>
            </a:p>
            <a:p>
              <a:r>
                <a:rPr lang="en-US" sz="1050" dirty="0">
                  <a:solidFill>
                    <a:srgbClr val="3FD4E2"/>
                  </a:solidFill>
                </a:rPr>
                <a:t>Product experience</a:t>
              </a:r>
            </a:p>
            <a:p>
              <a:r>
                <a:rPr lang="en-US" sz="1050" dirty="0">
                  <a:solidFill>
                    <a:srgbClr val="3FD4E2"/>
                  </a:solidFill>
                </a:rPr>
                <a:t>Product relationship</a:t>
              </a:r>
            </a:p>
            <a:p>
              <a:r>
                <a:rPr lang="en-US" sz="1050" dirty="0">
                  <a:solidFill>
                    <a:srgbClr val="3FD4E2"/>
                  </a:solidFill>
                </a:rPr>
                <a:t>Product value</a:t>
              </a:r>
            </a:p>
            <a:p>
              <a:r>
                <a:rPr lang="en-US" sz="1050" dirty="0">
                  <a:solidFill>
                    <a:srgbClr val="3FD4E2"/>
                  </a:solidFill>
                </a:rPr>
                <a:t>Product identity</a:t>
              </a:r>
            </a:p>
          </p:txBody>
        </p:sp>
        <p:sp>
          <p:nvSpPr>
            <p:cNvPr id="85" name="TextBox 84">
              <a:extLst>
                <a:ext uri="{FF2B5EF4-FFF2-40B4-BE49-F238E27FC236}">
                  <a16:creationId xmlns:a16="http://schemas.microsoft.com/office/drawing/2014/main" id="{28DFBAF6-F2D9-F35F-A1DE-8AA3B92FA93F}"/>
                </a:ext>
              </a:extLst>
            </p:cNvPr>
            <p:cNvSpPr txBox="1"/>
            <p:nvPr/>
          </p:nvSpPr>
          <p:spPr>
            <a:xfrm>
              <a:off x="5812938" y="1635178"/>
              <a:ext cx="1351652" cy="415498"/>
            </a:xfrm>
            <a:prstGeom prst="rect">
              <a:avLst/>
            </a:prstGeom>
            <a:noFill/>
          </p:spPr>
          <p:txBody>
            <a:bodyPr wrap="square" rtlCol="0">
              <a:spAutoFit/>
            </a:bodyPr>
            <a:lstStyle/>
            <a:p>
              <a:r>
                <a:rPr lang="en-US" sz="1050" dirty="0">
                  <a:solidFill>
                    <a:schemeClr val="bg1">
                      <a:lumMod val="95000"/>
                    </a:schemeClr>
                  </a:solidFill>
                </a:rPr>
                <a:t>Methodology of Model</a:t>
              </a:r>
            </a:p>
          </p:txBody>
        </p:sp>
        <p:sp>
          <p:nvSpPr>
            <p:cNvPr id="87" name="TextBox 86">
              <a:extLst>
                <a:ext uri="{FF2B5EF4-FFF2-40B4-BE49-F238E27FC236}">
                  <a16:creationId xmlns:a16="http://schemas.microsoft.com/office/drawing/2014/main" id="{8365CDF1-188C-D3AC-39E7-B2EF5863CCDC}"/>
                </a:ext>
              </a:extLst>
            </p:cNvPr>
            <p:cNvSpPr txBox="1"/>
            <p:nvPr/>
          </p:nvSpPr>
          <p:spPr>
            <a:xfrm>
              <a:off x="7184652" y="1635178"/>
              <a:ext cx="1351652" cy="577081"/>
            </a:xfrm>
            <a:prstGeom prst="rect">
              <a:avLst/>
            </a:prstGeom>
            <a:noFill/>
          </p:spPr>
          <p:txBody>
            <a:bodyPr wrap="square" rtlCol="0">
              <a:spAutoFit/>
            </a:bodyPr>
            <a:lstStyle/>
            <a:p>
              <a:r>
                <a:rPr lang="en-US" sz="1050" dirty="0">
                  <a:solidFill>
                    <a:schemeClr val="bg1">
                      <a:lumMod val="95000"/>
                    </a:schemeClr>
                  </a:solidFill>
                </a:rPr>
                <a:t>Preliminary evaluation</a:t>
              </a:r>
            </a:p>
            <a:p>
              <a:r>
                <a:rPr lang="en-US" sz="1050" dirty="0">
                  <a:solidFill>
                    <a:schemeClr val="bg1">
                      <a:lumMod val="95000"/>
                    </a:schemeClr>
                  </a:solidFill>
                </a:rPr>
                <a:t>Of Design</a:t>
              </a:r>
            </a:p>
          </p:txBody>
        </p:sp>
        <p:sp>
          <p:nvSpPr>
            <p:cNvPr id="30" name="Oval 29">
              <a:extLst>
                <a:ext uri="{FF2B5EF4-FFF2-40B4-BE49-F238E27FC236}">
                  <a16:creationId xmlns:a16="http://schemas.microsoft.com/office/drawing/2014/main" id="{8B42E58D-9102-37BC-07BF-725DE56E7D5C}"/>
                </a:ext>
              </a:extLst>
            </p:cNvPr>
            <p:cNvSpPr/>
            <p:nvPr/>
          </p:nvSpPr>
          <p:spPr>
            <a:xfrm>
              <a:off x="1144723" y="5454001"/>
              <a:ext cx="650726" cy="162062"/>
            </a:xfrm>
            <a:prstGeom prst="ellipse">
              <a:avLst/>
            </a:prstGeom>
            <a:gradFill flip="none" rotWithShape="1">
              <a:gsLst>
                <a:gs pos="0">
                  <a:schemeClr val="tx1">
                    <a:lumMod val="85000"/>
                    <a:lumOff val="15000"/>
                  </a:schemeClr>
                </a:gs>
                <a:gs pos="100000">
                  <a:srgbClr val="484848"/>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0" name="Oval 89">
              <a:extLst>
                <a:ext uri="{FF2B5EF4-FFF2-40B4-BE49-F238E27FC236}">
                  <a16:creationId xmlns:a16="http://schemas.microsoft.com/office/drawing/2014/main" id="{8BC23C4A-56E6-3C22-4F38-2D7A53D3491B}"/>
                </a:ext>
              </a:extLst>
            </p:cNvPr>
            <p:cNvSpPr/>
            <p:nvPr/>
          </p:nvSpPr>
          <p:spPr>
            <a:xfrm>
              <a:off x="2523923" y="5454001"/>
              <a:ext cx="650726" cy="162062"/>
            </a:xfrm>
            <a:prstGeom prst="ellipse">
              <a:avLst/>
            </a:prstGeom>
            <a:gradFill flip="none" rotWithShape="1">
              <a:gsLst>
                <a:gs pos="0">
                  <a:schemeClr val="tx1">
                    <a:lumMod val="85000"/>
                    <a:lumOff val="15000"/>
                  </a:schemeClr>
                </a:gs>
                <a:gs pos="100000">
                  <a:srgbClr val="484848"/>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1" name="Oval 90">
              <a:extLst>
                <a:ext uri="{FF2B5EF4-FFF2-40B4-BE49-F238E27FC236}">
                  <a16:creationId xmlns:a16="http://schemas.microsoft.com/office/drawing/2014/main" id="{0DB96F94-1BF0-6D68-6EE1-2A3F18D582A7}"/>
                </a:ext>
              </a:extLst>
            </p:cNvPr>
            <p:cNvSpPr/>
            <p:nvPr/>
          </p:nvSpPr>
          <p:spPr>
            <a:xfrm>
              <a:off x="3891994" y="5454001"/>
              <a:ext cx="650726" cy="162062"/>
            </a:xfrm>
            <a:prstGeom prst="ellipse">
              <a:avLst/>
            </a:prstGeom>
            <a:gradFill flip="none" rotWithShape="1">
              <a:gsLst>
                <a:gs pos="0">
                  <a:schemeClr val="tx1">
                    <a:lumMod val="85000"/>
                    <a:lumOff val="15000"/>
                  </a:schemeClr>
                </a:gs>
                <a:gs pos="100000">
                  <a:srgbClr val="484848"/>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Oval 91">
              <a:extLst>
                <a:ext uri="{FF2B5EF4-FFF2-40B4-BE49-F238E27FC236}">
                  <a16:creationId xmlns:a16="http://schemas.microsoft.com/office/drawing/2014/main" id="{D607449C-4B58-5118-8631-EE3C02319FC0}"/>
                </a:ext>
              </a:extLst>
            </p:cNvPr>
            <p:cNvSpPr/>
            <p:nvPr/>
          </p:nvSpPr>
          <p:spPr>
            <a:xfrm>
              <a:off x="5261954" y="5454001"/>
              <a:ext cx="650726" cy="162062"/>
            </a:xfrm>
            <a:prstGeom prst="ellipse">
              <a:avLst/>
            </a:prstGeom>
            <a:gradFill flip="none" rotWithShape="1">
              <a:gsLst>
                <a:gs pos="0">
                  <a:schemeClr val="tx1">
                    <a:lumMod val="85000"/>
                    <a:lumOff val="15000"/>
                  </a:schemeClr>
                </a:gs>
                <a:gs pos="100000">
                  <a:srgbClr val="484848"/>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Oval 92">
              <a:extLst>
                <a:ext uri="{FF2B5EF4-FFF2-40B4-BE49-F238E27FC236}">
                  <a16:creationId xmlns:a16="http://schemas.microsoft.com/office/drawing/2014/main" id="{4D04A37B-7A55-5CFC-520F-2C02CAC8EBBF}"/>
                </a:ext>
              </a:extLst>
            </p:cNvPr>
            <p:cNvSpPr/>
            <p:nvPr/>
          </p:nvSpPr>
          <p:spPr>
            <a:xfrm>
              <a:off x="6626055" y="5454001"/>
              <a:ext cx="650726" cy="162062"/>
            </a:xfrm>
            <a:prstGeom prst="ellipse">
              <a:avLst/>
            </a:prstGeom>
            <a:gradFill flip="none" rotWithShape="1">
              <a:gsLst>
                <a:gs pos="0">
                  <a:schemeClr val="tx1">
                    <a:lumMod val="85000"/>
                    <a:lumOff val="15000"/>
                  </a:schemeClr>
                </a:gs>
                <a:gs pos="100000">
                  <a:srgbClr val="484848"/>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extBox 3">
              <a:extLst>
                <a:ext uri="{FF2B5EF4-FFF2-40B4-BE49-F238E27FC236}">
                  <a16:creationId xmlns:a16="http://schemas.microsoft.com/office/drawing/2014/main" id="{4BB24858-3885-6705-86E4-CD9CCB68CD7A}"/>
                </a:ext>
              </a:extLst>
            </p:cNvPr>
            <p:cNvSpPr txBox="1"/>
            <p:nvPr/>
          </p:nvSpPr>
          <p:spPr>
            <a:xfrm>
              <a:off x="8656502" y="3810645"/>
              <a:ext cx="1351652" cy="415498"/>
            </a:xfrm>
            <a:prstGeom prst="rect">
              <a:avLst/>
            </a:prstGeom>
            <a:noFill/>
          </p:spPr>
          <p:txBody>
            <a:bodyPr wrap="square" rtlCol="0">
              <a:spAutoFit/>
            </a:bodyPr>
            <a:lstStyle/>
            <a:p>
              <a:r>
                <a:rPr lang="en-US" sz="1050" dirty="0">
                  <a:solidFill>
                    <a:schemeClr val="bg1">
                      <a:lumMod val="95000"/>
                    </a:schemeClr>
                  </a:solidFill>
                </a:rPr>
                <a:t>Hosting the Model on the Web</a:t>
              </a:r>
            </a:p>
          </p:txBody>
        </p:sp>
        <p:sp>
          <p:nvSpPr>
            <p:cNvPr id="5" name="Oval 4">
              <a:extLst>
                <a:ext uri="{FF2B5EF4-FFF2-40B4-BE49-F238E27FC236}">
                  <a16:creationId xmlns:a16="http://schemas.microsoft.com/office/drawing/2014/main" id="{060560FA-BC66-DE1D-AA7A-27E427059B31}"/>
                </a:ext>
              </a:extLst>
            </p:cNvPr>
            <p:cNvSpPr/>
            <p:nvPr/>
          </p:nvSpPr>
          <p:spPr>
            <a:xfrm>
              <a:off x="8412130" y="5158041"/>
              <a:ext cx="162062" cy="16206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p>
          </p:txBody>
        </p:sp>
        <p:sp>
          <p:nvSpPr>
            <p:cNvPr id="13" name="Oval 12">
              <a:extLst>
                <a:ext uri="{FF2B5EF4-FFF2-40B4-BE49-F238E27FC236}">
                  <a16:creationId xmlns:a16="http://schemas.microsoft.com/office/drawing/2014/main" id="{C207FACD-BD96-4C3F-BC9C-76362808E2AD}"/>
                </a:ext>
              </a:extLst>
            </p:cNvPr>
            <p:cNvSpPr/>
            <p:nvPr/>
          </p:nvSpPr>
          <p:spPr>
            <a:xfrm>
              <a:off x="8129984" y="5419514"/>
              <a:ext cx="650726" cy="162062"/>
            </a:xfrm>
            <a:prstGeom prst="ellipse">
              <a:avLst/>
            </a:prstGeom>
            <a:gradFill flip="none" rotWithShape="1">
              <a:gsLst>
                <a:gs pos="0">
                  <a:schemeClr val="tx1">
                    <a:lumMod val="85000"/>
                    <a:lumOff val="15000"/>
                  </a:schemeClr>
                </a:gs>
                <a:gs pos="100000">
                  <a:srgbClr val="484848"/>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TextBox 17">
              <a:extLst>
                <a:ext uri="{FF2B5EF4-FFF2-40B4-BE49-F238E27FC236}">
                  <a16:creationId xmlns:a16="http://schemas.microsoft.com/office/drawing/2014/main" id="{B8095AA6-B0B7-7EB1-7E57-8AE432E34D4B}"/>
                </a:ext>
              </a:extLst>
            </p:cNvPr>
            <p:cNvSpPr txBox="1"/>
            <p:nvPr/>
          </p:nvSpPr>
          <p:spPr>
            <a:xfrm>
              <a:off x="8324966" y="5124665"/>
              <a:ext cx="332142" cy="246221"/>
            </a:xfrm>
            <a:prstGeom prst="rect">
              <a:avLst/>
            </a:prstGeom>
            <a:noFill/>
          </p:spPr>
          <p:txBody>
            <a:bodyPr wrap="none" rtlCol="0">
              <a:spAutoFit/>
            </a:bodyPr>
            <a:lstStyle/>
            <a:p>
              <a:r>
                <a:rPr lang="en-US" sz="1000" b="1" dirty="0"/>
                <a:t>G5</a:t>
              </a:r>
            </a:p>
          </p:txBody>
        </p:sp>
      </p:grpSp>
    </p:spTree>
    <p:extLst>
      <p:ext uri="{BB962C8B-B14F-4D97-AF65-F5344CB8AC3E}">
        <p14:creationId xmlns:p14="http://schemas.microsoft.com/office/powerpoint/2010/main" val="109519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7B85-2322-3294-4249-E8CCF34D3A4B}"/>
              </a:ext>
            </a:extLst>
          </p:cNvPr>
          <p:cNvSpPr>
            <a:spLocks noGrp="1"/>
          </p:cNvSpPr>
          <p:nvPr>
            <p:ph type="title"/>
          </p:nvPr>
        </p:nvSpPr>
        <p:spPr>
          <a:xfrm>
            <a:off x="1066800" y="0"/>
            <a:ext cx="10058400" cy="1609344"/>
          </a:xfrm>
        </p:spPr>
        <p:txBody>
          <a:bodyPr/>
          <a:lstStyle/>
          <a:p>
            <a:r>
              <a:rPr lang="en-IN" dirty="0">
                <a:latin typeface="Rockwell" panose="02060603020205020403" pitchFamily="18" charset="0"/>
                <a:ea typeface="Cascadia Code" panose="020B0609020000020004" pitchFamily="49" charset="0"/>
                <a:cs typeface="Cascadia Code" panose="020B0609020000020004" pitchFamily="49" charset="0"/>
              </a:rPr>
              <a:t>Why Multi Model Embed ?</a:t>
            </a:r>
          </a:p>
        </p:txBody>
      </p:sp>
      <p:sp>
        <p:nvSpPr>
          <p:cNvPr id="3" name="Content Placeholder 2">
            <a:extLst>
              <a:ext uri="{FF2B5EF4-FFF2-40B4-BE49-F238E27FC236}">
                <a16:creationId xmlns:a16="http://schemas.microsoft.com/office/drawing/2014/main" id="{E219B171-9310-A2A8-6C13-991F0783F998}"/>
              </a:ext>
            </a:extLst>
          </p:cNvPr>
          <p:cNvSpPr>
            <a:spLocks noGrp="1"/>
          </p:cNvSpPr>
          <p:nvPr>
            <p:ph idx="1"/>
          </p:nvPr>
        </p:nvSpPr>
        <p:spPr>
          <a:xfrm>
            <a:off x="838200" y="1308848"/>
            <a:ext cx="10515600" cy="5184028"/>
          </a:xfrm>
        </p:spPr>
        <p:txBody>
          <a:bodyPr>
            <a:normAutofit/>
          </a:bodyPr>
          <a:lstStyle/>
          <a:p>
            <a:pPr>
              <a:lnSpc>
                <a:spcPct val="100000"/>
              </a:lnSpc>
            </a:pPr>
            <a:r>
              <a:rPr lang="en-US" dirty="0">
                <a:latin typeface="Rockwell" panose="02060603020205020403" pitchFamily="18" charset="0"/>
              </a:rPr>
              <a:t>Embedding multiple models in weather forecasting offers several advantages, which can be summarized in points as follows:</a:t>
            </a:r>
          </a:p>
          <a:p>
            <a:pPr>
              <a:lnSpc>
                <a:spcPct val="100000"/>
              </a:lnSpc>
              <a:buFont typeface="+mj-lt"/>
              <a:buAutoNum type="arabicPeriod"/>
            </a:pPr>
            <a:r>
              <a:rPr lang="en-US" b="1" dirty="0">
                <a:latin typeface="Rockwell" panose="02060603020205020403" pitchFamily="18" charset="0"/>
              </a:rPr>
              <a:t>Enhanced Accuracy:</a:t>
            </a:r>
            <a:r>
              <a:rPr lang="en-US" dirty="0">
                <a:latin typeface="Rockwell" panose="02060603020205020403" pitchFamily="18" charset="0"/>
              </a:rPr>
              <a:t> Combining forecasts from multiple models helps in reducing biases and uncertainties inherent in individual models, resulting in more accurate predictions.</a:t>
            </a:r>
          </a:p>
          <a:p>
            <a:pPr>
              <a:lnSpc>
                <a:spcPct val="100000"/>
              </a:lnSpc>
              <a:buFont typeface="+mj-lt"/>
              <a:buAutoNum type="arabicPeriod"/>
            </a:pPr>
            <a:r>
              <a:rPr lang="en-US" b="1" dirty="0">
                <a:latin typeface="Rockwell" panose="02060603020205020403" pitchFamily="18" charset="0"/>
              </a:rPr>
              <a:t>Improved Reliability:</a:t>
            </a:r>
            <a:r>
              <a:rPr lang="en-US" dirty="0">
                <a:latin typeface="Rockwell" panose="02060603020205020403" pitchFamily="18" charset="0"/>
              </a:rPr>
              <a:t> By considering outputs from various models, forecasters can better assess the range of possible outcomes, leading to more reliable forecasts, especially for extreme weather events.</a:t>
            </a:r>
          </a:p>
          <a:p>
            <a:pPr>
              <a:lnSpc>
                <a:spcPct val="100000"/>
              </a:lnSpc>
              <a:buFont typeface="+mj-lt"/>
              <a:buAutoNum type="arabicPeriod"/>
            </a:pPr>
            <a:r>
              <a:rPr lang="en-US" b="1" dirty="0">
                <a:latin typeface="Rockwell" panose="02060603020205020403" pitchFamily="18" charset="0"/>
              </a:rPr>
              <a:t>Increased Robustness:</a:t>
            </a:r>
            <a:r>
              <a:rPr lang="en-US" dirty="0">
                <a:latin typeface="Rockwell" panose="02060603020205020403" pitchFamily="18" charset="0"/>
              </a:rPr>
              <a:t> Having multiple models in place ensures resilience against model failures or biases, as the impact of any single model's deficiencies is mitigated by the ensemble approach.</a:t>
            </a:r>
          </a:p>
          <a:p>
            <a:pPr>
              <a:lnSpc>
                <a:spcPct val="100000"/>
              </a:lnSpc>
              <a:buFont typeface="+mj-lt"/>
              <a:buAutoNum type="arabicPeriod"/>
            </a:pPr>
            <a:r>
              <a:rPr lang="en-US" b="1" dirty="0">
                <a:latin typeface="Rockwell" panose="02060603020205020403" pitchFamily="18" charset="0"/>
              </a:rPr>
              <a:t>Coverage of Diverse Weather Phenomena:</a:t>
            </a:r>
            <a:r>
              <a:rPr lang="en-US" dirty="0">
                <a:latin typeface="Rockwell" panose="02060603020205020403" pitchFamily="18" charset="0"/>
              </a:rPr>
              <a:t> Different models may excel in predicting specific weather phenomena or patterns. Combining them broadens the scope of forecasted parameters, such as precipitation, wind, temperature, etc.</a:t>
            </a:r>
          </a:p>
          <a:p>
            <a:pPr>
              <a:lnSpc>
                <a:spcPct val="100000"/>
              </a:lnSpc>
            </a:pPr>
            <a:endParaRPr lang="en-IN" dirty="0">
              <a:latin typeface="Rockwell" panose="02060603020205020403" pitchFamily="18" charset="0"/>
            </a:endParaRPr>
          </a:p>
        </p:txBody>
      </p:sp>
    </p:spTree>
    <p:extLst>
      <p:ext uri="{BB962C8B-B14F-4D97-AF65-F5344CB8AC3E}">
        <p14:creationId xmlns:p14="http://schemas.microsoft.com/office/powerpoint/2010/main" val="48715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6424-AA37-3931-FFD6-387E9343C5C6}"/>
              </a:ext>
            </a:extLst>
          </p:cNvPr>
          <p:cNvSpPr>
            <a:spLocks noGrp="1"/>
          </p:cNvSpPr>
          <p:nvPr>
            <p:ph type="title"/>
          </p:nvPr>
        </p:nvSpPr>
        <p:spPr>
          <a:xfrm>
            <a:off x="838199" y="233083"/>
            <a:ext cx="11129683" cy="1457606"/>
          </a:xfrm>
        </p:spPr>
        <p:txBody>
          <a:bodyPr>
            <a:normAutofit/>
          </a:bodyPr>
          <a:lstStyle/>
          <a:p>
            <a:r>
              <a:rPr lang="en-IN" sz="4800" dirty="0">
                <a:latin typeface="Rockwell" panose="02060603020205020403" pitchFamily="18" charset="0"/>
              </a:rPr>
              <a:t>Does Multi Model Makes A Difference?</a:t>
            </a:r>
          </a:p>
        </p:txBody>
      </p:sp>
      <p:sp>
        <p:nvSpPr>
          <p:cNvPr id="3" name="Content Placeholder 2">
            <a:extLst>
              <a:ext uri="{FF2B5EF4-FFF2-40B4-BE49-F238E27FC236}">
                <a16:creationId xmlns:a16="http://schemas.microsoft.com/office/drawing/2014/main" id="{E1D52EAD-BA1F-1288-D9B6-F7265BC3969E}"/>
              </a:ext>
            </a:extLst>
          </p:cNvPr>
          <p:cNvSpPr>
            <a:spLocks noGrp="1"/>
          </p:cNvSpPr>
          <p:nvPr>
            <p:ph idx="1"/>
          </p:nvPr>
        </p:nvSpPr>
        <p:spPr/>
        <p:txBody>
          <a:bodyPr>
            <a:normAutofit/>
          </a:bodyPr>
          <a:lstStyle/>
          <a:p>
            <a:r>
              <a:rPr lang="en-IN" sz="2400" dirty="0"/>
              <a:t>Yes it absolutely does, Indian Meteorological department use multi model weather ensemble to generate forecasting models.</a:t>
            </a:r>
          </a:p>
          <a:p>
            <a:r>
              <a:rPr lang="en-IN" sz="2400" dirty="0"/>
              <a:t>Reason stated by IMD “Provides better forecasting against extreme rainfall events over India” </a:t>
            </a:r>
            <a:r>
              <a:rPr lang="en-IN" sz="2400" dirty="0">
                <a:hlinkClick r:id="rId2"/>
              </a:rPr>
              <a:t>https://mausamjournal.imd.gov.in/index.php/MAUSAM/article/view/6118</a:t>
            </a:r>
            <a:r>
              <a:rPr lang="en-IN" sz="2400" dirty="0"/>
              <a:t> </a:t>
            </a:r>
          </a:p>
          <a:p>
            <a:r>
              <a:rPr lang="en-IN" sz="2400" dirty="0"/>
              <a:t>Using the Multi Model ensemble we are able improve the forecasting capability of the aggregated model.</a:t>
            </a:r>
          </a:p>
          <a:p>
            <a:r>
              <a:rPr lang="en-IN" sz="2400" dirty="0"/>
              <a:t>It reduces the blind spots and biases, said parameters being crucial in extreme rainfall condition.</a:t>
            </a:r>
          </a:p>
          <a:p>
            <a:r>
              <a:rPr lang="en-IN" sz="2400" dirty="0"/>
              <a:t>At the end it depends on the AI modeler which models are best suited together in ensembled model namely Machine Learning and Neural Network being one.</a:t>
            </a:r>
          </a:p>
        </p:txBody>
      </p:sp>
    </p:spTree>
    <p:extLst>
      <p:ext uri="{BB962C8B-B14F-4D97-AF65-F5344CB8AC3E}">
        <p14:creationId xmlns:p14="http://schemas.microsoft.com/office/powerpoint/2010/main" val="16563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t>Methodology used</a:t>
            </a:r>
          </a:p>
        </p:txBody>
      </p:sp>
      <p:sp>
        <p:nvSpPr>
          <p:cNvPr id="3" name="Content Placeholder 2"/>
          <p:cNvSpPr>
            <a:spLocks noGrp="1"/>
          </p:cNvSpPr>
          <p:nvPr>
            <p:ph idx="1"/>
          </p:nvPr>
        </p:nvSpPr>
        <p:spPr>
          <a:xfrm>
            <a:off x="838200" y="1690687"/>
            <a:ext cx="10515600" cy="4486275"/>
          </a:xfrm>
        </p:spPr>
        <p:txBody>
          <a:bodyPr/>
          <a:lstStyle/>
          <a:p>
            <a:r>
              <a:rPr lang="en-US" dirty="0"/>
              <a:t>Methodology used in the project is Ensemble Learning.</a:t>
            </a:r>
          </a:p>
          <a:p>
            <a:pPr marL="0" indent="0">
              <a:buNone/>
            </a:pPr>
            <a:endParaRPr lang="en-US" sz="900" b="1" dirty="0"/>
          </a:p>
          <a:p>
            <a:pPr marL="0" indent="0">
              <a:buNone/>
            </a:pPr>
            <a:r>
              <a:rPr lang="en-US" b="1" dirty="0"/>
              <a:t>Why Ensemble Learning?</a:t>
            </a:r>
          </a:p>
          <a:p>
            <a:r>
              <a:rPr lang="en-US" b="1" u="sng" dirty="0"/>
              <a:t>Model Diversity: </a:t>
            </a:r>
          </a:p>
          <a:p>
            <a:pPr marL="0" indent="0">
              <a:buNone/>
            </a:pPr>
            <a:r>
              <a:rPr lang="en-US" dirty="0"/>
              <a:t>   Different forecasting models can be utilized.</a:t>
            </a:r>
          </a:p>
          <a:p>
            <a:r>
              <a:rPr lang="en-US" b="1" u="sng" dirty="0"/>
              <a:t>Various Model Selection: </a:t>
            </a:r>
          </a:p>
          <a:p>
            <a:pPr marL="0" indent="0">
              <a:buNone/>
            </a:pPr>
            <a:r>
              <a:rPr lang="en-US" dirty="0"/>
              <a:t>   Various forecasting models can be selected based on their strengths  </a:t>
            </a:r>
          </a:p>
          <a:p>
            <a:pPr marL="0" indent="0">
              <a:buNone/>
            </a:pPr>
            <a:r>
              <a:rPr lang="en-US" dirty="0"/>
              <a:t>   and weaknesses.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318074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78526-3D36-D8CE-1B93-9413CD082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A78DC3-A973-65EA-DC3B-BA34F908F42A}"/>
              </a:ext>
            </a:extLst>
          </p:cNvPr>
          <p:cNvSpPr>
            <a:spLocks noGrp="1"/>
          </p:cNvSpPr>
          <p:nvPr>
            <p:ph type="title"/>
          </p:nvPr>
        </p:nvSpPr>
        <p:spPr/>
        <p:txBody>
          <a:bodyPr>
            <a:normAutofit/>
          </a:bodyPr>
          <a:lstStyle/>
          <a:p>
            <a:r>
              <a:rPr lang="en-US" sz="4800" b="1" u="sng" dirty="0"/>
              <a:t>Methodology used</a:t>
            </a:r>
          </a:p>
        </p:txBody>
      </p:sp>
      <p:sp>
        <p:nvSpPr>
          <p:cNvPr id="3" name="Content Placeholder 2">
            <a:extLst>
              <a:ext uri="{FF2B5EF4-FFF2-40B4-BE49-F238E27FC236}">
                <a16:creationId xmlns:a16="http://schemas.microsoft.com/office/drawing/2014/main" id="{2CC2916D-2FE7-F48A-A326-8B4F1EDFD1E3}"/>
              </a:ext>
            </a:extLst>
          </p:cNvPr>
          <p:cNvSpPr>
            <a:spLocks noGrp="1"/>
          </p:cNvSpPr>
          <p:nvPr>
            <p:ph idx="1"/>
          </p:nvPr>
        </p:nvSpPr>
        <p:spPr>
          <a:xfrm>
            <a:off x="838200" y="1690687"/>
            <a:ext cx="10515600" cy="4486275"/>
          </a:xfrm>
        </p:spPr>
        <p:txBody>
          <a:bodyPr/>
          <a:lstStyle/>
          <a:p>
            <a:r>
              <a:rPr lang="en-US" b="1" u="sng" dirty="0"/>
              <a:t>Training and Calibration: </a:t>
            </a:r>
          </a:p>
          <a:p>
            <a:pPr marL="0" indent="0">
              <a:buNone/>
            </a:pPr>
            <a:r>
              <a:rPr lang="en-US" b="1" dirty="0"/>
              <a:t>  </a:t>
            </a:r>
            <a:r>
              <a:rPr lang="en-US" dirty="0"/>
              <a:t> Each model used in project can be trained and calibrated accordingly.</a:t>
            </a:r>
          </a:p>
          <a:p>
            <a:r>
              <a:rPr lang="en-US" b="1" u="sng" dirty="0"/>
              <a:t>Ensemble Combination:</a:t>
            </a:r>
          </a:p>
          <a:p>
            <a:pPr marL="0" indent="0">
              <a:buNone/>
            </a:pPr>
            <a:r>
              <a:rPr lang="en-US" b="1" dirty="0"/>
              <a:t>   </a:t>
            </a:r>
            <a:r>
              <a:rPr lang="en-US" dirty="0"/>
              <a:t>After training, the models can be combined to generate more   </a:t>
            </a:r>
          </a:p>
          <a:p>
            <a:pPr marL="0" indent="0">
              <a:buNone/>
            </a:pPr>
            <a:r>
              <a:rPr lang="en-US" dirty="0"/>
              <a:t>   accurate results.</a:t>
            </a:r>
          </a:p>
          <a:p>
            <a:r>
              <a:rPr lang="en-US" b="1" u="sng" dirty="0"/>
              <a:t>Verification and Evaluation:</a:t>
            </a:r>
          </a:p>
          <a:p>
            <a:pPr marL="0" indent="0">
              <a:buNone/>
            </a:pPr>
            <a:r>
              <a:rPr lang="en-US" b="1" dirty="0"/>
              <a:t>   </a:t>
            </a:r>
            <a:r>
              <a:rPr lang="en-US" dirty="0"/>
              <a:t>Model’s verification will be done against the observed weather  </a:t>
            </a:r>
          </a:p>
          <a:p>
            <a:pPr marL="0" indent="0">
              <a:buNone/>
            </a:pPr>
            <a:r>
              <a:rPr lang="en-US" dirty="0"/>
              <a:t>   condition.</a:t>
            </a:r>
            <a:endParaRPr lang="en-US" b="1" u="sng" dirty="0"/>
          </a:p>
        </p:txBody>
      </p:sp>
      <p:sp>
        <p:nvSpPr>
          <p:cNvPr id="4" name="Slide Number Placeholder 3">
            <a:extLst>
              <a:ext uri="{FF2B5EF4-FFF2-40B4-BE49-F238E27FC236}">
                <a16:creationId xmlns:a16="http://schemas.microsoft.com/office/drawing/2014/main" id="{FF460DCA-5E28-73BD-E702-D03AA28C877A}"/>
              </a:ext>
            </a:extLst>
          </p:cNvPr>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47617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787A6-1ECB-EF76-C4C7-02E09310E31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B808DC-EE05-14E7-E23C-11113817B11A}"/>
              </a:ext>
            </a:extLst>
          </p:cNvPr>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10" name="Graphic 9">
            <a:extLst>
              <a:ext uri="{FF2B5EF4-FFF2-40B4-BE49-F238E27FC236}">
                <a16:creationId xmlns:a16="http://schemas.microsoft.com/office/drawing/2014/main" id="{0AD51BE8-BDDD-EC3C-A892-D990D6A6AB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4281" y="199287"/>
            <a:ext cx="4160520" cy="6658714"/>
          </a:xfrm>
          <a:prstGeom prst="rect">
            <a:avLst/>
          </a:prstGeom>
        </p:spPr>
      </p:pic>
      <p:sp>
        <p:nvSpPr>
          <p:cNvPr id="11" name="TextBox 10">
            <a:extLst>
              <a:ext uri="{FF2B5EF4-FFF2-40B4-BE49-F238E27FC236}">
                <a16:creationId xmlns:a16="http://schemas.microsoft.com/office/drawing/2014/main" id="{C066EA97-6CD5-6068-AA0D-94BA7FF07939}"/>
              </a:ext>
            </a:extLst>
          </p:cNvPr>
          <p:cNvSpPr txBox="1"/>
          <p:nvPr/>
        </p:nvSpPr>
        <p:spPr>
          <a:xfrm>
            <a:off x="609600" y="777240"/>
            <a:ext cx="4160520" cy="1323439"/>
          </a:xfrm>
          <a:prstGeom prst="rect">
            <a:avLst/>
          </a:prstGeom>
          <a:noFill/>
        </p:spPr>
        <p:txBody>
          <a:bodyPr wrap="square" rtlCol="0">
            <a:spAutoFit/>
          </a:bodyPr>
          <a:lstStyle/>
          <a:p>
            <a:r>
              <a:rPr lang="en-IN" sz="4000" cap="small" dirty="0"/>
              <a:t>Data Pipeline for Forecasting Model</a:t>
            </a:r>
          </a:p>
        </p:txBody>
      </p:sp>
    </p:spTree>
    <p:extLst>
      <p:ext uri="{BB962C8B-B14F-4D97-AF65-F5344CB8AC3E}">
        <p14:creationId xmlns:p14="http://schemas.microsoft.com/office/powerpoint/2010/main" val="143404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EA21A-4D9B-928B-68C3-331E5C352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C7F03-796B-49EE-A51C-386285C2B442}"/>
              </a:ext>
            </a:extLst>
          </p:cNvPr>
          <p:cNvSpPr>
            <a:spLocks noGrp="1"/>
          </p:cNvSpPr>
          <p:nvPr>
            <p:ph type="title"/>
          </p:nvPr>
        </p:nvSpPr>
        <p:spPr/>
        <p:txBody>
          <a:bodyPr>
            <a:normAutofit/>
          </a:bodyPr>
          <a:lstStyle/>
          <a:p>
            <a:r>
              <a:rPr lang="en-US" sz="4800" b="1" u="sng" dirty="0"/>
              <a:t>Methodology used</a:t>
            </a:r>
          </a:p>
        </p:txBody>
      </p:sp>
      <p:sp>
        <p:nvSpPr>
          <p:cNvPr id="3" name="Content Placeholder 2">
            <a:extLst>
              <a:ext uri="{FF2B5EF4-FFF2-40B4-BE49-F238E27FC236}">
                <a16:creationId xmlns:a16="http://schemas.microsoft.com/office/drawing/2014/main" id="{6290668F-379A-4E6A-5AE7-1F6C359B3AC7}"/>
              </a:ext>
            </a:extLst>
          </p:cNvPr>
          <p:cNvSpPr>
            <a:spLocks noGrp="1"/>
          </p:cNvSpPr>
          <p:nvPr>
            <p:ph idx="1"/>
          </p:nvPr>
        </p:nvSpPr>
        <p:spPr>
          <a:xfrm>
            <a:off x="838200" y="1690687"/>
            <a:ext cx="10515600" cy="4486275"/>
          </a:xfrm>
        </p:spPr>
        <p:txBody>
          <a:bodyPr/>
          <a:lstStyle/>
          <a:p>
            <a:r>
              <a:rPr lang="en-US" dirty="0"/>
              <a:t>Algorithms used in the Ensemble Learning:</a:t>
            </a:r>
          </a:p>
          <a:p>
            <a:pPr marL="0" indent="0">
              <a:buNone/>
            </a:pPr>
            <a:endParaRPr lang="en-US" sz="800" dirty="0"/>
          </a:p>
          <a:p>
            <a:r>
              <a:rPr lang="en-US" b="1" u="sng" dirty="0"/>
              <a:t>CNN (Convolutional Neural Networks):</a:t>
            </a:r>
          </a:p>
          <a:p>
            <a:pPr marL="0" indent="0">
              <a:buNone/>
            </a:pPr>
            <a:r>
              <a:rPr lang="en-US" dirty="0"/>
              <a:t>   Helps in leveraging the spatial relationship in the data.</a:t>
            </a:r>
          </a:p>
          <a:p>
            <a:r>
              <a:rPr lang="en-US" b="1" u="sng" dirty="0"/>
              <a:t>Regression:</a:t>
            </a:r>
            <a:endParaRPr lang="en-US" dirty="0"/>
          </a:p>
          <a:p>
            <a:pPr marL="0" indent="0">
              <a:buNone/>
            </a:pPr>
            <a:r>
              <a:rPr lang="en-US" dirty="0"/>
              <a:t>   Used to forecast the continuous variable.</a:t>
            </a:r>
          </a:p>
          <a:p>
            <a:r>
              <a:rPr lang="en-US" b="1" u="sng" dirty="0"/>
              <a:t>Decision Tree:</a:t>
            </a:r>
          </a:p>
          <a:p>
            <a:pPr marL="0" indent="0">
              <a:buNone/>
            </a:pPr>
            <a:r>
              <a:rPr lang="en-US" dirty="0"/>
              <a:t>   Decision trees offer interpretability, as their structure is easy to  </a:t>
            </a:r>
          </a:p>
          <a:p>
            <a:pPr marL="0" indent="0">
              <a:buNone/>
            </a:pPr>
            <a:r>
              <a:rPr lang="en-US" dirty="0"/>
              <a:t>   understand and visualize.</a:t>
            </a:r>
          </a:p>
        </p:txBody>
      </p:sp>
      <p:sp>
        <p:nvSpPr>
          <p:cNvPr id="4" name="Slide Number Placeholder 3">
            <a:extLst>
              <a:ext uri="{FF2B5EF4-FFF2-40B4-BE49-F238E27FC236}">
                <a16:creationId xmlns:a16="http://schemas.microsoft.com/office/drawing/2014/main" id="{6A377EA5-2BF4-2A29-8F3F-DFC3CD089340}"/>
              </a:ext>
            </a:extLst>
          </p:cNvPr>
          <p:cNvSpPr>
            <a:spLocks noGrp="1"/>
          </p:cNvSpPr>
          <p:nvPr>
            <p:ph type="sldNum" sz="quarter" idx="12"/>
          </p:nvPr>
        </p:nvSpPr>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244867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marR="568325" indent="0" algn="just">
              <a:lnSpc>
                <a:spcPct val="151000"/>
              </a:lnSpc>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[1] </a:t>
            </a:r>
            <a:r>
              <a:rPr lang="en-IN" sz="1600" b="1" dirty="0">
                <a:solidFill>
                  <a:srgbClr val="000000"/>
                </a:solidFill>
                <a:effectLst/>
                <a:latin typeface="Times New Roman" panose="02020603050405020304" pitchFamily="18" charset="0"/>
                <a:ea typeface="Times New Roman" panose="02020603050405020304" pitchFamily="18" charset="0"/>
              </a:rPr>
              <a:t>Gao, Y., Zhu, X., Fu, C., &amp; </a:t>
            </a:r>
            <a:r>
              <a:rPr lang="en-IN" sz="1600" b="1" dirty="0" err="1">
                <a:solidFill>
                  <a:srgbClr val="000000"/>
                </a:solidFill>
                <a:effectLst/>
                <a:latin typeface="Times New Roman" panose="02020603050405020304" pitchFamily="18" charset="0"/>
                <a:ea typeface="Times New Roman" panose="02020603050405020304" pitchFamily="18" charset="0"/>
              </a:rPr>
              <a:t>Smethie</a:t>
            </a:r>
            <a:r>
              <a:rPr lang="en-IN" sz="1600" b="1" dirty="0">
                <a:solidFill>
                  <a:srgbClr val="000000"/>
                </a:solidFill>
                <a:effectLst/>
                <a:latin typeface="Times New Roman" panose="02020603050405020304" pitchFamily="18" charset="0"/>
                <a:ea typeface="Times New Roman" panose="02020603050405020304" pitchFamily="18" charset="0"/>
              </a:rPr>
              <a:t>, W. B. (2020).</a:t>
            </a:r>
            <a:r>
              <a:rPr lang="en-IN" sz="1600" dirty="0">
                <a:solidFill>
                  <a:srgbClr val="000000"/>
                </a:solidFill>
                <a:effectLst/>
                <a:latin typeface="Times New Roman" panose="02020603050405020304" pitchFamily="18" charset="0"/>
                <a:ea typeface="Times New Roman" panose="02020603050405020304" pitchFamily="18" charset="0"/>
              </a:rPr>
              <a:t> Prediction of heavy rainfall events using multi-source remote sensing data and a deep learning model. Remote Sensing of Environment, 247, 112002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342900" marR="568325" indent="0" algn="just">
              <a:lnSpc>
                <a:spcPct val="151000"/>
              </a:lnSpc>
              <a:spcBef>
                <a:spcPts val="0"/>
              </a:spcBef>
              <a:spcAft>
                <a:spcPts val="0"/>
              </a:spcAft>
              <a:buNone/>
            </a:pPr>
            <a:endParaRPr lang="en-US" sz="1600" dirty="0">
              <a:solidFill>
                <a:srgbClr val="000000"/>
              </a:solidFill>
              <a:effectLst/>
              <a:latin typeface="Times New Roman" panose="02020603050405020304" pitchFamily="18" charset="0"/>
              <a:ea typeface="Times New Roman" panose="02020603050405020304" pitchFamily="18" charset="0"/>
            </a:endParaRPr>
          </a:p>
          <a:p>
            <a:pPr marL="342900" marR="568325" indent="0" algn="just">
              <a:lnSpc>
                <a:spcPct val="151000"/>
              </a:lnSpc>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[2] </a:t>
            </a:r>
            <a:r>
              <a:rPr lang="en-IN" sz="1600" b="1" dirty="0">
                <a:solidFill>
                  <a:srgbClr val="000000"/>
                </a:solidFill>
                <a:effectLst/>
                <a:latin typeface="Times New Roman" panose="02020603050405020304" pitchFamily="18" charset="0"/>
                <a:ea typeface="Times New Roman" panose="02020603050405020304" pitchFamily="18" charset="0"/>
              </a:rPr>
              <a:t>Liu, Y., Ouyang, T., Guan, X., Zhou, Y., &amp; Zhang, H. (2020).</a:t>
            </a:r>
            <a:r>
              <a:rPr lang="en-IN" sz="1600" dirty="0">
                <a:solidFill>
                  <a:srgbClr val="000000"/>
                </a:solidFill>
                <a:effectLst/>
                <a:latin typeface="Times New Roman" panose="02020603050405020304" pitchFamily="18" charset="0"/>
                <a:ea typeface="Times New Roman" panose="02020603050405020304" pitchFamily="18" charset="0"/>
              </a:rPr>
              <a:t> Convolutional neural network for predicting high-impact rainfall events using satellite-based precipitation estimates. Advances in Space Research, 65(2), 575-587.</a:t>
            </a:r>
            <a:endParaRPr lang="en-US" sz="1600" dirty="0">
              <a:solidFill>
                <a:srgbClr val="000000"/>
              </a:solidFill>
              <a:effectLst/>
              <a:latin typeface="Times New Roman" panose="02020603050405020304" pitchFamily="18" charset="0"/>
              <a:ea typeface="Times New Roman" panose="02020603050405020304" pitchFamily="18" charset="0"/>
            </a:endParaRPr>
          </a:p>
          <a:p>
            <a:pPr marL="342900" marR="568325" indent="0" algn="just">
              <a:lnSpc>
                <a:spcPct val="151000"/>
              </a:lnSpc>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[3]</a:t>
            </a:r>
            <a:r>
              <a:rPr lang="en-IN" sz="1600" b="1" dirty="0">
                <a:solidFill>
                  <a:srgbClr val="000000"/>
                </a:solidFill>
                <a:effectLst/>
                <a:latin typeface="Times New Roman" panose="02020603050405020304" pitchFamily="18" charset="0"/>
                <a:ea typeface="Times New Roman" panose="02020603050405020304" pitchFamily="18" charset="0"/>
              </a:rPr>
              <a:t> Nogueira, D. S., de Brito, R. R., de Carvalho Júnior, O. A., &amp; de Oliveira, R. A. L. (2020).</a:t>
            </a:r>
            <a:r>
              <a:rPr lang="en-IN" sz="1600" dirty="0">
                <a:solidFill>
                  <a:srgbClr val="000000"/>
                </a:solidFill>
                <a:effectLst/>
                <a:latin typeface="Times New Roman" panose="02020603050405020304" pitchFamily="18" charset="0"/>
                <a:ea typeface="Times New Roman" panose="02020603050405020304" pitchFamily="18" charset="0"/>
              </a:rPr>
              <a:t> Convolutional neural network based approach for rain intensity estimation in satellite imagery. Remote Sensing, 12(10), 1683.</a:t>
            </a:r>
            <a:endParaRPr lang="en-US" sz="1600" dirty="0">
              <a:solidFill>
                <a:srgbClr val="000000"/>
              </a:solidFill>
              <a:effectLst/>
              <a:latin typeface="Times New Roman" panose="02020603050405020304" pitchFamily="18" charset="0"/>
              <a:ea typeface="Times New Roman" panose="02020603050405020304" pitchFamily="18" charset="0"/>
            </a:endParaRPr>
          </a:p>
          <a:p>
            <a:pPr marL="342900" marR="568325" indent="0" algn="just">
              <a:lnSpc>
                <a:spcPct val="151000"/>
              </a:lnSpc>
              <a:spcBef>
                <a:spcPts val="0"/>
              </a:spcBef>
              <a:spcAft>
                <a:spcPts val="1190"/>
              </a:spcAft>
              <a:buNone/>
            </a:pP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122585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118</TotalTime>
  <Words>1355</Words>
  <Application>Microsoft Office PowerPoint</Application>
  <PresentationFormat>Widescreen</PresentationFormat>
  <Paragraphs>149</Paragraphs>
  <Slides>16</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Arial</vt:lpstr>
      <vt:lpstr>Arial Black</vt:lpstr>
      <vt:lpstr>Calibri</vt:lpstr>
      <vt:lpstr>Calibri Light</vt:lpstr>
      <vt:lpstr>Casper</vt:lpstr>
      <vt:lpstr>Raleway ExtraBold</vt:lpstr>
      <vt:lpstr>Rockwell</vt:lpstr>
      <vt:lpstr>Rockwell Condensed</vt:lpstr>
      <vt:lpstr>Söhne</vt:lpstr>
      <vt:lpstr>Symbol</vt:lpstr>
      <vt:lpstr>Times New Roman</vt:lpstr>
      <vt:lpstr>Wingdings</vt:lpstr>
      <vt:lpstr>Office Theme</vt:lpstr>
      <vt:lpstr>Wood Type</vt:lpstr>
      <vt:lpstr>PowerPoint Presentation</vt:lpstr>
      <vt:lpstr>Preliminary design of Project</vt:lpstr>
      <vt:lpstr>Why Multi Model Embed ?</vt:lpstr>
      <vt:lpstr>Does Multi Model Makes A Difference?</vt:lpstr>
      <vt:lpstr>Methodology used</vt:lpstr>
      <vt:lpstr>Methodology used</vt:lpstr>
      <vt:lpstr>PowerPoint Presentation</vt:lpstr>
      <vt:lpstr>Methodology used</vt:lpstr>
      <vt:lpstr>References</vt:lpstr>
      <vt:lpstr>Analysis of Features In Future </vt:lpstr>
      <vt:lpstr>Methodology used</vt:lpstr>
      <vt:lpstr>Objectives of the Work Model</vt:lpstr>
      <vt:lpstr>Future Scope</vt:lpstr>
      <vt:lpstr>Current Model Drawbacks </vt:lpstr>
      <vt:lpstr>Ensemble vs decision tree accuracy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Rana</dc:creator>
  <cp:lastModifiedBy>Abhishek Rana</cp:lastModifiedBy>
  <cp:revision>55</cp:revision>
  <dcterms:created xsi:type="dcterms:W3CDTF">2024-02-27T04:09:30Z</dcterms:created>
  <dcterms:modified xsi:type="dcterms:W3CDTF">2024-02-28T07:38:37Z</dcterms:modified>
</cp:coreProperties>
</file>