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Baumans"/>
      <p:regular r:id="rId23"/>
    </p:embeddedFont>
    <p:embeddedFont>
      <p:font typeface="Lustria"/>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p/dF3QWpbhQoiTof447t5GrCK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ustria-regular.fntdata"/><Relationship Id="rId23" Type="http://schemas.openxmlformats.org/officeDocument/2006/relationships/font" Target="fonts/Baum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9"/>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9"/>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30"/>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06C46"/>
                </a:solidFill>
                <a:latin typeface="Arial"/>
                <a:ea typeface="Arial"/>
                <a:cs typeface="Arial"/>
                <a:sym typeface="Arial"/>
              </a:rPr>
              <a:t>“</a:t>
            </a:r>
            <a:endParaRPr/>
          </a:p>
        </p:txBody>
      </p:sp>
      <p:sp>
        <p:nvSpPr>
          <p:cNvPr id="104" name="Google Shape;104;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06C46"/>
                </a:solidFill>
                <a:latin typeface="Arial"/>
                <a:ea typeface="Arial"/>
                <a:cs typeface="Arial"/>
                <a:sym typeface="Arial"/>
              </a:rPr>
              <a:t>”</a:t>
            </a:r>
            <a:endParaRPr sz="1800">
              <a:solidFill>
                <a:srgbClr val="F06C46"/>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1"/>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1"/>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2"/>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32"/>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06C46"/>
                </a:solidFill>
                <a:latin typeface="Arial"/>
                <a:ea typeface="Arial"/>
                <a:cs typeface="Arial"/>
                <a:sym typeface="Arial"/>
              </a:rPr>
              <a:t>“</a:t>
            </a:r>
            <a:endParaRPr/>
          </a:p>
        </p:txBody>
      </p:sp>
      <p:sp>
        <p:nvSpPr>
          <p:cNvPr id="119" name="Google Shape;119;p3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F06C46"/>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3"/>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3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4"/>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5"/>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5"/>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1" name="Shape 31"/>
        <p:cNvGrpSpPr/>
        <p:nvPr/>
      </p:nvGrpSpPr>
      <p:grpSpPr>
        <a:xfrm>
          <a:off x="0" y="0"/>
          <a:ext cx="0" cy="0"/>
          <a:chOff x="0" y="0"/>
          <a:chExt cx="0" cy="0"/>
        </a:xfrm>
      </p:grpSpPr>
      <p:grpSp>
        <p:nvGrpSpPr>
          <p:cNvPr id="32" name="Google Shape;32;p22"/>
          <p:cNvGrpSpPr/>
          <p:nvPr/>
        </p:nvGrpSpPr>
        <p:grpSpPr>
          <a:xfrm>
            <a:off x="0" y="-8467"/>
            <a:ext cx="12192000" cy="6866467"/>
            <a:chOff x="0" y="-8467"/>
            <a:chExt cx="12192000" cy="6866467"/>
          </a:xfrm>
        </p:grpSpPr>
        <p:cxnSp>
          <p:nvCxnSpPr>
            <p:cNvPr id="33" name="Google Shape;33;p2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4" name="Google Shape;34;p2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5" name="Google Shape;35;p2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6" name="Google Shape;36;p2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7" name="Google Shape;37;p2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39" name="Google Shape;39;p2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40" name="Google Shape;40;p2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1" name="Google Shape;41;p2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5" name="Google Shape;45;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1" name="Google Shape;51;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2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7" name="Google Shape;57;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2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0" name="Google Shape;70;p2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2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2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7"/>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27"/>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8"/>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8"/>
          <p:cNvSpPr/>
          <p:nvPr>
            <p:ph idx="2" type="pic"/>
          </p:nvPr>
        </p:nvSpPr>
        <p:spPr>
          <a:xfrm>
            <a:off x="677334" y="609600"/>
            <a:ext cx="8596668" cy="3845718"/>
          </a:xfrm>
          <a:prstGeom prst="rect">
            <a:avLst/>
          </a:prstGeom>
          <a:noFill/>
          <a:ln>
            <a:noFill/>
          </a:ln>
        </p:spPr>
      </p:sp>
      <p:sp>
        <p:nvSpPr>
          <p:cNvPr id="86" name="Google Shape;86;p28"/>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9"/>
          <p:cNvGrpSpPr/>
          <p:nvPr/>
        </p:nvGrpSpPr>
        <p:grpSpPr>
          <a:xfrm>
            <a:off x="0" y="-8467"/>
            <a:ext cx="12192000" cy="6866467"/>
            <a:chOff x="0" y="-8467"/>
            <a:chExt cx="12192000" cy="6866467"/>
          </a:xfrm>
        </p:grpSpPr>
        <p:cxnSp>
          <p:nvCxnSpPr>
            <p:cNvPr id="7" name="Google Shape;7;p1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9"/>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9"/>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9"/>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9F4210">
                <a:alpha val="69803"/>
              </a:srgbClr>
            </a:solidFill>
            <a:ln>
              <a:noFill/>
            </a:ln>
          </p:spPr>
        </p:sp>
        <p:sp>
          <p:nvSpPr>
            <p:cNvPr id="13" name="Google Shape;13;p19"/>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06C46">
                <a:alpha val="69803"/>
              </a:srgbClr>
            </a:solidFill>
            <a:ln>
              <a:noFill/>
            </a:ln>
          </p:spPr>
        </p:sp>
        <p:sp>
          <p:nvSpPr>
            <p:cNvPr id="14" name="Google Shape;14;p19"/>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9"/>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9"/>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descr="IIIT Bhopal" id="143" name="Google Shape;143;p1"/>
          <p:cNvSpPr/>
          <p:nvPr/>
        </p:nvSpPr>
        <p:spPr>
          <a:xfrm>
            <a:off x="174218" y="3646465"/>
            <a:ext cx="10860864" cy="2670706"/>
          </a:xfrm>
          <a:prstGeom prst="rect">
            <a:avLst/>
          </a:prstGeom>
          <a:noFill/>
          <a:ln>
            <a:noFill/>
          </a:ln>
        </p:spPr>
      </p:sp>
      <p:sp>
        <p:nvSpPr>
          <p:cNvPr id="144" name="Google Shape;144;p1"/>
          <p:cNvSpPr txBox="1"/>
          <p:nvPr>
            <p:ph type="title"/>
          </p:nvPr>
        </p:nvSpPr>
        <p:spPr>
          <a:xfrm>
            <a:off x="174218" y="1486423"/>
            <a:ext cx="10558513" cy="1320800"/>
          </a:xfrm>
          <a:prstGeom prst="rect">
            <a:avLst/>
          </a:prstGeom>
          <a:noFill/>
          <a:ln>
            <a:noFill/>
          </a:ln>
          <a:effectLst>
            <a:outerShdw blurRad="149987" algn="ctr" dir="7800000" dist="190500">
              <a:srgbClr val="000000">
                <a:alpha val="64705"/>
              </a:srgbClr>
            </a:outerShdw>
          </a:effectLst>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5000"/>
              <a:buFont typeface="Arial"/>
              <a:buNone/>
            </a:pPr>
            <a:r>
              <a:rPr b="1" lang="en-US" sz="5000">
                <a:solidFill>
                  <a:schemeClr val="dk1"/>
                </a:solidFill>
                <a:latin typeface="Arial"/>
                <a:ea typeface="Arial"/>
                <a:cs typeface="Arial"/>
                <a:sym typeface="Arial"/>
              </a:rPr>
              <a:t>MINOR PROJECT PRESENTATION</a:t>
            </a:r>
            <a:endParaRPr b="1" sz="5000">
              <a:solidFill>
                <a:schemeClr val="dk1"/>
              </a:solidFill>
              <a:latin typeface="Arial"/>
              <a:ea typeface="Arial"/>
              <a:cs typeface="Arial"/>
              <a:sym typeface="Arial"/>
            </a:endParaRPr>
          </a:p>
        </p:txBody>
      </p:sp>
    </p:spTree>
  </p:cSld>
  <p:clrMapOvr>
    <a:masterClrMapping/>
  </p:clrMapOvr>
  <mc:AlternateContent>
    <mc:Choice Requires="p14">
      <p:transition spd="slow" p14:dur="2000">
        <p14:ferris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10"/>
          <p:cNvSpPr/>
          <p:nvPr/>
        </p:nvSpPr>
        <p:spPr>
          <a:xfrm>
            <a:off x="0" y="0"/>
            <a:ext cx="12192000"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24" name="Google Shape;224;p10"/>
          <p:cNvSpPr/>
          <p:nvPr/>
        </p:nvSpPr>
        <p:spPr>
          <a:xfrm>
            <a:off x="1353346" y="1329144"/>
            <a:ext cx="9485308" cy="4675699"/>
          </a:xfrm>
          <a:prstGeom prst="rect">
            <a:avLst/>
          </a:prstGeom>
          <a:noFill/>
          <a:ln>
            <a:noFill/>
          </a:ln>
        </p:spPr>
      </p:sp>
      <p:sp>
        <p:nvSpPr>
          <p:cNvPr id="225" name="Google Shape;225;p10"/>
          <p:cNvSpPr txBox="1"/>
          <p:nvPr/>
        </p:nvSpPr>
        <p:spPr>
          <a:xfrm>
            <a:off x="175364" y="268576"/>
            <a:ext cx="4008329" cy="630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500" u="sng">
                <a:solidFill>
                  <a:schemeClr val="dk1"/>
                </a:solidFill>
                <a:latin typeface="Arial"/>
                <a:ea typeface="Arial"/>
                <a:cs typeface="Arial"/>
                <a:sym typeface="Arial"/>
              </a:rPr>
              <a:t>FLOW CHART</a:t>
            </a:r>
            <a:endParaRPr b="1" sz="3500" u="sng">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p:nvPr/>
        </p:nvSpPr>
        <p:spPr>
          <a:xfrm>
            <a:off x="0" y="0"/>
            <a:ext cx="12192000" cy="6858000"/>
          </a:xfrm>
          <a:prstGeom prst="rect">
            <a:avLst/>
          </a:prstGeom>
          <a:solidFill>
            <a:srgbClr val="FFFFFF"/>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1" name="Google Shape;231;p11"/>
          <p:cNvSpPr/>
          <p:nvPr/>
        </p:nvSpPr>
        <p:spPr>
          <a:xfrm>
            <a:off x="789140" y="488515"/>
            <a:ext cx="10459233" cy="113986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2" name="Google Shape;232;p11"/>
          <p:cNvSpPr txBox="1"/>
          <p:nvPr/>
        </p:nvSpPr>
        <p:spPr>
          <a:xfrm>
            <a:off x="325677" y="275572"/>
            <a:ext cx="5937337" cy="6817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300">
                <a:solidFill>
                  <a:schemeClr val="lt1"/>
                </a:solidFill>
                <a:latin typeface="Trebuchet MS"/>
                <a:ea typeface="Trebuchet MS"/>
                <a:cs typeface="Trebuchet MS"/>
                <a:sym typeface="Trebuchet MS"/>
              </a:rPr>
              <a:t>Advantages of Using Naive Bayes for Cancer Detection</a:t>
            </a:r>
            <a:endParaRPr/>
          </a:p>
          <a:p>
            <a:pPr indent="-196850" lvl="0" marL="342900" marR="0" rtl="0" algn="l">
              <a:spcBef>
                <a:spcPts val="0"/>
              </a:spcBef>
              <a:spcAft>
                <a:spcPts val="0"/>
              </a:spcAft>
              <a:buClr>
                <a:schemeClr val="dk1"/>
              </a:buClr>
              <a:buSzPts val="2300"/>
              <a:buFont typeface="Arial"/>
              <a:buNone/>
            </a:pPr>
            <a:r>
              <a:t/>
            </a:r>
            <a:endParaRPr b="1" sz="2300">
              <a:solidFill>
                <a:schemeClr val="lt1"/>
              </a:solidFill>
              <a:latin typeface="Trebuchet MS"/>
              <a:ea typeface="Trebuchet MS"/>
              <a:cs typeface="Trebuchet MS"/>
              <a:sym typeface="Trebuchet MS"/>
            </a:endParaRPr>
          </a:p>
          <a:p>
            <a:pPr indent="-342900" lvl="0" marL="342900" marR="0" rtl="0" algn="l">
              <a:spcBef>
                <a:spcPts val="0"/>
              </a:spcBef>
              <a:spcAft>
                <a:spcPts val="0"/>
              </a:spcAft>
              <a:buClr>
                <a:schemeClr val="lt1"/>
              </a:buClr>
              <a:buSzPts val="2300"/>
              <a:buFont typeface="Arial"/>
              <a:buChar char="•"/>
            </a:pPr>
            <a:r>
              <a:rPr lang="en-US" sz="2300">
                <a:solidFill>
                  <a:schemeClr val="lt1"/>
                </a:solidFill>
                <a:latin typeface="Trebuchet MS"/>
                <a:ea typeface="Trebuchet MS"/>
                <a:cs typeface="Trebuchet MS"/>
                <a:sym typeface="Trebuchet MS"/>
              </a:rPr>
              <a:t>One of the main advantages of using Naive Bayes for cancer detection is its simplicity. Naive Bayes is easy to understand and implement, making it an ideal choice for healthcare professionals who may not have a background in machine learning.</a:t>
            </a:r>
            <a:endParaRPr/>
          </a:p>
          <a:p>
            <a:pPr indent="-342900" lvl="0" marL="342900" marR="0" rtl="0" algn="l">
              <a:spcBef>
                <a:spcPts val="0"/>
              </a:spcBef>
              <a:spcAft>
                <a:spcPts val="0"/>
              </a:spcAft>
              <a:buClr>
                <a:schemeClr val="lt1"/>
              </a:buClr>
              <a:buSzPts val="2300"/>
              <a:buFont typeface="Arial"/>
              <a:buChar char="•"/>
            </a:pPr>
            <a:r>
              <a:rPr lang="en-US" sz="2300">
                <a:solidFill>
                  <a:schemeClr val="lt1"/>
                </a:solidFill>
                <a:latin typeface="Trebuchet MS"/>
                <a:ea typeface="Trebuchet MS"/>
                <a:cs typeface="Trebuchet MS"/>
                <a:sym typeface="Trebuchet MS"/>
              </a:rPr>
              <a:t>Another advantage of using Naive Bayes is its ability to handle large datasets. Cancer detection requires analyzing a large amount of data, and Naive Bayes can process this data quickly and accurately. Additionally, Naive Bayes can handle missing data, which is common in medical datasets.</a:t>
            </a:r>
            <a:endParaRPr/>
          </a:p>
          <a:p>
            <a:pPr indent="0" lvl="0" marL="0" marR="0" rtl="0" algn="l">
              <a:spcBef>
                <a:spcPts val="0"/>
              </a:spcBef>
              <a:spcAft>
                <a:spcPts val="0"/>
              </a:spcAft>
              <a:buNone/>
            </a:pPr>
            <a:r>
              <a:t/>
            </a:r>
            <a:endParaRPr sz="2300">
              <a:solidFill>
                <a:schemeClr val="l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236" name="Shape 236"/>
        <p:cNvGrpSpPr/>
        <p:nvPr/>
      </p:nvGrpSpPr>
      <p:grpSpPr>
        <a:xfrm>
          <a:off x="0" y="0"/>
          <a:ext cx="0" cy="0"/>
          <a:chOff x="0" y="0"/>
          <a:chExt cx="0" cy="0"/>
        </a:xfrm>
      </p:grpSpPr>
      <p:sp>
        <p:nvSpPr>
          <p:cNvPr id="237" name="Google Shape;237;p12"/>
          <p:cNvSpPr/>
          <p:nvPr/>
        </p:nvSpPr>
        <p:spPr>
          <a:xfrm>
            <a:off x="676405" y="501041"/>
            <a:ext cx="10722280" cy="113986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38" name="Google Shape;238;p12"/>
          <p:cNvSpPr txBox="1"/>
          <p:nvPr/>
        </p:nvSpPr>
        <p:spPr>
          <a:xfrm>
            <a:off x="338202" y="212942"/>
            <a:ext cx="6851737" cy="68172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300">
                <a:solidFill>
                  <a:schemeClr val="lt1"/>
                </a:solidFill>
                <a:latin typeface="Trebuchet MS"/>
                <a:ea typeface="Trebuchet MS"/>
                <a:cs typeface="Trebuchet MS"/>
                <a:sym typeface="Trebuchet MS"/>
              </a:rPr>
              <a:t>Challenges in Using Naive Bayes for Cancer Detection</a:t>
            </a:r>
            <a:endParaRPr/>
          </a:p>
          <a:p>
            <a:pPr indent="-196850" lvl="0" marL="342900" marR="0" rtl="0" algn="l">
              <a:spcBef>
                <a:spcPts val="0"/>
              </a:spcBef>
              <a:spcAft>
                <a:spcPts val="0"/>
              </a:spcAft>
              <a:buClr>
                <a:schemeClr val="dk1"/>
              </a:buClr>
              <a:buSzPts val="2300"/>
              <a:buFont typeface="Arial"/>
              <a:buNone/>
            </a:pPr>
            <a:r>
              <a:t/>
            </a:r>
            <a:endParaRPr b="1" sz="2300">
              <a:solidFill>
                <a:schemeClr val="lt1"/>
              </a:solidFill>
              <a:latin typeface="Trebuchet MS"/>
              <a:ea typeface="Trebuchet MS"/>
              <a:cs typeface="Trebuchet MS"/>
              <a:sym typeface="Trebuchet MS"/>
            </a:endParaRPr>
          </a:p>
          <a:p>
            <a:pPr indent="-342900" lvl="0" marL="342900" marR="0" rtl="0" algn="l">
              <a:spcBef>
                <a:spcPts val="0"/>
              </a:spcBef>
              <a:spcAft>
                <a:spcPts val="0"/>
              </a:spcAft>
              <a:buClr>
                <a:schemeClr val="lt1"/>
              </a:buClr>
              <a:buSzPts val="2300"/>
              <a:buFont typeface="Arial"/>
              <a:buChar char="•"/>
            </a:pPr>
            <a:r>
              <a:rPr lang="en-US" sz="2300">
                <a:solidFill>
                  <a:schemeClr val="lt1"/>
                </a:solidFill>
                <a:latin typeface="Trebuchet MS"/>
                <a:ea typeface="Trebuchet MS"/>
                <a:cs typeface="Trebuchet MS"/>
                <a:sym typeface="Trebuchet MS"/>
              </a:rPr>
              <a:t>While Naive Bayes has many advantages, there are also challenges in using it for cancer detection. One challenge is the assumption of independence between variables. This assumption may not hold true in real-world scenarios, as variables such as age and family history may be correlated.</a:t>
            </a:r>
            <a:endParaRPr/>
          </a:p>
          <a:p>
            <a:pPr indent="-342900" lvl="0" marL="342900" marR="0" rtl="0" algn="l">
              <a:spcBef>
                <a:spcPts val="0"/>
              </a:spcBef>
              <a:spcAft>
                <a:spcPts val="0"/>
              </a:spcAft>
              <a:buClr>
                <a:schemeClr val="lt1"/>
              </a:buClr>
              <a:buSzPts val="2300"/>
              <a:buFont typeface="Arial"/>
              <a:buChar char="•"/>
            </a:pPr>
            <a:r>
              <a:rPr lang="en-US" sz="2300">
                <a:solidFill>
                  <a:schemeClr val="lt1"/>
                </a:solidFill>
                <a:latin typeface="Trebuchet MS"/>
                <a:ea typeface="Trebuchet MS"/>
                <a:cs typeface="Trebuchet MS"/>
                <a:sym typeface="Trebuchet MS"/>
              </a:rPr>
              <a:t>Another challenge is the need for high-quality data. Naive Bayes relies on accurate and complete data to make predictions. If the data is incomplete or inaccurate, the results may be unreliable. Additionally, Naive Bayes may not be suitable for detecting rare types of cancer, as the algorithm may not have enough data to make accurate predictions.</a:t>
            </a:r>
            <a:endParaRPr/>
          </a:p>
          <a:p>
            <a:pPr indent="-196850" lvl="0" marL="342900" marR="0" rtl="0" algn="l">
              <a:spcBef>
                <a:spcPts val="0"/>
              </a:spcBef>
              <a:spcAft>
                <a:spcPts val="0"/>
              </a:spcAft>
              <a:buClr>
                <a:schemeClr val="dk1"/>
              </a:buClr>
              <a:buSzPts val="2300"/>
              <a:buFont typeface="Arial"/>
              <a:buNone/>
            </a:pPr>
            <a:r>
              <a:t/>
            </a:r>
            <a:endParaRPr sz="2300">
              <a:solidFill>
                <a:schemeClr val="lt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242" name="Shape 242"/>
        <p:cNvGrpSpPr/>
        <p:nvPr/>
      </p:nvGrpSpPr>
      <p:grpSpPr>
        <a:xfrm>
          <a:off x="0" y="0"/>
          <a:ext cx="0" cy="0"/>
          <a:chOff x="0" y="0"/>
          <a:chExt cx="0" cy="0"/>
        </a:xfrm>
      </p:grpSpPr>
      <p:sp>
        <p:nvSpPr>
          <p:cNvPr id="243" name="Google Shape;243;p13"/>
          <p:cNvSpPr/>
          <p:nvPr/>
        </p:nvSpPr>
        <p:spPr>
          <a:xfrm>
            <a:off x="765544" y="542260"/>
            <a:ext cx="10558130" cy="1010093"/>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4" name="Google Shape;244;p13"/>
          <p:cNvSpPr txBox="1"/>
          <p:nvPr/>
        </p:nvSpPr>
        <p:spPr>
          <a:xfrm>
            <a:off x="588034" y="542260"/>
            <a:ext cx="11015932"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Trebuchet MS"/>
                <a:ea typeface="Trebuchet MS"/>
                <a:cs typeface="Trebuchet MS"/>
                <a:sym typeface="Trebuchet MS"/>
              </a:rPr>
              <a:t>PRECISION:- </a:t>
            </a:r>
            <a:r>
              <a:rPr lang="en-US" sz="1800">
                <a:solidFill>
                  <a:schemeClr val="lt1"/>
                </a:solidFill>
                <a:latin typeface="Trebuchet MS"/>
                <a:ea typeface="Trebuchet MS"/>
                <a:cs typeface="Trebuchet MS"/>
                <a:sym typeface="Trebuchet MS"/>
              </a:rPr>
              <a:t>Precision is one indicator of a machine learning model's performance – the quality of a positive prediction made by the model. Precision refers to the number of true positives divided by the total number of positive predictions (i.e., the number of true positives plus the number of false positives).</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lt1"/>
                </a:solidFill>
                <a:latin typeface="Trebuchet MS"/>
                <a:ea typeface="Trebuchet MS"/>
                <a:cs typeface="Trebuchet MS"/>
                <a:sym typeface="Trebuchet MS"/>
              </a:rPr>
              <a:t>RECALL:- </a:t>
            </a:r>
            <a:r>
              <a:rPr lang="en-US" sz="1800">
                <a:solidFill>
                  <a:schemeClr val="lt1"/>
                </a:solidFill>
                <a:latin typeface="Trebuchet MS"/>
                <a:ea typeface="Trebuchet MS"/>
                <a:cs typeface="Trebuchet MS"/>
                <a:sym typeface="Trebuchet MS"/>
              </a:rPr>
              <a:t>Recall, also known as the true positive rate (TPR), is the percentage of data samples that a machine learning model correctly identifies as belonging to a class of interest—the “positive class”—out of the total samples for that class.</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 </a:t>
            </a:r>
            <a:r>
              <a:rPr b="1" lang="en-US" sz="1800">
                <a:solidFill>
                  <a:schemeClr val="lt1"/>
                </a:solidFill>
                <a:latin typeface="Trebuchet MS"/>
                <a:ea typeface="Trebuchet MS"/>
                <a:cs typeface="Trebuchet MS"/>
                <a:sym typeface="Trebuchet MS"/>
              </a:rPr>
              <a:t>F1 SCORE:- </a:t>
            </a:r>
            <a:r>
              <a:rPr lang="en-US" sz="1800">
                <a:solidFill>
                  <a:schemeClr val="lt1"/>
                </a:solidFill>
                <a:latin typeface="Trebuchet MS"/>
                <a:ea typeface="Trebuchet MS"/>
                <a:cs typeface="Trebuchet MS"/>
                <a:sym typeface="Trebuchet MS"/>
              </a:rPr>
              <a:t>F1 score is a machine learning evaluation metric that measures a model's accuracy. It combines the precision and recall scores of a model. The accuracy metric computes how many times a model made a correct prediction across the entire dataset.</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lt1"/>
                </a:solidFill>
                <a:latin typeface="Trebuchet MS"/>
                <a:ea typeface="Trebuchet MS"/>
                <a:cs typeface="Trebuchet MS"/>
                <a:sym typeface="Trebuchet MS"/>
              </a:rPr>
              <a:t>MACRO AVG:- </a:t>
            </a:r>
            <a:r>
              <a:rPr lang="en-US" sz="1800">
                <a:solidFill>
                  <a:schemeClr val="lt1"/>
                </a:solidFill>
                <a:latin typeface="Trebuchet MS"/>
                <a:ea typeface="Trebuchet MS"/>
                <a:cs typeface="Trebuchet MS"/>
                <a:sym typeface="Trebuchet MS"/>
              </a:rPr>
              <a:t>The macro average is the arithmetic mean of the individual class related to precision, memory, and f1 score. We use macro average scores when we need to treat all classes equally to evaluate the overall performance of the classifier against the most common class labels.</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1" lang="en-US" sz="1800">
                <a:solidFill>
                  <a:schemeClr val="lt1"/>
                </a:solidFill>
                <a:latin typeface="Trebuchet MS"/>
                <a:ea typeface="Trebuchet MS"/>
                <a:cs typeface="Trebuchet MS"/>
                <a:sym typeface="Trebuchet MS"/>
              </a:rPr>
              <a:t>WEIGHTED AVG:- </a:t>
            </a:r>
            <a:r>
              <a:rPr lang="en-US" sz="1800">
                <a:solidFill>
                  <a:schemeClr val="lt1"/>
                </a:solidFill>
                <a:latin typeface="Trebuchet MS"/>
                <a:ea typeface="Trebuchet MS"/>
                <a:cs typeface="Trebuchet MS"/>
                <a:sym typeface="Trebuchet MS"/>
              </a:rPr>
              <a:t>Weighted average or weighted sum ensemble is an ensemble machine learning approach that combines the predictions from multiple models, where the contribution of each model is weighted proportionally to its capability or skill. The weighted average ensemble is related to the voting ensemble.</a:t>
            </a:r>
            <a:endParaRPr/>
          </a:p>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1800">
                <a:solidFill>
                  <a:schemeClr val="lt1"/>
                </a:solidFill>
                <a:latin typeface="Trebuchet MS"/>
                <a:ea typeface="Trebuchet MS"/>
                <a:cs typeface="Trebuchet MS"/>
                <a:sym typeface="Trebuchet MS"/>
              </a:rPr>
              <a:t>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248" name="Shape 248"/>
        <p:cNvGrpSpPr/>
        <p:nvPr/>
      </p:nvGrpSpPr>
      <p:grpSpPr>
        <a:xfrm>
          <a:off x="0" y="0"/>
          <a:ext cx="0" cy="0"/>
          <a:chOff x="0" y="0"/>
          <a:chExt cx="0" cy="0"/>
        </a:xfrm>
      </p:grpSpPr>
      <p:sp>
        <p:nvSpPr>
          <p:cNvPr id="249" name="Google Shape;249;p14"/>
          <p:cNvSpPr/>
          <p:nvPr/>
        </p:nvSpPr>
        <p:spPr>
          <a:xfrm>
            <a:off x="0" y="0"/>
            <a:ext cx="12192000" cy="6858000"/>
          </a:xfrm>
          <a:prstGeom prst="rect">
            <a:avLst/>
          </a:prstGeom>
          <a:solidFill>
            <a:srgbClr val="FFFFFF"/>
          </a:solidFill>
          <a:ln cap="rnd" cmpd="sng" w="19050">
            <a:solidFill>
              <a:srgbClr val="464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253" name="Shape 253"/>
        <p:cNvGrpSpPr/>
        <p:nvPr/>
      </p:nvGrpSpPr>
      <p:grpSpPr>
        <a:xfrm>
          <a:off x="0" y="0"/>
          <a:ext cx="0" cy="0"/>
          <a:chOff x="0" y="0"/>
          <a:chExt cx="0" cy="0"/>
        </a:xfrm>
      </p:grpSpPr>
      <p:sp>
        <p:nvSpPr>
          <p:cNvPr id="254" name="Google Shape;254;p15"/>
          <p:cNvSpPr/>
          <p:nvPr/>
        </p:nvSpPr>
        <p:spPr>
          <a:xfrm>
            <a:off x="801666" y="463463"/>
            <a:ext cx="10471759" cy="120249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5" name="Google Shape;255;p15"/>
          <p:cNvSpPr txBox="1"/>
          <p:nvPr/>
        </p:nvSpPr>
        <p:spPr>
          <a:xfrm>
            <a:off x="275572" y="463463"/>
            <a:ext cx="5761973" cy="61093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300">
                <a:solidFill>
                  <a:schemeClr val="lt1"/>
                </a:solidFill>
                <a:latin typeface="Trebuchet MS"/>
                <a:ea typeface="Trebuchet MS"/>
                <a:cs typeface="Trebuchet MS"/>
                <a:sym typeface="Trebuchet MS"/>
              </a:rPr>
              <a:t>Applications of Naive Bayes in Cancer Detection</a:t>
            </a:r>
            <a:endParaRPr/>
          </a:p>
          <a:p>
            <a:pPr indent="0" lvl="0" marL="0" marR="0" rtl="0" algn="l">
              <a:spcBef>
                <a:spcPts val="0"/>
              </a:spcBef>
              <a:spcAft>
                <a:spcPts val="0"/>
              </a:spcAft>
              <a:buNone/>
            </a:pPr>
            <a:r>
              <a:t/>
            </a:r>
            <a:endParaRPr b="1" sz="2300">
              <a:solidFill>
                <a:schemeClr val="lt1"/>
              </a:solidFill>
              <a:latin typeface="Trebuchet MS"/>
              <a:ea typeface="Trebuchet MS"/>
              <a:cs typeface="Trebuchet MS"/>
              <a:sym typeface="Trebuchet MS"/>
            </a:endParaRPr>
          </a:p>
          <a:p>
            <a:pPr indent="-342900" lvl="0" marL="342900" marR="0" rtl="0" algn="l">
              <a:spcBef>
                <a:spcPts val="0"/>
              </a:spcBef>
              <a:spcAft>
                <a:spcPts val="0"/>
              </a:spcAft>
              <a:buClr>
                <a:schemeClr val="lt1"/>
              </a:buClr>
              <a:buSzPts val="2300"/>
              <a:buFont typeface="Arial"/>
              <a:buChar char="•"/>
            </a:pPr>
            <a:r>
              <a:rPr lang="en-US" sz="2300">
                <a:solidFill>
                  <a:schemeClr val="lt1"/>
                </a:solidFill>
                <a:latin typeface="Trebuchet MS"/>
                <a:ea typeface="Trebuchet MS"/>
                <a:cs typeface="Trebuchet MS"/>
                <a:sym typeface="Trebuchet MS"/>
              </a:rPr>
              <a:t>Naive Bayes has been used in various applications for cancer detection. One application is in breast cancer detection, where Naive Bayes has been used to analyze mammography images and predict the likelihood of cancer.</a:t>
            </a:r>
            <a:endParaRPr/>
          </a:p>
          <a:p>
            <a:pPr indent="-342900" lvl="0" marL="342900" marR="0" rtl="0" algn="l">
              <a:spcBef>
                <a:spcPts val="0"/>
              </a:spcBef>
              <a:spcAft>
                <a:spcPts val="0"/>
              </a:spcAft>
              <a:buClr>
                <a:schemeClr val="lt1"/>
              </a:buClr>
              <a:buSzPts val="2300"/>
              <a:buFont typeface="Arial"/>
              <a:buChar char="•"/>
            </a:pPr>
            <a:r>
              <a:rPr lang="en-US" sz="2300">
                <a:solidFill>
                  <a:schemeClr val="lt1"/>
                </a:solidFill>
                <a:latin typeface="Trebuchet MS"/>
                <a:ea typeface="Trebuchet MS"/>
                <a:cs typeface="Trebuchet MS"/>
                <a:sym typeface="Trebuchet MS"/>
              </a:rPr>
              <a:t>Another application is in lung cancer detection, where Naive Bayes has been used to analyze CT scans and predict the likelihood of cancer. Naive Bayes has also been used in prostate cancer detection, skin cancer detection, and other types of cancer detection.</a:t>
            </a:r>
            <a:endParaRPr/>
          </a:p>
          <a:p>
            <a:pPr indent="0" lvl="0" marL="0" marR="0" rtl="0" algn="l">
              <a:spcBef>
                <a:spcPts val="0"/>
              </a:spcBef>
              <a:spcAft>
                <a:spcPts val="0"/>
              </a:spcAft>
              <a:buNone/>
            </a:pPr>
            <a:r>
              <a:t/>
            </a:r>
            <a:endParaRPr sz="2300">
              <a:solidFill>
                <a:schemeClr val="lt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259" name="Shape 259"/>
        <p:cNvGrpSpPr/>
        <p:nvPr/>
      </p:nvGrpSpPr>
      <p:grpSpPr>
        <a:xfrm>
          <a:off x="0" y="0"/>
          <a:ext cx="0" cy="0"/>
          <a:chOff x="0" y="0"/>
          <a:chExt cx="0" cy="0"/>
        </a:xfrm>
      </p:grpSpPr>
      <p:sp>
        <p:nvSpPr>
          <p:cNvPr id="260" name="Google Shape;260;p16"/>
          <p:cNvSpPr/>
          <p:nvPr/>
        </p:nvSpPr>
        <p:spPr>
          <a:xfrm>
            <a:off x="839244" y="463463"/>
            <a:ext cx="10434181" cy="1252603"/>
          </a:xfrm>
          <a:prstGeom prst="roundRect">
            <a:avLst>
              <a:gd fmla="val 16667" name="adj"/>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1" name="Google Shape;261;p16"/>
          <p:cNvSpPr txBox="1"/>
          <p:nvPr/>
        </p:nvSpPr>
        <p:spPr>
          <a:xfrm>
            <a:off x="400833" y="216113"/>
            <a:ext cx="6275539" cy="68634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lt1"/>
                </a:solidFill>
                <a:latin typeface="Trebuchet MS"/>
                <a:ea typeface="Trebuchet MS"/>
                <a:cs typeface="Trebuchet MS"/>
                <a:sym typeface="Trebuchet MS"/>
              </a:rPr>
              <a:t>Future Scope of Cancer Detection Using Machine Learning by Naive Bayes</a:t>
            </a:r>
            <a:endParaRPr/>
          </a:p>
          <a:p>
            <a:pPr indent="-203200" lvl="0" marL="342900" marR="0" rtl="0" algn="l">
              <a:spcBef>
                <a:spcPts val="0"/>
              </a:spcBef>
              <a:spcAft>
                <a:spcPts val="0"/>
              </a:spcAft>
              <a:buClr>
                <a:schemeClr val="dk1"/>
              </a:buClr>
              <a:buSzPts val="2200"/>
              <a:buFont typeface="Arial"/>
              <a:buNone/>
            </a:pPr>
            <a:r>
              <a:t/>
            </a:r>
            <a:endParaRPr b="1" sz="2200">
              <a:solidFill>
                <a:schemeClr val="lt1"/>
              </a:solidFill>
              <a:latin typeface="Trebuchet MS"/>
              <a:ea typeface="Trebuchet MS"/>
              <a:cs typeface="Trebuchet MS"/>
              <a:sym typeface="Trebuchet MS"/>
            </a:endParaRPr>
          </a:p>
          <a:p>
            <a:pPr indent="-342900" lvl="0" marL="342900" marR="0" rtl="0" algn="l">
              <a:spcBef>
                <a:spcPts val="0"/>
              </a:spcBef>
              <a:spcAft>
                <a:spcPts val="0"/>
              </a:spcAft>
              <a:buClr>
                <a:schemeClr val="lt1"/>
              </a:buClr>
              <a:buSzPts val="2200"/>
              <a:buFont typeface="Arial"/>
              <a:buChar char="•"/>
            </a:pPr>
            <a:r>
              <a:rPr lang="en-US" sz="2200">
                <a:solidFill>
                  <a:schemeClr val="lt1"/>
                </a:solidFill>
                <a:latin typeface="Trebuchet MS"/>
                <a:ea typeface="Trebuchet MS"/>
                <a:cs typeface="Trebuchet MS"/>
                <a:sym typeface="Trebuchet MS"/>
              </a:rPr>
              <a:t>The future of cancer detection using machine learning by Naive Bayes looks promising. As more data becomes available, Naive Bayes can be trained to make even more accurate predictions. Additionally, new techniques such as deep learning can be combined with Naive Bayes to improve cancer detection.</a:t>
            </a:r>
            <a:endParaRPr/>
          </a:p>
          <a:p>
            <a:pPr indent="-342900" lvl="0" marL="342900" marR="0" rtl="0" algn="l">
              <a:spcBef>
                <a:spcPts val="0"/>
              </a:spcBef>
              <a:spcAft>
                <a:spcPts val="0"/>
              </a:spcAft>
              <a:buClr>
                <a:schemeClr val="lt1"/>
              </a:buClr>
              <a:buSzPts val="2200"/>
              <a:buFont typeface="Arial"/>
              <a:buChar char="•"/>
            </a:pPr>
            <a:r>
              <a:rPr lang="en-US" sz="2200">
                <a:solidFill>
                  <a:schemeClr val="lt1"/>
                </a:solidFill>
                <a:latin typeface="Trebuchet MS"/>
                <a:ea typeface="Trebuchet MS"/>
                <a:cs typeface="Trebuchet MS"/>
                <a:sym typeface="Trebuchet MS"/>
              </a:rPr>
              <a:t>Furthermore, the use of mobile devices and wearable technology can provide real-time data for cancer detection. Naive Bayes can be integrated into these devices to provide instant feedback and alerts for potential cancer cases. With continued research and development, Naive Bayes has the potential to revolutionize cancer detection and save countless lives.</a:t>
            </a:r>
            <a:endParaRPr/>
          </a:p>
          <a:p>
            <a:pPr indent="-203200" lvl="0" marL="342900" marR="0" rtl="0" algn="l">
              <a:spcBef>
                <a:spcPts val="0"/>
              </a:spcBef>
              <a:spcAft>
                <a:spcPts val="0"/>
              </a:spcAft>
              <a:buClr>
                <a:schemeClr val="dk1"/>
              </a:buClr>
              <a:buSzPts val="2200"/>
              <a:buFont typeface="Arial"/>
              <a:buNone/>
            </a:pPr>
            <a:r>
              <a:t/>
            </a:r>
            <a:endParaRPr sz="2200">
              <a:solidFill>
                <a:schemeClr val="lt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265" name="Shape 265"/>
        <p:cNvGrpSpPr/>
        <p:nvPr/>
      </p:nvGrpSpPr>
      <p:grpSpPr>
        <a:xfrm>
          <a:off x="0" y="0"/>
          <a:ext cx="0" cy="0"/>
          <a:chOff x="0" y="0"/>
          <a:chExt cx="0" cy="0"/>
        </a:xfrm>
      </p:grpSpPr>
      <p:sp>
        <p:nvSpPr>
          <p:cNvPr id="266" name="Google Shape;266;p17"/>
          <p:cNvSpPr/>
          <p:nvPr/>
        </p:nvSpPr>
        <p:spPr>
          <a:xfrm>
            <a:off x="764088" y="475989"/>
            <a:ext cx="10446707" cy="1340285"/>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67" name="Google Shape;267;p17"/>
          <p:cNvSpPr txBox="1"/>
          <p:nvPr/>
        </p:nvSpPr>
        <p:spPr>
          <a:xfrm>
            <a:off x="150312" y="0"/>
            <a:ext cx="5837129" cy="71711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300">
                <a:solidFill>
                  <a:schemeClr val="lt1"/>
                </a:solidFill>
                <a:latin typeface="Trebuchet MS"/>
                <a:ea typeface="Trebuchet MS"/>
                <a:cs typeface="Trebuchet MS"/>
                <a:sym typeface="Trebuchet MS"/>
              </a:rPr>
              <a:t>Conclusion</a:t>
            </a:r>
            <a:endParaRPr/>
          </a:p>
          <a:p>
            <a:pPr indent="-196850" lvl="0" marL="342900" marR="0" rtl="0" algn="l">
              <a:spcBef>
                <a:spcPts val="0"/>
              </a:spcBef>
              <a:spcAft>
                <a:spcPts val="0"/>
              </a:spcAft>
              <a:buClr>
                <a:schemeClr val="dk1"/>
              </a:buClr>
              <a:buSzPts val="2300"/>
              <a:buFont typeface="Arial"/>
              <a:buNone/>
            </a:pPr>
            <a:r>
              <a:t/>
            </a:r>
            <a:endParaRPr b="1" sz="2300">
              <a:solidFill>
                <a:schemeClr val="lt1"/>
              </a:solidFill>
              <a:latin typeface="Trebuchet MS"/>
              <a:ea typeface="Trebuchet MS"/>
              <a:cs typeface="Trebuchet MS"/>
              <a:sym typeface="Trebuchet MS"/>
            </a:endParaRPr>
          </a:p>
          <a:p>
            <a:pPr indent="-342900" lvl="0" marL="342900" marR="0" rtl="0" algn="l">
              <a:spcBef>
                <a:spcPts val="0"/>
              </a:spcBef>
              <a:spcAft>
                <a:spcPts val="0"/>
              </a:spcAft>
              <a:buClr>
                <a:schemeClr val="lt1"/>
              </a:buClr>
              <a:buSzPts val="2300"/>
              <a:buFont typeface="Arial"/>
              <a:buChar char="•"/>
            </a:pPr>
            <a:r>
              <a:rPr lang="en-US" sz="2300">
                <a:solidFill>
                  <a:schemeClr val="lt1"/>
                </a:solidFill>
                <a:latin typeface="Trebuchet MS"/>
                <a:ea typeface="Trebuchet MS"/>
                <a:cs typeface="Trebuchet MS"/>
                <a:sym typeface="Trebuchet MS"/>
              </a:rPr>
              <a:t>In conclusion, cancer detection using machine learning by Naive Bayes is a promising area of research. Naive Bayes has many advantages, such as simplicity and the ability to handle small datasets, but also has challenges such as the assumption of independence between variables and the need for high-quality data.</a:t>
            </a:r>
            <a:endParaRPr/>
          </a:p>
          <a:p>
            <a:pPr indent="-342900" lvl="0" marL="342900" marR="0" rtl="0" algn="l">
              <a:spcBef>
                <a:spcPts val="0"/>
              </a:spcBef>
              <a:spcAft>
                <a:spcPts val="0"/>
              </a:spcAft>
              <a:buClr>
                <a:schemeClr val="lt1"/>
              </a:buClr>
              <a:buSzPts val="2300"/>
              <a:buFont typeface="Arial"/>
              <a:buChar char="•"/>
            </a:pPr>
            <a:r>
              <a:rPr lang="en-US" sz="2300">
                <a:solidFill>
                  <a:schemeClr val="lt1"/>
                </a:solidFill>
                <a:latin typeface="Trebuchet MS"/>
                <a:ea typeface="Trebuchet MS"/>
                <a:cs typeface="Trebuchet MS"/>
                <a:sym typeface="Trebuchet MS"/>
              </a:rPr>
              <a:t>Despite these challenges, Naive Bayes has been successfully applied in various applications for cancer detection, and its future looks bright with the potential for even more accurate predictions through the use of deep learning and real-time data from mobile devices and wearable's.</a:t>
            </a:r>
            <a:endParaRPr/>
          </a:p>
          <a:p>
            <a:pPr indent="-196850" lvl="0" marL="342900" marR="0" rtl="0" algn="l">
              <a:spcBef>
                <a:spcPts val="0"/>
              </a:spcBef>
              <a:spcAft>
                <a:spcPts val="0"/>
              </a:spcAft>
              <a:buClr>
                <a:schemeClr val="dk1"/>
              </a:buClr>
              <a:buSzPts val="2300"/>
              <a:buFont typeface="Arial"/>
              <a:buNone/>
            </a:pPr>
            <a:r>
              <a:t/>
            </a:r>
            <a:endParaRPr sz="2300">
              <a:solidFill>
                <a:schemeClr val="lt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noFill/>
      </p:bgPr>
    </p:bg>
    <p:spTree>
      <p:nvGrpSpPr>
        <p:cNvPr id="271" name="Shape 271"/>
        <p:cNvGrpSpPr/>
        <p:nvPr/>
      </p:nvGrpSpPr>
      <p:grpSpPr>
        <a:xfrm>
          <a:off x="0" y="0"/>
          <a:ext cx="0" cy="0"/>
          <a:chOff x="0" y="0"/>
          <a:chExt cx="0" cy="0"/>
        </a:xfrm>
      </p:grpSpPr>
    </p:spTree>
  </p:cSld>
  <p:clrMapOvr>
    <a:masterClrMapping/>
  </p:clrMapOvr>
  <mc:AlternateContent>
    <mc:Choice Requires="p14">
      <p:transition spd="slow" p14:dur="4000">
        <p14:vortex dir="r"/>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2"/>
          <p:cNvSpPr/>
          <p:nvPr/>
        </p:nvSpPr>
        <p:spPr>
          <a:xfrm>
            <a:off x="0" y="0"/>
            <a:ext cx="8305800" cy="6858000"/>
          </a:xfrm>
          <a:prstGeom prst="rect">
            <a:avLst/>
          </a:prstGeom>
          <a:solidFill>
            <a:srgbClr val="FFFFFF"/>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50" name="Google Shape;150;p2"/>
          <p:cNvSpPr/>
          <p:nvPr/>
        </p:nvSpPr>
        <p:spPr>
          <a:xfrm>
            <a:off x="8305801" y="0"/>
            <a:ext cx="3886199"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51" name="Google Shape;151;p2"/>
          <p:cNvSpPr txBox="1"/>
          <p:nvPr/>
        </p:nvSpPr>
        <p:spPr>
          <a:xfrm>
            <a:off x="8466667" y="1705451"/>
            <a:ext cx="3564466" cy="4431983"/>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700" u="none" cap="none" strike="noStrike">
                <a:solidFill>
                  <a:schemeClr val="dk1"/>
                </a:solidFill>
                <a:latin typeface="Arial"/>
                <a:ea typeface="Arial"/>
                <a:cs typeface="Arial"/>
                <a:sym typeface="Arial"/>
              </a:rPr>
              <a:t>CANCER DETECTION USING MACHINE LEARNING</a:t>
            </a:r>
            <a:endParaRPr/>
          </a:p>
          <a:p>
            <a:pPr indent="0" lvl="0" marL="0" marR="0" rtl="0" algn="l">
              <a:spcBef>
                <a:spcPts val="0"/>
              </a:spcBef>
              <a:spcAft>
                <a:spcPts val="0"/>
              </a:spcAft>
              <a:buNone/>
            </a:pPr>
            <a:r>
              <a:t/>
            </a:r>
            <a:endParaRPr sz="47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3"/>
          <p:cNvSpPr/>
          <p:nvPr/>
        </p:nvSpPr>
        <p:spPr>
          <a:xfrm>
            <a:off x="0" y="0"/>
            <a:ext cx="12192000" cy="6858000"/>
          </a:xfrm>
          <a:prstGeom prst="foldedCorner">
            <a:avLst>
              <a:gd fmla="val 16667" name="adj"/>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57" name="Google Shape;157;p3"/>
          <p:cNvSpPr/>
          <p:nvPr/>
        </p:nvSpPr>
        <p:spPr>
          <a:xfrm>
            <a:off x="0" y="0"/>
            <a:ext cx="4004733" cy="6858000"/>
          </a:xfrm>
          <a:prstGeom prst="rect">
            <a:avLst/>
          </a:prstGeom>
          <a:solidFill>
            <a:schemeClr val="dk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58" name="Google Shape;158;p3"/>
          <p:cNvSpPr txBox="1"/>
          <p:nvPr/>
        </p:nvSpPr>
        <p:spPr>
          <a:xfrm>
            <a:off x="160866" y="1473599"/>
            <a:ext cx="3683000" cy="707886"/>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Arial"/>
                <a:ea typeface="Arial"/>
                <a:cs typeface="Arial"/>
                <a:sym typeface="Arial"/>
              </a:rPr>
              <a:t>SUPERVISOR</a:t>
            </a:r>
            <a:endParaRPr b="1" sz="4000">
              <a:solidFill>
                <a:schemeClr val="lt1"/>
              </a:solidFill>
              <a:latin typeface="Arial"/>
              <a:ea typeface="Arial"/>
              <a:cs typeface="Arial"/>
              <a:sym typeface="Arial"/>
            </a:endParaRPr>
          </a:p>
        </p:txBody>
      </p:sp>
      <p:sp>
        <p:nvSpPr>
          <p:cNvPr id="159" name="Google Shape;159;p3"/>
          <p:cNvSpPr txBox="1"/>
          <p:nvPr/>
        </p:nvSpPr>
        <p:spPr>
          <a:xfrm>
            <a:off x="4004732" y="1289354"/>
            <a:ext cx="8187267" cy="1323439"/>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Arial"/>
                <a:ea typeface="Arial"/>
                <a:cs typeface="Arial"/>
                <a:sym typeface="Arial"/>
              </a:rPr>
              <a:t>Dr. AKHILESH PANCHAL </a:t>
            </a:r>
            <a:endParaRPr/>
          </a:p>
          <a:p>
            <a:pPr indent="0" lvl="0" marL="0" marR="0" rtl="0" algn="l">
              <a:spcBef>
                <a:spcPts val="0"/>
              </a:spcBef>
              <a:spcAft>
                <a:spcPts val="0"/>
              </a:spcAft>
              <a:buNone/>
            </a:pPr>
            <a:r>
              <a:rPr lang="en-US" sz="2500">
                <a:solidFill>
                  <a:schemeClr val="dk1"/>
                </a:solidFill>
                <a:latin typeface="Arial"/>
                <a:ea typeface="Arial"/>
                <a:cs typeface="Arial"/>
                <a:sym typeface="Arial"/>
              </a:rPr>
              <a:t>[Department of Electronics and Communication Engineering]</a:t>
            </a:r>
            <a:endParaRPr sz="2500">
              <a:solidFill>
                <a:schemeClr val="dk1"/>
              </a:solidFill>
              <a:latin typeface="Arial"/>
              <a:ea typeface="Arial"/>
              <a:cs typeface="Arial"/>
              <a:sym typeface="Arial"/>
            </a:endParaRPr>
          </a:p>
        </p:txBody>
      </p:sp>
      <p:sp>
        <p:nvSpPr>
          <p:cNvPr id="160" name="Google Shape;160;p3"/>
          <p:cNvSpPr txBox="1"/>
          <p:nvPr/>
        </p:nvSpPr>
        <p:spPr>
          <a:xfrm>
            <a:off x="160866" y="3912782"/>
            <a:ext cx="3683000" cy="677108"/>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800">
                <a:solidFill>
                  <a:schemeClr val="lt1"/>
                </a:solidFill>
                <a:latin typeface="Arial"/>
                <a:ea typeface="Arial"/>
                <a:cs typeface="Arial"/>
                <a:sym typeface="Arial"/>
              </a:rPr>
              <a:t>CO-ORDINATOR</a:t>
            </a:r>
            <a:endParaRPr/>
          </a:p>
        </p:txBody>
      </p:sp>
      <p:sp>
        <p:nvSpPr>
          <p:cNvPr id="161" name="Google Shape;161;p3"/>
          <p:cNvSpPr txBox="1"/>
          <p:nvPr/>
        </p:nvSpPr>
        <p:spPr>
          <a:xfrm>
            <a:off x="4151226" y="3666561"/>
            <a:ext cx="7421526"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Arial"/>
                <a:ea typeface="Arial"/>
                <a:cs typeface="Arial"/>
                <a:sym typeface="Arial"/>
              </a:rPr>
              <a:t>Dr. DEEPA SHARMA</a:t>
            </a:r>
            <a:endParaRPr/>
          </a:p>
          <a:p>
            <a:pPr indent="0" lvl="0" marL="0" marR="0" rtl="0" algn="l">
              <a:spcBef>
                <a:spcPts val="0"/>
              </a:spcBef>
              <a:spcAft>
                <a:spcPts val="0"/>
              </a:spcAft>
              <a:buNone/>
            </a:pPr>
            <a:r>
              <a:rPr lang="en-US" sz="2500">
                <a:solidFill>
                  <a:schemeClr val="dk1"/>
                </a:solidFill>
                <a:latin typeface="Arial"/>
                <a:ea typeface="Arial"/>
                <a:cs typeface="Arial"/>
                <a:sym typeface="Arial"/>
              </a:rPr>
              <a:t>[Department of Electronics and Communication Engineering]</a:t>
            </a:r>
            <a:endParaRPr sz="2500">
              <a:solidFill>
                <a:schemeClr val="dk1"/>
              </a:solidFill>
              <a:latin typeface="Arial"/>
              <a:ea typeface="Arial"/>
              <a:cs typeface="Arial"/>
              <a:sym typeface="Arial"/>
            </a:endParaRPr>
          </a:p>
          <a:p>
            <a:pPr indent="0" lvl="0" marL="0" marR="0" rtl="0" algn="l">
              <a:spcBef>
                <a:spcPts val="0"/>
              </a:spcBef>
              <a:spcAft>
                <a:spcPts val="0"/>
              </a:spcAft>
              <a:buNone/>
            </a:pPr>
            <a:r>
              <a:t/>
            </a:r>
            <a:endParaRPr b="1" sz="3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4"/>
          <p:cNvSpPr/>
          <p:nvPr/>
        </p:nvSpPr>
        <p:spPr>
          <a:xfrm>
            <a:off x="0" y="8965"/>
            <a:ext cx="12192000" cy="6858000"/>
          </a:xfrm>
          <a:prstGeom prst="rect">
            <a:avLst/>
          </a:prstGeom>
          <a:solidFill>
            <a:srgbClr val="FFFFFF"/>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7" name="Google Shape;167;p4"/>
          <p:cNvSpPr/>
          <p:nvPr/>
        </p:nvSpPr>
        <p:spPr>
          <a:xfrm>
            <a:off x="3674534" y="0"/>
            <a:ext cx="8517466" cy="6858000"/>
          </a:xfrm>
          <a:prstGeom prst="rect">
            <a:avLst/>
          </a:prstGeom>
          <a:solidFill>
            <a:schemeClr val="lt1"/>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8" name="Google Shape;168;p4"/>
          <p:cNvSpPr/>
          <p:nvPr/>
        </p:nvSpPr>
        <p:spPr>
          <a:xfrm>
            <a:off x="3674533" y="0"/>
            <a:ext cx="8517467" cy="1761067"/>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69" name="Google Shape;169;p4"/>
          <p:cNvSpPr txBox="1"/>
          <p:nvPr/>
        </p:nvSpPr>
        <p:spPr>
          <a:xfrm>
            <a:off x="5520265" y="513518"/>
            <a:ext cx="4572001"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000">
                <a:solidFill>
                  <a:schemeClr val="lt1"/>
                </a:solidFill>
                <a:latin typeface="Baumans"/>
                <a:ea typeface="Baumans"/>
                <a:cs typeface="Baumans"/>
                <a:sym typeface="Baumans"/>
              </a:rPr>
              <a:t>TEAM MEMBERS</a:t>
            </a:r>
            <a:endParaRPr sz="5000">
              <a:solidFill>
                <a:schemeClr val="lt1"/>
              </a:solidFill>
              <a:latin typeface="Baumans"/>
              <a:ea typeface="Baumans"/>
              <a:cs typeface="Baumans"/>
              <a:sym typeface="Baumans"/>
            </a:endParaRPr>
          </a:p>
        </p:txBody>
      </p:sp>
      <p:sp>
        <p:nvSpPr>
          <p:cNvPr id="170" name="Google Shape;170;p4"/>
          <p:cNvSpPr txBox="1"/>
          <p:nvPr/>
        </p:nvSpPr>
        <p:spPr>
          <a:xfrm>
            <a:off x="3674533" y="2480734"/>
            <a:ext cx="8517467" cy="2554545"/>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Noto Sans Symbols"/>
              <a:buNone/>
            </a:pPr>
            <a:r>
              <a:t/>
            </a:r>
            <a:endParaRPr b="1" sz="2000">
              <a:solidFill>
                <a:schemeClr val="dk1"/>
              </a:solidFill>
              <a:latin typeface="Lustria"/>
              <a:ea typeface="Lustria"/>
              <a:cs typeface="Lustria"/>
              <a:sym typeface="Lustria"/>
            </a:endParaRPr>
          </a:p>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Lustria"/>
                <a:ea typeface="Lustria"/>
                <a:cs typeface="Lustria"/>
                <a:sym typeface="Lustria"/>
              </a:rPr>
              <a:t>YELURI BHARATH RAJ </a:t>
            </a:r>
            <a:endParaRPr/>
          </a:p>
          <a:p>
            <a:pPr indent="0" lvl="0" marL="0" marR="0" rtl="0" algn="l">
              <a:spcBef>
                <a:spcPts val="0"/>
              </a:spcBef>
              <a:spcAft>
                <a:spcPts val="0"/>
              </a:spcAft>
              <a:buNone/>
            </a:pPr>
            <a:r>
              <a:t/>
            </a:r>
            <a:endParaRPr b="1" sz="2000">
              <a:solidFill>
                <a:schemeClr val="dk1"/>
              </a:solidFill>
              <a:latin typeface="Lustria"/>
              <a:ea typeface="Lustria"/>
              <a:cs typeface="Lustria"/>
              <a:sym typeface="Lustria"/>
            </a:endParaRPr>
          </a:p>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Lustria"/>
                <a:ea typeface="Lustria"/>
                <a:cs typeface="Lustria"/>
                <a:sym typeface="Lustria"/>
              </a:rPr>
              <a:t>PULI PRADEEP </a:t>
            </a:r>
            <a:endParaRPr/>
          </a:p>
          <a:p>
            <a:pPr indent="0" lvl="0" marL="0" marR="0" rtl="0" algn="l">
              <a:spcBef>
                <a:spcPts val="0"/>
              </a:spcBef>
              <a:spcAft>
                <a:spcPts val="0"/>
              </a:spcAft>
              <a:buNone/>
            </a:pPr>
            <a:r>
              <a:t/>
            </a:r>
            <a:endParaRPr b="1" sz="2000">
              <a:solidFill>
                <a:schemeClr val="dk1"/>
              </a:solidFill>
              <a:latin typeface="Lustria"/>
              <a:ea typeface="Lustria"/>
              <a:cs typeface="Lustria"/>
              <a:sym typeface="Lustria"/>
            </a:endParaRPr>
          </a:p>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Lustria"/>
                <a:ea typeface="Lustria"/>
                <a:cs typeface="Lustria"/>
                <a:sym typeface="Lustria"/>
              </a:rPr>
              <a:t>AMGOTHU JAYARAM NAIK </a:t>
            </a:r>
            <a:endParaRPr/>
          </a:p>
          <a:p>
            <a:pPr indent="0" lvl="0" marL="0" marR="0" rtl="0" algn="l">
              <a:spcBef>
                <a:spcPts val="0"/>
              </a:spcBef>
              <a:spcAft>
                <a:spcPts val="0"/>
              </a:spcAft>
              <a:buNone/>
            </a:pPr>
            <a:r>
              <a:t/>
            </a:r>
            <a:endParaRPr b="1" sz="2000">
              <a:solidFill>
                <a:schemeClr val="dk1"/>
              </a:solidFill>
              <a:latin typeface="Lustria"/>
              <a:ea typeface="Lustria"/>
              <a:cs typeface="Lustria"/>
              <a:sym typeface="Lustria"/>
            </a:endParaRPr>
          </a:p>
          <a:p>
            <a:pPr indent="-285750" lvl="0" marL="285750" marR="0" rtl="0" algn="l">
              <a:spcBef>
                <a:spcPts val="0"/>
              </a:spcBef>
              <a:spcAft>
                <a:spcPts val="0"/>
              </a:spcAft>
              <a:buClr>
                <a:schemeClr val="dk1"/>
              </a:buClr>
              <a:buSzPts val="2000"/>
              <a:buFont typeface="Noto Sans Symbols"/>
              <a:buChar char="❖"/>
            </a:pPr>
            <a:r>
              <a:rPr b="1" lang="en-US" sz="2000">
                <a:solidFill>
                  <a:schemeClr val="dk1"/>
                </a:solidFill>
                <a:latin typeface="Lustria"/>
                <a:ea typeface="Lustria"/>
                <a:cs typeface="Lustria"/>
                <a:sym typeface="Lustria"/>
              </a:rPr>
              <a:t>BANALA ABHISHEK SATWIK </a:t>
            </a:r>
            <a:endParaRPr b="1" sz="2000">
              <a:solidFill>
                <a:schemeClr val="dk1"/>
              </a:solidFill>
              <a:latin typeface="Lustria"/>
              <a:ea typeface="Lustria"/>
              <a:cs typeface="Lustria"/>
              <a:sym typeface="Lust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5"/>
          <p:cNvSpPr/>
          <p:nvPr/>
        </p:nvSpPr>
        <p:spPr>
          <a:xfrm>
            <a:off x="0" y="0"/>
            <a:ext cx="12192000" cy="6858000"/>
          </a:xfrm>
          <a:prstGeom prst="rect">
            <a:avLst/>
          </a:prstGeom>
          <a:solidFill>
            <a:srgbClr val="FFFFFF"/>
          </a:solidFill>
          <a:ln cap="rnd" cmpd="sng" w="19050">
            <a:solidFill>
              <a:srgbClr val="7823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9" name="Shape 179"/>
        <p:cNvGrpSpPr/>
        <p:nvPr/>
      </p:nvGrpSpPr>
      <p:grpSpPr>
        <a:xfrm>
          <a:off x="0" y="0"/>
          <a:ext cx="0" cy="0"/>
          <a:chOff x="0" y="0"/>
          <a:chExt cx="0" cy="0"/>
        </a:xfrm>
      </p:grpSpPr>
      <p:sp>
        <p:nvSpPr>
          <p:cNvPr id="180" name="Google Shape;180;p6"/>
          <p:cNvSpPr/>
          <p:nvPr/>
        </p:nvSpPr>
        <p:spPr>
          <a:xfrm>
            <a:off x="0" y="0"/>
            <a:ext cx="4275667" cy="6858000"/>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000">
                <a:solidFill>
                  <a:schemeClr val="lt1"/>
                </a:solidFill>
                <a:latin typeface="Lustria"/>
                <a:ea typeface="Lustria"/>
                <a:cs typeface="Lustria"/>
                <a:sym typeface="Lustria"/>
              </a:rPr>
              <a:t>TABLE</a:t>
            </a:r>
            <a:endParaRPr/>
          </a:p>
          <a:p>
            <a:pPr indent="0" lvl="0" marL="0" marR="0" rtl="0" algn="ctr">
              <a:spcBef>
                <a:spcPts val="0"/>
              </a:spcBef>
              <a:spcAft>
                <a:spcPts val="0"/>
              </a:spcAft>
              <a:buNone/>
            </a:pPr>
            <a:r>
              <a:rPr b="1" lang="en-US" sz="4000">
                <a:solidFill>
                  <a:schemeClr val="lt1"/>
                </a:solidFill>
                <a:latin typeface="Lustria"/>
                <a:ea typeface="Lustria"/>
                <a:cs typeface="Lustria"/>
                <a:sym typeface="Lustria"/>
              </a:rPr>
              <a:t> OF </a:t>
            </a:r>
            <a:endParaRPr/>
          </a:p>
          <a:p>
            <a:pPr indent="0" lvl="0" marL="0" marR="0" rtl="0" algn="ctr">
              <a:spcBef>
                <a:spcPts val="0"/>
              </a:spcBef>
              <a:spcAft>
                <a:spcPts val="0"/>
              </a:spcAft>
              <a:buNone/>
            </a:pPr>
            <a:r>
              <a:rPr b="1" lang="en-US" sz="4000">
                <a:solidFill>
                  <a:schemeClr val="lt1"/>
                </a:solidFill>
                <a:latin typeface="Lustria"/>
                <a:ea typeface="Lustria"/>
                <a:cs typeface="Lustria"/>
                <a:sym typeface="Lustria"/>
              </a:rPr>
              <a:t>CONTENTS</a:t>
            </a:r>
            <a:endParaRPr b="1" sz="4000">
              <a:solidFill>
                <a:schemeClr val="lt1"/>
              </a:solidFill>
              <a:latin typeface="Lustria"/>
              <a:ea typeface="Lustria"/>
              <a:cs typeface="Lustria"/>
              <a:sym typeface="Lustria"/>
            </a:endParaRPr>
          </a:p>
        </p:txBody>
      </p:sp>
      <p:sp>
        <p:nvSpPr>
          <p:cNvPr id="181" name="Google Shape;181;p6"/>
          <p:cNvSpPr/>
          <p:nvPr/>
        </p:nvSpPr>
        <p:spPr>
          <a:xfrm>
            <a:off x="4868330" y="262467"/>
            <a:ext cx="6468533" cy="702734"/>
          </a:xfrm>
          <a:prstGeom prst="roundRect">
            <a:avLst>
              <a:gd fmla="val 16667" name="adj"/>
            </a:avLst>
          </a:prstGeom>
          <a:solidFill>
            <a:srgbClr val="57D3FF"/>
          </a:solidFill>
          <a:ln cap="rnd" cmpd="sng" w="19050">
            <a:solidFill>
              <a:srgbClr val="7823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2" name="Google Shape;182;p6"/>
          <p:cNvSpPr/>
          <p:nvPr/>
        </p:nvSpPr>
        <p:spPr>
          <a:xfrm>
            <a:off x="4868328" y="1045625"/>
            <a:ext cx="6468533" cy="702734"/>
          </a:xfrm>
          <a:prstGeom prst="roundRect">
            <a:avLst>
              <a:gd fmla="val 16667" name="adj"/>
            </a:avLst>
          </a:prstGeom>
          <a:solidFill>
            <a:srgbClr val="B4DE86"/>
          </a:solidFill>
          <a:ln cap="rnd" cmpd="sng" w="19050">
            <a:solidFill>
              <a:srgbClr val="7823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3" name="Google Shape;183;p6"/>
          <p:cNvSpPr/>
          <p:nvPr/>
        </p:nvSpPr>
        <p:spPr>
          <a:xfrm>
            <a:off x="4868329" y="1820333"/>
            <a:ext cx="6468533" cy="702734"/>
          </a:xfrm>
          <a:prstGeom prst="roundRect">
            <a:avLst>
              <a:gd fmla="val 16667" name="adj"/>
            </a:avLst>
          </a:prstGeom>
          <a:solidFill>
            <a:srgbClr val="92D050"/>
          </a:solidFill>
          <a:ln cap="rnd" cmpd="sng" w="19050">
            <a:solidFill>
              <a:srgbClr val="7823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4" name="Google Shape;184;p6"/>
          <p:cNvSpPr/>
          <p:nvPr/>
        </p:nvSpPr>
        <p:spPr>
          <a:xfrm>
            <a:off x="4868327" y="2590342"/>
            <a:ext cx="6468533" cy="702734"/>
          </a:xfrm>
          <a:prstGeom prst="roundRect">
            <a:avLst>
              <a:gd fmla="val 16667" name="adj"/>
            </a:avLst>
          </a:prstGeom>
          <a:solidFill>
            <a:srgbClr val="00B050"/>
          </a:solidFill>
          <a:ln cap="rnd" cmpd="sng" w="19050">
            <a:solidFill>
              <a:srgbClr val="7823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5" name="Google Shape;185;p6"/>
          <p:cNvSpPr/>
          <p:nvPr/>
        </p:nvSpPr>
        <p:spPr>
          <a:xfrm>
            <a:off x="4868327" y="4161018"/>
            <a:ext cx="6468533" cy="702734"/>
          </a:xfrm>
          <a:prstGeom prst="roundRect">
            <a:avLst>
              <a:gd fmla="val 16667" name="adj"/>
            </a:avLst>
          </a:prstGeom>
          <a:solidFill>
            <a:srgbClr val="F06C46"/>
          </a:solidFill>
          <a:ln cap="rnd" cmpd="sng" w="19050">
            <a:solidFill>
              <a:srgbClr val="7823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6" name="Google Shape;186;p6"/>
          <p:cNvSpPr/>
          <p:nvPr/>
        </p:nvSpPr>
        <p:spPr>
          <a:xfrm>
            <a:off x="4868327" y="3410018"/>
            <a:ext cx="6468533" cy="702734"/>
          </a:xfrm>
          <a:prstGeom prst="roundRect">
            <a:avLst>
              <a:gd fmla="val 15391" name="adj"/>
            </a:avLst>
          </a:prstGeom>
          <a:solidFill>
            <a:srgbClr val="FF5757"/>
          </a:solidFill>
          <a:ln cap="rnd" cmpd="sng" w="19050">
            <a:solidFill>
              <a:srgbClr val="7823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Challenges in Using Naive Bayes for Cancer Detection</a:t>
            </a:r>
            <a:endParaRPr/>
          </a:p>
        </p:txBody>
      </p:sp>
      <p:sp>
        <p:nvSpPr>
          <p:cNvPr id="187" name="Google Shape;187;p6"/>
          <p:cNvSpPr/>
          <p:nvPr/>
        </p:nvSpPr>
        <p:spPr>
          <a:xfrm>
            <a:off x="4868327" y="4944188"/>
            <a:ext cx="6468533" cy="702734"/>
          </a:xfrm>
          <a:prstGeom prst="roundRect">
            <a:avLst>
              <a:gd fmla="val 16667" name="adj"/>
            </a:avLst>
          </a:prstGeom>
          <a:solidFill>
            <a:srgbClr val="FF0000"/>
          </a:solidFill>
          <a:ln cap="rnd" cmpd="sng" w="19050">
            <a:solidFill>
              <a:srgbClr val="7823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88" name="Google Shape;188;p6"/>
          <p:cNvSpPr txBox="1"/>
          <p:nvPr/>
        </p:nvSpPr>
        <p:spPr>
          <a:xfrm>
            <a:off x="5113866" y="434449"/>
            <a:ext cx="230293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Arial"/>
                <a:ea typeface="Arial"/>
                <a:cs typeface="Arial"/>
                <a:sym typeface="Arial"/>
              </a:rPr>
              <a:t>INTRODUCTION</a:t>
            </a:r>
            <a:endParaRPr b="1" sz="2200">
              <a:solidFill>
                <a:schemeClr val="dk1"/>
              </a:solidFill>
              <a:latin typeface="Arial"/>
              <a:ea typeface="Arial"/>
              <a:cs typeface="Arial"/>
              <a:sym typeface="Arial"/>
            </a:endParaRPr>
          </a:p>
        </p:txBody>
      </p:sp>
      <p:sp>
        <p:nvSpPr>
          <p:cNvPr id="189" name="Google Shape;189;p6"/>
          <p:cNvSpPr txBox="1"/>
          <p:nvPr/>
        </p:nvSpPr>
        <p:spPr>
          <a:xfrm>
            <a:off x="5122333" y="1944917"/>
            <a:ext cx="22944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Arial"/>
                <a:ea typeface="Arial"/>
                <a:cs typeface="Arial"/>
                <a:sym typeface="Arial"/>
              </a:rPr>
              <a:t>FLOW </a:t>
            </a:r>
            <a:r>
              <a:rPr b="1" lang="en-US" sz="2400">
                <a:solidFill>
                  <a:schemeClr val="dk1"/>
                </a:solidFill>
                <a:latin typeface="Arial"/>
                <a:ea typeface="Arial"/>
                <a:cs typeface="Arial"/>
                <a:sym typeface="Arial"/>
              </a:rPr>
              <a:t>CHART</a:t>
            </a:r>
            <a:endParaRPr b="1" sz="2400">
              <a:solidFill>
                <a:schemeClr val="dk1"/>
              </a:solidFill>
              <a:latin typeface="Arial"/>
              <a:ea typeface="Arial"/>
              <a:cs typeface="Arial"/>
              <a:sym typeface="Arial"/>
            </a:endParaRPr>
          </a:p>
        </p:txBody>
      </p:sp>
      <p:sp>
        <p:nvSpPr>
          <p:cNvPr id="190" name="Google Shape;190;p6"/>
          <p:cNvSpPr/>
          <p:nvPr/>
        </p:nvSpPr>
        <p:spPr>
          <a:xfrm>
            <a:off x="4868327" y="5727358"/>
            <a:ext cx="6468533" cy="702734"/>
          </a:xfrm>
          <a:prstGeom prst="roundRect">
            <a:avLst>
              <a:gd fmla="val 16667" name="adj"/>
            </a:avLst>
          </a:prstGeom>
          <a:solidFill>
            <a:srgbClr val="57D3FF"/>
          </a:solidFill>
          <a:ln cap="rnd" cmpd="sng" w="19050">
            <a:solidFill>
              <a:srgbClr val="78230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1" name="Google Shape;191;p6"/>
          <p:cNvSpPr txBox="1"/>
          <p:nvPr/>
        </p:nvSpPr>
        <p:spPr>
          <a:xfrm>
            <a:off x="5113866" y="1003955"/>
            <a:ext cx="618785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Introduction to Cancer Detection Using Machine Learning by Naive Bayes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192" name="Google Shape;192;p6"/>
          <p:cNvSpPr txBox="1"/>
          <p:nvPr/>
        </p:nvSpPr>
        <p:spPr>
          <a:xfrm>
            <a:off x="5008664" y="2596355"/>
            <a:ext cx="534536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Advantages of Using Naive Bayes for Cancer Detection</a:t>
            </a:r>
            <a:endParaRPr/>
          </a:p>
        </p:txBody>
      </p:sp>
      <p:sp>
        <p:nvSpPr>
          <p:cNvPr id="193" name="Google Shape;193;p6"/>
          <p:cNvSpPr txBox="1"/>
          <p:nvPr/>
        </p:nvSpPr>
        <p:spPr>
          <a:xfrm>
            <a:off x="5113866" y="4258849"/>
            <a:ext cx="584640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Applications of Naive Bayes in Cancer Detection</a:t>
            </a:r>
            <a:endParaRPr/>
          </a:p>
          <a:p>
            <a:pPr indent="0" lvl="0" marL="0" marR="0" rtl="0" algn="l">
              <a:spcBef>
                <a:spcPts val="0"/>
              </a:spcBef>
              <a:spcAft>
                <a:spcPts val="0"/>
              </a:spcAft>
              <a:buNone/>
            </a:pPr>
            <a:r>
              <a:t/>
            </a:r>
            <a:endParaRPr b="1" sz="2000">
              <a:solidFill>
                <a:schemeClr val="dk1"/>
              </a:solidFill>
              <a:latin typeface="Arial"/>
              <a:ea typeface="Arial"/>
              <a:cs typeface="Arial"/>
              <a:sym typeface="Arial"/>
            </a:endParaRPr>
          </a:p>
        </p:txBody>
      </p:sp>
      <p:sp>
        <p:nvSpPr>
          <p:cNvPr id="194" name="Google Shape;194;p6"/>
          <p:cNvSpPr txBox="1"/>
          <p:nvPr/>
        </p:nvSpPr>
        <p:spPr>
          <a:xfrm>
            <a:off x="5122333" y="4966735"/>
            <a:ext cx="5837941"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Future Scope of Cancer Detection Using Machine Learning by Naive Bayes</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
        <p:nvSpPr>
          <p:cNvPr id="195" name="Google Shape;195;p6"/>
          <p:cNvSpPr txBox="1"/>
          <p:nvPr/>
        </p:nvSpPr>
        <p:spPr>
          <a:xfrm>
            <a:off x="5122333" y="5894725"/>
            <a:ext cx="364507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Arial"/>
                <a:ea typeface="Arial"/>
                <a:cs typeface="Arial"/>
                <a:sym typeface="Arial"/>
              </a:rPr>
              <a:t>Conclusion</a:t>
            </a:r>
            <a:endParaRPr/>
          </a:p>
          <a:p>
            <a:pPr indent="0" lvl="0" marL="0" marR="0" rtl="0" algn="l">
              <a:spcBef>
                <a:spcPts val="0"/>
              </a:spcBef>
              <a:spcAft>
                <a:spcPts val="0"/>
              </a:spcAft>
              <a:buNone/>
            </a:pPr>
            <a:r>
              <a:t/>
            </a:r>
            <a:endParaRPr b="1" sz="2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7"/>
          <p:cNvSpPr/>
          <p:nvPr/>
        </p:nvSpPr>
        <p:spPr>
          <a:xfrm>
            <a:off x="0" y="7694"/>
            <a:ext cx="12192000" cy="6858000"/>
          </a:xfrm>
          <a:prstGeom prst="rect">
            <a:avLst/>
          </a:prstGeom>
          <a:solidFill>
            <a:srgbClr val="FFFFFF"/>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1" name="Google Shape;201;p7"/>
          <p:cNvSpPr/>
          <p:nvPr/>
        </p:nvSpPr>
        <p:spPr>
          <a:xfrm>
            <a:off x="764088" y="1443410"/>
            <a:ext cx="3933172" cy="1127343"/>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02" name="Google Shape;202;p7"/>
          <p:cNvSpPr/>
          <p:nvPr/>
        </p:nvSpPr>
        <p:spPr>
          <a:xfrm>
            <a:off x="5232400" y="333137"/>
            <a:ext cx="6096000" cy="65248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200"/>
              <a:buFont typeface="Courier New"/>
              <a:buChar char="o"/>
            </a:pPr>
            <a:r>
              <a:rPr b="1" lang="en-US" sz="2200">
                <a:solidFill>
                  <a:schemeClr val="lt1"/>
                </a:solidFill>
                <a:latin typeface="Arial"/>
                <a:ea typeface="Arial"/>
                <a:cs typeface="Arial"/>
                <a:sym typeface="Arial"/>
              </a:rPr>
              <a:t>According to the Centers for Disease Control and Prevention (CDC)Trusted Source, breast cancer is the most common cancer in women. Breast cancer survival rates vary widely supported by many factors.</a:t>
            </a:r>
            <a:endParaRPr/>
          </a:p>
          <a:p>
            <a:pPr indent="-203200" lvl="0" marL="342900" marR="0" rtl="0" algn="l">
              <a:spcBef>
                <a:spcPts val="0"/>
              </a:spcBef>
              <a:spcAft>
                <a:spcPts val="0"/>
              </a:spcAft>
              <a:buClr>
                <a:schemeClr val="dk1"/>
              </a:buClr>
              <a:buSzPts val="2200"/>
              <a:buFont typeface="Courier New"/>
              <a:buNone/>
            </a:pPr>
            <a:r>
              <a:t/>
            </a:r>
            <a:endParaRPr b="1" sz="2200">
              <a:solidFill>
                <a:schemeClr val="lt1"/>
              </a:solidFill>
              <a:latin typeface="Arial"/>
              <a:ea typeface="Arial"/>
              <a:cs typeface="Arial"/>
              <a:sym typeface="Arial"/>
            </a:endParaRPr>
          </a:p>
          <a:p>
            <a:pPr indent="-342900" lvl="0" marL="342900" marR="0" rtl="0" algn="l">
              <a:spcBef>
                <a:spcPts val="0"/>
              </a:spcBef>
              <a:spcAft>
                <a:spcPts val="0"/>
              </a:spcAft>
              <a:buClr>
                <a:schemeClr val="lt1"/>
              </a:buClr>
              <a:buSzPts val="2200"/>
              <a:buFont typeface="Courier New"/>
              <a:buChar char="o"/>
            </a:pPr>
            <a:r>
              <a:rPr b="1" lang="en-US" sz="2200">
                <a:solidFill>
                  <a:schemeClr val="lt1"/>
                </a:solidFill>
                <a:latin typeface="Arial"/>
                <a:ea typeface="Arial"/>
                <a:cs typeface="Arial"/>
                <a:sym typeface="Arial"/>
              </a:rPr>
              <a:t> Two of the most important factors are the type of cancer women have and the stage of cancer at the time they receive a diagnosis. Breast cancer is cancer that develops in breast cells. </a:t>
            </a:r>
            <a:endParaRPr/>
          </a:p>
          <a:p>
            <a:pPr indent="-203200" lvl="0" marL="342900" marR="0" rtl="0" algn="l">
              <a:spcBef>
                <a:spcPts val="0"/>
              </a:spcBef>
              <a:spcAft>
                <a:spcPts val="0"/>
              </a:spcAft>
              <a:buClr>
                <a:schemeClr val="dk1"/>
              </a:buClr>
              <a:buSzPts val="2200"/>
              <a:buFont typeface="Courier New"/>
              <a:buNone/>
            </a:pPr>
            <a:r>
              <a:t/>
            </a:r>
            <a:endParaRPr b="1" sz="2200">
              <a:solidFill>
                <a:schemeClr val="lt1"/>
              </a:solidFill>
              <a:latin typeface="Arial"/>
              <a:ea typeface="Arial"/>
              <a:cs typeface="Arial"/>
              <a:sym typeface="Arial"/>
            </a:endParaRPr>
          </a:p>
          <a:p>
            <a:pPr indent="-342900" lvl="0" marL="342900" marR="0" rtl="0" algn="l">
              <a:spcBef>
                <a:spcPts val="0"/>
              </a:spcBef>
              <a:spcAft>
                <a:spcPts val="0"/>
              </a:spcAft>
              <a:buClr>
                <a:schemeClr val="lt1"/>
              </a:buClr>
              <a:buSzPts val="2200"/>
              <a:buFont typeface="Courier New"/>
              <a:buChar char="o"/>
            </a:pPr>
            <a:r>
              <a:rPr b="1" lang="en-US" sz="2200">
                <a:solidFill>
                  <a:schemeClr val="lt1"/>
                </a:solidFill>
                <a:latin typeface="Arial"/>
                <a:ea typeface="Arial"/>
                <a:cs typeface="Arial"/>
                <a:sym typeface="Arial"/>
              </a:rPr>
              <a:t>Typically, the cancer forms in either the lobules or the ducts of the breast. Cancer also can occur within the adipose tissue or the fibrous connective tissue within your breast. The uncontrolled cancer cells often invade other healthy breast tissue and may visit the lymph nodes under the arms. </a:t>
            </a:r>
            <a:endParaRPr b="1" sz="2200">
              <a:solidFill>
                <a:schemeClr val="lt1"/>
              </a:solidFill>
              <a:latin typeface="Arial"/>
              <a:ea typeface="Arial"/>
              <a:cs typeface="Arial"/>
              <a:sym typeface="Arial"/>
            </a:endParaRPr>
          </a:p>
        </p:txBody>
      </p:sp>
      <p:sp>
        <p:nvSpPr>
          <p:cNvPr id="203" name="Google Shape;203;p7"/>
          <p:cNvSpPr txBox="1"/>
          <p:nvPr/>
        </p:nvSpPr>
        <p:spPr>
          <a:xfrm>
            <a:off x="764088" y="1614666"/>
            <a:ext cx="4321479"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500">
                <a:solidFill>
                  <a:schemeClr val="lt1"/>
                </a:solidFill>
                <a:latin typeface="Algerian"/>
                <a:ea typeface="Algerian"/>
                <a:cs typeface="Algerian"/>
                <a:sym typeface="Algerian"/>
              </a:rPr>
              <a:t>INTRODUCTION</a:t>
            </a:r>
            <a:endParaRPr b="1" sz="4500">
              <a:solidFill>
                <a:schemeClr val="lt1"/>
              </a:solidFill>
              <a:latin typeface="Algerian"/>
              <a:ea typeface="Algerian"/>
              <a:cs typeface="Algerian"/>
              <a:sym typeface="Algeri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p8"/>
          <p:cNvSpPr/>
          <p:nvPr/>
        </p:nvSpPr>
        <p:spPr>
          <a:xfrm>
            <a:off x="0" y="0"/>
            <a:ext cx="12192000" cy="6858000"/>
          </a:xfrm>
          <a:prstGeom prst="rect">
            <a:avLst/>
          </a:prstGeom>
          <a:noFill/>
          <a:ln>
            <a:noFill/>
          </a:ln>
        </p:spPr>
      </p:sp>
      <p:sp>
        <p:nvSpPr>
          <p:cNvPr descr="Cancer - Types, Cause, Symptoms, Treatment - Mobile Physio" id="209" name="Google Shape;209;p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10" name="Google Shape;210;p8"/>
          <p:cNvSpPr/>
          <p:nvPr/>
        </p:nvSpPr>
        <p:spPr>
          <a:xfrm>
            <a:off x="851770" y="1490597"/>
            <a:ext cx="3782860" cy="1164921"/>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1" name="Google Shape;211;p8"/>
          <p:cNvSpPr txBox="1"/>
          <p:nvPr/>
        </p:nvSpPr>
        <p:spPr>
          <a:xfrm>
            <a:off x="460374" y="539125"/>
            <a:ext cx="7255659" cy="59400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000"/>
              <a:buFont typeface="Noto Sans Symbols"/>
              <a:buChar char="⮚"/>
            </a:pPr>
            <a:r>
              <a:rPr b="1" lang="en-US" sz="2000">
                <a:solidFill>
                  <a:schemeClr val="lt1"/>
                </a:solidFill>
                <a:latin typeface="Arial"/>
                <a:ea typeface="Arial"/>
                <a:cs typeface="Arial"/>
                <a:sym typeface="Arial"/>
              </a:rPr>
              <a:t>Doctors say that breast cancer happened due to abnormal growth of cells in the breast and these cells spread in size like Meta Size from breast to lymph nodes or the other parts of the body also.</a:t>
            </a:r>
            <a:endParaRPr/>
          </a:p>
          <a:p>
            <a:pPr indent="-285750" lvl="0" marL="285750" marR="0" rtl="0" algn="l">
              <a:spcBef>
                <a:spcPts val="0"/>
              </a:spcBef>
              <a:spcAft>
                <a:spcPts val="0"/>
              </a:spcAft>
              <a:buClr>
                <a:schemeClr val="lt1"/>
              </a:buClr>
              <a:buSzPts val="2000"/>
              <a:buFont typeface="Noto Sans Symbols"/>
              <a:buChar char="⮚"/>
            </a:pPr>
            <a:r>
              <a:rPr b="1" lang="en-US" sz="2000">
                <a:solidFill>
                  <a:schemeClr val="lt1"/>
                </a:solidFill>
                <a:latin typeface="Arial"/>
                <a:ea typeface="Arial"/>
                <a:cs typeface="Arial"/>
                <a:sym typeface="Arial"/>
              </a:rPr>
              <a:t>Hence it is necessary to detect and stop the growth of these unwanted cells as early as possible to avoid the next phase consequences. </a:t>
            </a:r>
            <a:endParaRPr/>
          </a:p>
          <a:p>
            <a:pPr indent="-285750" lvl="0" marL="285750" marR="0" rtl="0" algn="l">
              <a:spcBef>
                <a:spcPts val="0"/>
              </a:spcBef>
              <a:spcAft>
                <a:spcPts val="0"/>
              </a:spcAft>
              <a:buClr>
                <a:schemeClr val="lt1"/>
              </a:buClr>
              <a:buSzPts val="2000"/>
              <a:buFont typeface="Noto Sans Symbols"/>
              <a:buChar char="⮚"/>
            </a:pPr>
            <a:r>
              <a:rPr b="1" lang="en-US" sz="2000">
                <a:solidFill>
                  <a:schemeClr val="lt1"/>
                </a:solidFill>
                <a:latin typeface="Arial"/>
                <a:ea typeface="Arial"/>
                <a:cs typeface="Arial"/>
                <a:sym typeface="Arial"/>
              </a:rPr>
              <a:t>If a tumor is diagnosed then the first step taken by the doctor is, they check whether the tumor is Benign or Malignant. Because the treatment and prevention methods of both the tumors are different. </a:t>
            </a:r>
            <a:endParaRPr/>
          </a:p>
          <a:p>
            <a:pPr indent="-285750" lvl="0" marL="285750" marR="0" rtl="0" algn="l">
              <a:spcBef>
                <a:spcPts val="0"/>
              </a:spcBef>
              <a:spcAft>
                <a:spcPts val="0"/>
              </a:spcAft>
              <a:buClr>
                <a:schemeClr val="lt1"/>
              </a:buClr>
              <a:buSzPts val="2000"/>
              <a:buFont typeface="Noto Sans Symbols"/>
              <a:buChar char="⮚"/>
            </a:pPr>
            <a:r>
              <a:rPr b="1" lang="en-US" sz="2000">
                <a:solidFill>
                  <a:schemeClr val="lt1"/>
                </a:solidFill>
                <a:latin typeface="Arial"/>
                <a:ea typeface="Arial"/>
                <a:cs typeface="Arial"/>
                <a:sym typeface="Arial"/>
              </a:rPr>
              <a:t>Benign cells are neither cancerous and nor spread but Malignant cells are cancerous and can spread to other parts of bodies.</a:t>
            </a:r>
            <a:endParaRPr/>
          </a:p>
          <a:p>
            <a:pPr indent="-285750" lvl="0" marL="285750" marR="0" rtl="0" algn="l">
              <a:spcBef>
                <a:spcPts val="0"/>
              </a:spcBef>
              <a:spcAft>
                <a:spcPts val="0"/>
              </a:spcAft>
              <a:buClr>
                <a:schemeClr val="lt1"/>
              </a:buClr>
              <a:buSzPts val="2000"/>
              <a:buFont typeface="Noto Sans Symbols"/>
              <a:buChar char="⮚"/>
            </a:pPr>
            <a:r>
              <a:rPr b="1" lang="en-US" sz="2000">
                <a:solidFill>
                  <a:schemeClr val="lt1"/>
                </a:solidFill>
                <a:latin typeface="Arial"/>
                <a:ea typeface="Arial"/>
                <a:cs typeface="Arial"/>
                <a:sym typeface="Arial"/>
              </a:rPr>
              <a:t>The problem with this disease is, there is no such proper diagnostic machine is present to detect cancer in the early phase so the person can start the treatment as early as possible and try to stop the growth of unwanted cells or tumors. </a:t>
            </a:r>
            <a:endParaRPr b="1" sz="20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9"/>
          <p:cNvSpPr/>
          <p:nvPr/>
        </p:nvSpPr>
        <p:spPr>
          <a:xfrm>
            <a:off x="0" y="-2709"/>
            <a:ext cx="12192000" cy="6858000"/>
          </a:xfrm>
          <a:prstGeom prst="rect">
            <a:avLst/>
          </a:prstGeom>
          <a:solidFill>
            <a:srgbClr val="FFFFFF"/>
          </a:solidFill>
          <a:ln cap="rnd" cmpd="sng" w="19050">
            <a:solidFill>
              <a:srgbClr val="0C0C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7" name="Google Shape;217;p9"/>
          <p:cNvSpPr/>
          <p:nvPr/>
        </p:nvSpPr>
        <p:spPr>
          <a:xfrm>
            <a:off x="876822" y="488515"/>
            <a:ext cx="10434181" cy="1139869"/>
          </a:xfrm>
          <a:prstGeom prst="rect">
            <a:avLst/>
          </a:prstGeom>
          <a:solidFill>
            <a:schemeClr val="dk1"/>
          </a:solidFill>
          <a:ln cap="rnd"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18" name="Google Shape;218;p9"/>
          <p:cNvSpPr txBox="1"/>
          <p:nvPr/>
        </p:nvSpPr>
        <p:spPr>
          <a:xfrm>
            <a:off x="137786" y="194576"/>
            <a:ext cx="6801633" cy="68634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lt1"/>
                </a:solidFill>
                <a:latin typeface="Trebuchet MS"/>
                <a:ea typeface="Trebuchet MS"/>
                <a:cs typeface="Trebuchet MS"/>
                <a:sym typeface="Trebuchet MS"/>
              </a:rPr>
              <a:t>Introduction to Cancer Detection Using Machine Learning by Naive Bayes</a:t>
            </a:r>
            <a:endParaRPr/>
          </a:p>
          <a:p>
            <a:pPr indent="0" lvl="0" marL="0" marR="0" rtl="0" algn="l">
              <a:spcBef>
                <a:spcPts val="0"/>
              </a:spcBef>
              <a:spcAft>
                <a:spcPts val="0"/>
              </a:spcAft>
              <a:buNone/>
            </a:pPr>
            <a:r>
              <a:t/>
            </a:r>
            <a:endParaRPr b="1" sz="2200">
              <a:solidFill>
                <a:schemeClr val="lt1"/>
              </a:solidFill>
              <a:latin typeface="Trebuchet MS"/>
              <a:ea typeface="Trebuchet MS"/>
              <a:cs typeface="Trebuchet MS"/>
              <a:sym typeface="Trebuchet MS"/>
            </a:endParaRPr>
          </a:p>
          <a:p>
            <a:pPr indent="-342900" lvl="0" marL="342900" marR="0" rtl="0" algn="l">
              <a:spcBef>
                <a:spcPts val="0"/>
              </a:spcBef>
              <a:spcAft>
                <a:spcPts val="0"/>
              </a:spcAft>
              <a:buClr>
                <a:schemeClr val="lt1"/>
              </a:buClr>
              <a:buSzPts val="2200"/>
              <a:buFont typeface="Noto Sans Symbols"/>
              <a:buChar char="▪"/>
            </a:pPr>
            <a:r>
              <a:rPr lang="en-US" sz="2200">
                <a:solidFill>
                  <a:schemeClr val="lt1"/>
                </a:solidFill>
                <a:latin typeface="Trebuchet MS"/>
                <a:ea typeface="Trebuchet MS"/>
                <a:cs typeface="Trebuchet MS"/>
                <a:sym typeface="Trebuchet MS"/>
              </a:rPr>
              <a:t>Cancer is one of the leading causes of death worldwide. Early detection of cancer can significantly increase the chances of successful treatment and survival. Machine learning algorithms have shown great potential in detecting cancer at an early stage. Naive Bayes is a popular machine learning algorithm that has been used for cancer detection.</a:t>
            </a:r>
            <a:endParaRPr/>
          </a:p>
          <a:p>
            <a:pPr indent="-342900" lvl="0" marL="342900" marR="0" rtl="0" algn="l">
              <a:spcBef>
                <a:spcPts val="0"/>
              </a:spcBef>
              <a:spcAft>
                <a:spcPts val="0"/>
              </a:spcAft>
              <a:buClr>
                <a:schemeClr val="lt1"/>
              </a:buClr>
              <a:buSzPts val="2200"/>
              <a:buFont typeface="Noto Sans Symbols"/>
              <a:buChar char="▪"/>
            </a:pPr>
            <a:r>
              <a:rPr lang="en-US" sz="2200">
                <a:solidFill>
                  <a:schemeClr val="lt1"/>
                </a:solidFill>
                <a:latin typeface="Trebuchet MS"/>
                <a:ea typeface="Trebuchet MS"/>
                <a:cs typeface="Trebuchet MS"/>
                <a:sym typeface="Trebuchet MS"/>
              </a:rPr>
              <a:t>Naive Bayes is a probabilistic algorithm that uses Bayes' theorem to calculate the probability of a given event based on prior knowledge. In the context of cancer detection, Naive Bayes can be used to predict the likelihood of a patient having cancer based on various factors such as age, gender, family history, and other medical conditions.</a:t>
            </a:r>
            <a:endParaRPr/>
          </a:p>
          <a:p>
            <a:pPr indent="0" lvl="0" marL="0" marR="0" rtl="0" algn="l">
              <a:spcBef>
                <a:spcPts val="0"/>
              </a:spcBef>
              <a:spcAft>
                <a:spcPts val="0"/>
              </a:spcAft>
              <a:buNone/>
            </a:pPr>
            <a:r>
              <a:t/>
            </a:r>
            <a:endParaRPr sz="220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Red">
      <a:dk1>
        <a:srgbClr val="000000"/>
      </a:dk1>
      <a:lt1>
        <a:srgbClr val="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2023-04-20T03:21:02Z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2023-04-20T06:47:56Z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27cad2dd-dd35-4251-ab6d-a6d06eddb163</vt:lpwstr>
  </property>
  <property fmtid="{D5CDD505-2E9C-101B-9397-08002B2CF9AE}" pid="7" name="MSIP_Label_defa4170-0d19-0005-0004-bc88714345d2_ActionId">
    <vt:lpwstr>06356d28-852b-4f0f-9142-4ff4973795fe</vt:lpwstr>
  </property>
  <property fmtid="{D5CDD505-2E9C-101B-9397-08002B2CF9AE}" pid="8" name="MSIP_Label_defa4170-0d19-0005-0004-bc88714345d2_ContentBits">
    <vt:lpwstr>0</vt:lpwstr>
  </property>
</Properties>
</file>