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oboto"/>
      <p:regular r:id="rId28"/>
      <p:bold r:id="rId29"/>
      <p:italic r:id="rId30"/>
      <p:boldItalic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E287C0-6507-4C19-8B47-826A5807CE72}">
  <a:tblStyle styleId="{DAE287C0-6507-4C19-8B47-826A5807CE7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4.xml"/><Relationship Id="rId33" Type="http://schemas.openxmlformats.org/officeDocument/2006/relationships/font" Target="fonts/Comfortaa-bold.fntdata"/><Relationship Id="rId10" Type="http://schemas.openxmlformats.org/officeDocument/2006/relationships/slide" Target="slides/slide3.xml"/><Relationship Id="rId32" Type="http://schemas.openxmlformats.org/officeDocument/2006/relationships/font" Target="fonts/Comfortaa-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nsorflow.org/lite/performance/post_training_quantiza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28495a952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128495a952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28495a952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128495a952_2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Abhishek  2min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28495a952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28495a952_2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Abhishek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28495a952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128495a952_2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Smriti 1min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28495a952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128495a952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Priya 2min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28495a952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128495a952_2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28495a952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128495a952_2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1400">
                <a:solidFill>
                  <a:schemeClr val="dk1"/>
                </a:solidFill>
              </a:rPr>
              <a:t>Smriti 2min</a:t>
            </a:r>
            <a:endParaRPr sz="14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500">
                <a:solidFill>
                  <a:schemeClr val="dk1"/>
                </a:solidFill>
              </a:rPr>
              <a:t>Summarizing the project:</a:t>
            </a:r>
            <a:endParaRPr sz="15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COVID-19 Face Detection Mask model is achieved using the MobileNetV2 CNN architecture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Model is trained with ~4000 images of classes with_mask and without_mask</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Implementation of model on Raspberry Pi 4 with usb webcam and buzzer</a:t>
            </a:r>
            <a:endParaRPr sz="1400">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500">
                <a:solidFill>
                  <a:schemeClr val="dk1"/>
                </a:solidFill>
              </a:rPr>
              <a:t>Future topics:</a:t>
            </a:r>
            <a:endParaRPr sz="15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Eliminate the classification of the background (without person).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Implement the model on less powerful hardware.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Improve the prediction accuracy with a quantized model.</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Use a Binary neural network model to deal with hardware constraints.</a:t>
            </a:r>
            <a:endParaRPr sz="1400">
              <a:solidFill>
                <a:schemeClr val="dk1"/>
              </a:solidFill>
            </a:endParaRPr>
          </a:p>
          <a:p>
            <a:pPr indent="0" lvl="0" marL="0" rtl="0" algn="l">
              <a:lnSpc>
                <a:spcPct val="115000"/>
              </a:lnSpc>
              <a:spcBef>
                <a:spcPts val="1000"/>
              </a:spcBef>
              <a:spcAft>
                <a:spcPts val="0"/>
              </a:spcAft>
              <a:buSzPts val="1100"/>
              <a:buNone/>
            </a:pPr>
            <a:r>
              <a:t/>
            </a:r>
            <a:endParaRPr sz="1400">
              <a:solidFill>
                <a:srgbClr val="595959"/>
              </a:solidFill>
            </a:endParaRPr>
          </a:p>
          <a:p>
            <a:pPr indent="0" lvl="0" marL="0" rtl="0" algn="l">
              <a:lnSpc>
                <a:spcPct val="90000"/>
              </a:lnSpc>
              <a:spcBef>
                <a:spcPts val="100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28495a952_2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1128495a952_2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90000"/>
              </a:lnSpc>
              <a:spcBef>
                <a:spcPts val="1000"/>
              </a:spcBef>
              <a:spcAft>
                <a:spcPts val="0"/>
              </a:spcAft>
              <a:buClr>
                <a:schemeClr val="dk1"/>
              </a:buClr>
              <a:buSzPts val="1400"/>
              <a:buChar char="●"/>
            </a:pPr>
            <a:r>
              <a:rPr lang="en" sz="1400">
                <a:solidFill>
                  <a:schemeClr val="dk1"/>
                </a:solidFill>
              </a:rPr>
              <a:t>Benefits:</a:t>
            </a:r>
            <a:endParaRPr sz="1400">
              <a:solidFill>
                <a:schemeClr val="dk1"/>
              </a:solidFill>
            </a:endParaRPr>
          </a:p>
          <a:p>
            <a:pPr indent="0" lvl="0" marL="457200" rtl="0" algn="l">
              <a:lnSpc>
                <a:spcPct val="90000"/>
              </a:lnSpc>
              <a:spcBef>
                <a:spcPts val="1000"/>
              </a:spcBef>
              <a:spcAft>
                <a:spcPts val="0"/>
              </a:spcAft>
              <a:buSzPts val="1100"/>
              <a:buNone/>
            </a:pPr>
            <a:r>
              <a:rPr lang="en" sz="1400">
                <a:solidFill>
                  <a:schemeClr val="dk1"/>
                </a:solidFill>
              </a:rPr>
              <a:t>Fewer computation - later steps have fewer computation</a:t>
            </a:r>
            <a:endParaRPr sz="14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28495a952_2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128495a952_2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Priya 10sec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Implement detection model on local system - ALL</a:t>
            </a:r>
            <a:endParaRPr/>
          </a:p>
          <a:p>
            <a:pPr indent="0" lvl="0" marL="0" rtl="0" algn="l">
              <a:lnSpc>
                <a:spcPct val="100000"/>
              </a:lnSpc>
              <a:spcBef>
                <a:spcPts val="0"/>
              </a:spcBef>
              <a:spcAft>
                <a:spcPts val="0"/>
              </a:spcAft>
              <a:buSzPts val="1100"/>
              <a:buNone/>
            </a:pPr>
            <a:r>
              <a:rPr lang="en"/>
              <a:t>Generate detection model on Raspberry Pi4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Implement detection model on Raspberry Pi4 </a:t>
            </a:r>
            <a:endParaRPr/>
          </a:p>
          <a:p>
            <a:pPr indent="0" lvl="0" marL="0" rtl="0" algn="l">
              <a:lnSpc>
                <a:spcPct val="100000"/>
              </a:lnSpc>
              <a:spcBef>
                <a:spcPts val="0"/>
              </a:spcBef>
              <a:spcAft>
                <a:spcPts val="0"/>
              </a:spcAft>
              <a:buSzPts val="1100"/>
              <a:buNone/>
            </a:pPr>
            <a:r>
              <a:rPr lang="en"/>
              <a:t>Testing script on Raspberry Pi4 </a:t>
            </a:r>
            <a:endParaRPr/>
          </a:p>
          <a:p>
            <a:pPr indent="0" lvl="0" marL="0" rtl="0" algn="l">
              <a:lnSpc>
                <a:spcPct val="100000"/>
              </a:lnSpc>
              <a:spcBef>
                <a:spcPts val="0"/>
              </a:spcBef>
              <a:spcAft>
                <a:spcPts val="0"/>
              </a:spcAft>
              <a:buSzPts val="1100"/>
              <a:buNone/>
            </a:pPr>
            <a:r>
              <a:rPr lang="en"/>
              <a:t>Implementing buzzer for Raspberry Pi4</a:t>
            </a:r>
            <a:endParaRPr/>
          </a:p>
          <a:p>
            <a:pPr indent="0" lvl="0" marL="0" rtl="0" algn="l">
              <a:lnSpc>
                <a:spcPct val="100000"/>
              </a:lnSpc>
              <a:spcBef>
                <a:spcPts val="0"/>
              </a:spcBef>
              <a:spcAft>
                <a:spcPts val="0"/>
              </a:spcAft>
              <a:buSzPts val="1100"/>
              <a:buNone/>
            </a:pPr>
            <a:r>
              <a:rPr lang="en"/>
              <a:t>Report writing - ALL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NAMES</a:t>
            </a:r>
            <a:endParaRPr sz="800"/>
          </a:p>
          <a:p>
            <a:pPr indent="0" lvl="0" marL="0" rtl="0" algn="l">
              <a:lnSpc>
                <a:spcPct val="100000"/>
              </a:lnSpc>
              <a:spcBef>
                <a:spcPts val="0"/>
              </a:spcBef>
              <a:spcAft>
                <a:spcPts val="0"/>
              </a:spcAft>
              <a:buSzPts val="1100"/>
              <a:buNone/>
            </a:pPr>
            <a:r>
              <a:rPr lang="en">
                <a:solidFill>
                  <a:schemeClr val="dk1"/>
                </a:solidFill>
              </a:rPr>
              <a:t>Abhishek Sengupta,  </a:t>
            </a:r>
            <a:r>
              <a:rPr b="1" lang="en">
                <a:solidFill>
                  <a:srgbClr val="1155CC"/>
                </a:solidFill>
              </a:rPr>
              <a:t>03736060</a:t>
            </a:r>
            <a:endParaRPr/>
          </a:p>
          <a:p>
            <a:pPr indent="0" lvl="0" marL="0" rtl="0" algn="l">
              <a:lnSpc>
                <a:spcPct val="100000"/>
              </a:lnSpc>
              <a:spcBef>
                <a:spcPts val="0"/>
              </a:spcBef>
              <a:spcAft>
                <a:spcPts val="0"/>
              </a:spcAft>
              <a:buSzPts val="1100"/>
              <a:buNone/>
            </a:pPr>
            <a:r>
              <a:rPr lang="en"/>
              <a:t>Priyadarshini Ponraj,  </a:t>
            </a:r>
            <a:r>
              <a:rPr b="1" lang="en">
                <a:solidFill>
                  <a:srgbClr val="1155CC"/>
                </a:solidFill>
              </a:rPr>
              <a:t>03741605</a:t>
            </a:r>
            <a:endParaRPr/>
          </a:p>
          <a:p>
            <a:pPr indent="0" lvl="0" marL="0" rtl="0" algn="l">
              <a:lnSpc>
                <a:spcPct val="100000"/>
              </a:lnSpc>
              <a:spcBef>
                <a:spcPts val="0"/>
              </a:spcBef>
              <a:spcAft>
                <a:spcPts val="0"/>
              </a:spcAft>
              <a:buSzPts val="1100"/>
              <a:buNone/>
            </a:pPr>
            <a:r>
              <a:rPr lang="en"/>
              <a:t>Smriti Nandy,  </a:t>
            </a:r>
            <a:r>
              <a:rPr b="1" lang="en">
                <a:solidFill>
                  <a:srgbClr val="1155CC"/>
                </a:solidFill>
              </a:rPr>
              <a:t>03737798</a:t>
            </a:r>
            <a:endParaRPr/>
          </a:p>
          <a:p>
            <a:pPr indent="0" lvl="0" marL="0" rtl="0" algn="l">
              <a:lnSpc>
                <a:spcPct val="100000"/>
              </a:lnSpc>
              <a:spcBef>
                <a:spcPts val="0"/>
              </a:spcBef>
              <a:spcAft>
                <a:spcPts val="0"/>
              </a:spcAft>
              <a:buSzPts val="1100"/>
              <a:buNone/>
            </a:pPr>
            <a:r>
              <a:rPr lang="en">
                <a:solidFill>
                  <a:schemeClr val="dk1"/>
                </a:solidFill>
              </a:rPr>
              <a:t>Vinay Shankar Kulkarni,  </a:t>
            </a:r>
            <a:r>
              <a:rPr b="1" lang="en">
                <a:solidFill>
                  <a:srgbClr val="1155CC"/>
                </a:solidFill>
              </a:rPr>
              <a:t>03738026</a:t>
            </a:r>
            <a:endParaRPr b="1">
              <a:solidFill>
                <a:srgbClr val="1155CC"/>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28495a952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128495a952_2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28495a952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128495a952_2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28495a952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128495a952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Abhishek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28495a952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128495a952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28495a952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128495a952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Abhishek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28495a952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128495a952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Abhishek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28495a952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128495a952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Vinay 4min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Other boards, Intels Modivious compute stick, </a:t>
            </a:r>
            <a:endParaRPr/>
          </a:p>
          <a:p>
            <a:pPr indent="0" lvl="0" marL="0" rtl="0" algn="l">
              <a:lnSpc>
                <a:spcPct val="100000"/>
              </a:lnSpc>
              <a:spcBef>
                <a:spcPts val="0"/>
              </a:spcBef>
              <a:spcAft>
                <a:spcPts val="0"/>
              </a:spcAft>
              <a:buClr>
                <a:schemeClr val="dk1"/>
              </a:buClr>
              <a:buSzPts val="1100"/>
              <a:buFont typeface="Arial"/>
              <a:buNone/>
            </a:pPr>
            <a:r>
              <a:rPr lang="en"/>
              <a:t>Jetson nano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28495a952_2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128495a952_2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150">
                <a:solidFill>
                  <a:srgbClr val="212121"/>
                </a:solidFill>
                <a:highlight>
                  <a:srgbClr val="FFFFFF"/>
                </a:highlight>
                <a:latin typeface="Roboto"/>
                <a:ea typeface="Roboto"/>
                <a:cs typeface="Roboto"/>
                <a:sym typeface="Roboto"/>
              </a:rPr>
              <a:t>Vinay</a:t>
            </a:r>
            <a:endParaRPr sz="1150">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150">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150">
                <a:solidFill>
                  <a:srgbClr val="212121"/>
                </a:solidFill>
                <a:highlight>
                  <a:srgbClr val="FFFFFF"/>
                </a:highlight>
                <a:latin typeface="Roboto"/>
                <a:ea typeface="Roboto"/>
                <a:cs typeface="Roboto"/>
                <a:sym typeface="Roboto"/>
              </a:rPr>
              <a:t>Edge devices have limited memory, computing resources, and power. This means that a deep learning network must be optimized for embedded deployment.int8 uses 8-bit integers instead of floating-point numbers and integer math instead of floating-point math, reducing both memory and computing requirements.</a:t>
            </a:r>
            <a:endParaRPr sz="11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en" sz="1150" u="sng">
                <a:solidFill>
                  <a:schemeClr val="hlink"/>
                </a:solidFill>
                <a:highlight>
                  <a:srgbClr val="FFFFFF"/>
                </a:highlight>
                <a:latin typeface="Roboto"/>
                <a:ea typeface="Roboto"/>
                <a:cs typeface="Roboto"/>
                <a:sym typeface="Roboto"/>
                <a:hlinkClick r:id="rId2"/>
              </a:rPr>
              <a:t>https://www.tensorflow.org/lite/performance/post_training_quantization</a:t>
            </a:r>
            <a:endParaRPr sz="1150">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150">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150">
                <a:solidFill>
                  <a:srgbClr val="212121"/>
                </a:solidFill>
                <a:highlight>
                  <a:srgbClr val="FFFFFF"/>
                </a:highlight>
                <a:latin typeface="Roboto"/>
                <a:ea typeface="Roboto"/>
                <a:cs typeface="Roboto"/>
                <a:sym typeface="Roboto"/>
              </a:rPr>
              <a:t>A Python .whl file is essentially a ZIP (.zip) archive with a specially crafted filename that tells installers what Python versions and platforms the wheel will support.</a:t>
            </a:r>
            <a:endParaRPr sz="1150">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150">
                <a:solidFill>
                  <a:srgbClr val="212121"/>
                </a:solidFill>
                <a:highlight>
                  <a:srgbClr val="FFFFFF"/>
                </a:highlight>
                <a:latin typeface="Roboto"/>
                <a:ea typeface="Roboto"/>
                <a:cs typeface="Roboto"/>
                <a:sym typeface="Roboto"/>
              </a:rPr>
              <a:t>https://realpython.com/python-wheels/#:~:text=whl%20file%20is%20essentially%20a,a%20type%20of%20built%20distribution.</a:t>
            </a:r>
            <a:endParaRPr sz="1150">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150">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150">
                <a:solidFill>
                  <a:srgbClr val="212121"/>
                </a:solidFill>
                <a:highlight>
                  <a:srgbClr val="FFFFFF"/>
                </a:highlight>
                <a:latin typeface="Roboto"/>
                <a:ea typeface="Roboto"/>
                <a:cs typeface="Roboto"/>
                <a:sym typeface="Roboto"/>
              </a:rPr>
              <a:t>This is an executable that contains your signal processing and ML code, compiled with optimizations for your processor or GPU (e.g. NEON instructions on ARM cores) plus a very simple IPC layer (over a Unix socket). We do this because your model file is now completely self-contained, it does not depend on anything (except glibc) and thus you don't need specific TensorFlow versions, avoid Python dependency hell, and will never have to worry about why you're not running at full native speed.</a:t>
            </a:r>
            <a:endParaRPr sz="115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28495a952_2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128495a952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Vinay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28495a952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128495a952_2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Priya  10sec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28495a952_2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128495a952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Priya 1min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7" name="Google Shape;6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1" name="Google Shape;71;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ge79car.sengupta@tum.de" TargetMode="External"/><Relationship Id="rId4" Type="http://schemas.openxmlformats.org/officeDocument/2006/relationships/hyperlink" Target="mailto:priya.ponraj@tum.de" TargetMode="External"/><Relationship Id="rId5" Type="http://schemas.openxmlformats.org/officeDocument/2006/relationships/hyperlink" Target="mailto:vinay.kulkarni@tum.de" TargetMode="External"/><Relationship Id="rId6" Type="http://schemas.openxmlformats.org/officeDocument/2006/relationships/image" Target="../media/image4.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machinethink.net/blog/mobilenet-v2/" TargetMode="External"/><Relationship Id="rId4" Type="http://schemas.openxmlformats.org/officeDocument/2006/relationships/hyperlink" Target="https://www.kaggle.com/datasets" TargetMode="External"/><Relationship Id="rId9" Type="http://schemas.openxmlformats.org/officeDocument/2006/relationships/image" Target="../media/image8.png"/><Relationship Id="rId5" Type="http://schemas.openxmlformats.org/officeDocument/2006/relationships/hyperlink" Target="https://github.com/balajisrinivas/Face-Mask-Detection" TargetMode="External"/><Relationship Id="rId6" Type="http://schemas.openxmlformats.org/officeDocument/2006/relationships/hyperlink" Target="https://www.raspberrypi.com/products/raspberry-pi-4-model-b/specifications/" TargetMode="External"/><Relationship Id="rId7" Type="http://schemas.openxmlformats.org/officeDocument/2006/relationships/hyperlink" Target="https://www.edgeimpulse.com/" TargetMode="External"/><Relationship Id="rId8" Type="http://schemas.openxmlformats.org/officeDocument/2006/relationships/hyperlink" Target="https://keras.io/api/applications/mobilen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hyperlink" Target="http://drive.google.com/file/d/1HhkBsuoSm1sk81WsTVZqWbDgIKkm9jjE/view" TargetMode="External"/><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png"/><Relationship Id="rId5" Type="http://schemas.openxmlformats.org/officeDocument/2006/relationships/image" Target="../media/image6.jpg"/><Relationship Id="rId6" Type="http://schemas.openxmlformats.org/officeDocument/2006/relationships/image" Target="../media/image13.jpg"/><Relationship Id="rId7" Type="http://schemas.openxmlformats.org/officeDocument/2006/relationships/image" Target="../media/image7.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blog.tensorflow.org/2021/06/how-tensorflow-helps-edge-impulse-make-ml-accessibl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1.jpg"/><Relationship Id="rId6" Type="http://schemas.openxmlformats.org/officeDocument/2006/relationships/image" Target="../media/image8.png"/><Relationship Id="rId7"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1816475" y="1293850"/>
            <a:ext cx="5760600" cy="39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1100">
                <a:solidFill>
                  <a:srgbClr val="1155CC"/>
                </a:solidFill>
              </a:rPr>
              <a:t>  </a:t>
            </a:r>
            <a:endParaRPr sz="1100">
              <a:solidFill>
                <a:srgbClr val="1155CC"/>
              </a:solidFill>
            </a:endParaRPr>
          </a:p>
          <a:p>
            <a:pPr indent="0" lvl="0" marL="0" rtl="0" algn="l">
              <a:lnSpc>
                <a:spcPct val="100000"/>
              </a:lnSpc>
              <a:spcBef>
                <a:spcPts val="0"/>
              </a:spcBef>
              <a:spcAft>
                <a:spcPts val="0"/>
              </a:spcAft>
              <a:buSzPts val="990"/>
              <a:buNone/>
            </a:pPr>
            <a:r>
              <a:t/>
            </a:r>
            <a:endParaRPr b="1" sz="1100">
              <a:solidFill>
                <a:srgbClr val="1155CC"/>
              </a:solidFill>
            </a:endParaRPr>
          </a:p>
          <a:p>
            <a:pPr indent="0" lvl="0" marL="0" rtl="0" algn="l">
              <a:lnSpc>
                <a:spcPct val="100000"/>
              </a:lnSpc>
              <a:spcBef>
                <a:spcPts val="0"/>
              </a:spcBef>
              <a:spcAft>
                <a:spcPts val="0"/>
              </a:spcAft>
              <a:buSzPts val="990"/>
              <a:buNone/>
            </a:pPr>
            <a:r>
              <a:t/>
            </a:r>
            <a:endParaRPr b="1" sz="1100">
              <a:solidFill>
                <a:srgbClr val="1155CC"/>
              </a:solidFill>
            </a:endParaRPr>
          </a:p>
          <a:p>
            <a:pPr indent="0" lvl="0" marL="0" rtl="0" algn="l">
              <a:lnSpc>
                <a:spcPct val="100000"/>
              </a:lnSpc>
              <a:spcBef>
                <a:spcPts val="0"/>
              </a:spcBef>
              <a:spcAft>
                <a:spcPts val="0"/>
              </a:spcAft>
              <a:buSzPts val="990"/>
              <a:buNone/>
            </a:pPr>
            <a:r>
              <a:rPr b="1" lang="en" sz="1100">
                <a:solidFill>
                  <a:srgbClr val="1155CC"/>
                </a:solidFill>
              </a:rPr>
              <a:t> </a:t>
            </a:r>
            <a:endParaRPr b="1" sz="1100">
              <a:solidFill>
                <a:srgbClr val="1155CC"/>
              </a:solidFill>
            </a:endParaRPr>
          </a:p>
          <a:p>
            <a:pPr indent="0" lvl="0" marL="0" rtl="0" algn="l">
              <a:lnSpc>
                <a:spcPct val="100000"/>
              </a:lnSpc>
              <a:spcBef>
                <a:spcPts val="0"/>
              </a:spcBef>
              <a:spcAft>
                <a:spcPts val="0"/>
              </a:spcAft>
              <a:buSzPts val="990"/>
              <a:buNone/>
            </a:pPr>
            <a:r>
              <a:t/>
            </a:r>
            <a:endParaRPr b="1" sz="1100">
              <a:solidFill>
                <a:srgbClr val="1155CC"/>
              </a:solidFill>
            </a:endParaRPr>
          </a:p>
          <a:p>
            <a:pPr indent="0" lvl="0" marL="0" rtl="0" algn="l">
              <a:lnSpc>
                <a:spcPct val="100000"/>
              </a:lnSpc>
              <a:spcBef>
                <a:spcPts val="0"/>
              </a:spcBef>
              <a:spcAft>
                <a:spcPts val="0"/>
              </a:spcAft>
              <a:buSzPts val="990"/>
              <a:buNone/>
            </a:pPr>
            <a:r>
              <a:t/>
            </a:r>
            <a:endParaRPr b="1" sz="1100">
              <a:solidFill>
                <a:srgbClr val="1155CC"/>
              </a:solidFill>
            </a:endParaRPr>
          </a:p>
          <a:p>
            <a:pPr indent="0" lvl="0" marL="0" rtl="0" algn="l">
              <a:lnSpc>
                <a:spcPct val="100000"/>
              </a:lnSpc>
              <a:spcBef>
                <a:spcPts val="0"/>
              </a:spcBef>
              <a:spcAft>
                <a:spcPts val="0"/>
              </a:spcAft>
              <a:buSzPts val="990"/>
              <a:buNone/>
            </a:pPr>
            <a:r>
              <a:rPr b="1" lang="en" sz="1100">
                <a:solidFill>
                  <a:srgbClr val="1155CC"/>
                </a:solidFill>
              </a:rPr>
              <a:t>   </a:t>
            </a:r>
            <a:r>
              <a:rPr b="1" lang="en" sz="1100">
                <a:solidFill>
                  <a:srgbClr val="073763"/>
                </a:solidFill>
              </a:rPr>
              <a:t>Advanced Topics in Communication Electronics, MSCE, TUM, Winter 2021.</a:t>
            </a:r>
            <a:endParaRPr b="1" sz="1100">
              <a:solidFill>
                <a:srgbClr val="073763"/>
              </a:solidFill>
            </a:endParaRPr>
          </a:p>
          <a:p>
            <a:pPr indent="0" lvl="0" marL="0" rtl="0" algn="l">
              <a:lnSpc>
                <a:spcPct val="100000"/>
              </a:lnSpc>
              <a:spcBef>
                <a:spcPts val="0"/>
              </a:spcBef>
              <a:spcAft>
                <a:spcPts val="0"/>
              </a:spcAft>
              <a:buSzPts val="990"/>
              <a:buNone/>
            </a:pPr>
            <a:r>
              <a:rPr b="1" lang="en" sz="2080">
                <a:solidFill>
                  <a:srgbClr val="073763"/>
                </a:solidFill>
              </a:rPr>
              <a:t>                  </a:t>
            </a:r>
            <a:r>
              <a:rPr b="1" lang="en" sz="1100">
                <a:solidFill>
                  <a:srgbClr val="073763"/>
                </a:solidFill>
              </a:rPr>
              <a:t>       Final Project Presentation</a:t>
            </a:r>
            <a:endParaRPr b="1" sz="1100">
              <a:solidFill>
                <a:srgbClr val="073763"/>
              </a:solidFill>
            </a:endParaRPr>
          </a:p>
          <a:p>
            <a:pPr indent="0" lvl="0" marL="0" rtl="0" algn="l">
              <a:lnSpc>
                <a:spcPct val="100000"/>
              </a:lnSpc>
              <a:spcBef>
                <a:spcPts val="0"/>
              </a:spcBef>
              <a:spcAft>
                <a:spcPts val="0"/>
              </a:spcAft>
              <a:buSzPts val="990"/>
              <a:buNone/>
            </a:pPr>
            <a:r>
              <a:t/>
            </a:r>
            <a:endParaRPr b="1" sz="1100">
              <a:solidFill>
                <a:srgbClr val="006FC9"/>
              </a:solidFill>
            </a:endParaRPr>
          </a:p>
          <a:p>
            <a:pPr indent="0" lvl="0" marL="0" rtl="0" algn="l">
              <a:lnSpc>
                <a:spcPct val="100000"/>
              </a:lnSpc>
              <a:spcBef>
                <a:spcPts val="0"/>
              </a:spcBef>
              <a:spcAft>
                <a:spcPts val="0"/>
              </a:spcAft>
              <a:buSzPts val="990"/>
              <a:buNone/>
            </a:pPr>
            <a:r>
              <a:rPr lang="en" sz="1100"/>
              <a:t>                           </a:t>
            </a:r>
            <a:r>
              <a:rPr b="1" lang="en" sz="1800"/>
              <a:t>FACE MASK DETECTION</a:t>
            </a:r>
            <a:endParaRPr b="1" sz="1800"/>
          </a:p>
          <a:p>
            <a:pPr indent="0" lvl="0" marL="0" rtl="0" algn="l">
              <a:lnSpc>
                <a:spcPct val="115000"/>
              </a:lnSpc>
              <a:spcBef>
                <a:spcPts val="0"/>
              </a:spcBef>
              <a:spcAft>
                <a:spcPts val="1600"/>
              </a:spcAft>
              <a:buClr>
                <a:schemeClr val="dk1"/>
              </a:buClr>
              <a:buSzPts val="1100"/>
              <a:buFont typeface="Arial"/>
              <a:buNone/>
            </a:pPr>
            <a:r>
              <a:rPr lang="en" sz="1100">
                <a:solidFill>
                  <a:srgbClr val="1155CC"/>
                </a:solidFill>
              </a:rPr>
              <a:t>          </a:t>
            </a:r>
            <a:endParaRPr sz="1100"/>
          </a:p>
        </p:txBody>
      </p:sp>
      <p:sp>
        <p:nvSpPr>
          <p:cNvPr id="100" name="Google Shape;100;p25"/>
          <p:cNvSpPr txBox="1"/>
          <p:nvPr>
            <p:ph idx="1" type="subTitle"/>
          </p:nvPr>
        </p:nvSpPr>
        <p:spPr>
          <a:xfrm>
            <a:off x="474025" y="2228625"/>
            <a:ext cx="4563300" cy="2553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1100">
                <a:solidFill>
                  <a:schemeClr val="dk1"/>
                </a:solidFill>
              </a:rPr>
              <a:t>Prepared by:</a:t>
            </a:r>
            <a:endParaRPr b="1" sz="1100">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006FC9"/>
              </a:solidFill>
            </a:endParaRPr>
          </a:p>
          <a:p>
            <a:pPr indent="0" lvl="0" marL="0" rtl="0" algn="ctr">
              <a:lnSpc>
                <a:spcPct val="115000"/>
              </a:lnSpc>
              <a:spcBef>
                <a:spcPts val="0"/>
              </a:spcBef>
              <a:spcAft>
                <a:spcPts val="0"/>
              </a:spcAft>
              <a:buClr>
                <a:schemeClr val="dk1"/>
              </a:buClr>
              <a:buSzPts val="1100"/>
              <a:buFont typeface="Arial"/>
              <a:buNone/>
            </a:pPr>
            <a:r>
              <a:rPr b="1" lang="en" sz="1200">
                <a:solidFill>
                  <a:srgbClr val="1C4587"/>
                </a:solidFill>
              </a:rPr>
              <a:t>Abhishek Sengupta , 03736060 , </a:t>
            </a:r>
            <a:r>
              <a:rPr b="1" lang="en" sz="1200">
                <a:solidFill>
                  <a:srgbClr val="1C4587"/>
                </a:solidFill>
                <a:uFill>
                  <a:noFill/>
                </a:uFill>
                <a:hlinkClick r:id="rId3">
                  <a:extLst>
                    <a:ext uri="{A12FA001-AC4F-418D-AE19-62706E023703}">
                      <ahyp:hlinkClr val="tx"/>
                    </a:ext>
                  </a:extLst>
                </a:hlinkClick>
              </a:rPr>
              <a:t>ge79car.sengupta@tum.de</a:t>
            </a:r>
            <a:endParaRPr b="1" sz="1200">
              <a:solidFill>
                <a:srgbClr val="1C4587"/>
              </a:solidFill>
            </a:endParaRPr>
          </a:p>
          <a:p>
            <a:pPr indent="0" lvl="0" marL="0" rtl="0" algn="ctr">
              <a:lnSpc>
                <a:spcPct val="115000"/>
              </a:lnSpc>
              <a:spcBef>
                <a:spcPts val="0"/>
              </a:spcBef>
              <a:spcAft>
                <a:spcPts val="0"/>
              </a:spcAft>
              <a:buClr>
                <a:schemeClr val="dk1"/>
              </a:buClr>
              <a:buSzPts val="1100"/>
              <a:buFont typeface="Arial"/>
              <a:buNone/>
            </a:pPr>
            <a:r>
              <a:rPr b="1" lang="en" sz="1200">
                <a:solidFill>
                  <a:srgbClr val="1C4587"/>
                </a:solidFill>
              </a:rPr>
              <a:t>Priyadharshini Ponraj , 03741605 , </a:t>
            </a:r>
            <a:r>
              <a:rPr b="1" lang="en" sz="1200">
                <a:solidFill>
                  <a:srgbClr val="1C4587"/>
                </a:solidFill>
                <a:uFill>
                  <a:noFill/>
                </a:uFill>
                <a:hlinkClick r:id="rId4">
                  <a:extLst>
                    <a:ext uri="{A12FA001-AC4F-418D-AE19-62706E023703}">
                      <ahyp:hlinkClr val="tx"/>
                    </a:ext>
                  </a:extLst>
                </a:hlinkClick>
              </a:rPr>
              <a:t>priya.ponraj@tum.de</a:t>
            </a:r>
            <a:endParaRPr b="1" sz="1200">
              <a:solidFill>
                <a:srgbClr val="1C4587"/>
              </a:solidFill>
            </a:endParaRPr>
          </a:p>
          <a:p>
            <a:pPr indent="0" lvl="0" marL="0" rtl="0" algn="ctr">
              <a:lnSpc>
                <a:spcPct val="115000"/>
              </a:lnSpc>
              <a:spcBef>
                <a:spcPts val="0"/>
              </a:spcBef>
              <a:spcAft>
                <a:spcPts val="0"/>
              </a:spcAft>
              <a:buClr>
                <a:schemeClr val="dk1"/>
              </a:buClr>
              <a:buSzPts val="1100"/>
              <a:buFont typeface="Arial"/>
              <a:buNone/>
            </a:pPr>
            <a:r>
              <a:rPr b="1" lang="en" sz="1200">
                <a:solidFill>
                  <a:srgbClr val="1C4587"/>
                </a:solidFill>
              </a:rPr>
              <a:t>Smriti Nandy ,  03737798 , ge59wof@mytum.de</a:t>
            </a:r>
            <a:endParaRPr b="1" sz="1200">
              <a:solidFill>
                <a:srgbClr val="1C4587"/>
              </a:solidFill>
            </a:endParaRPr>
          </a:p>
          <a:p>
            <a:pPr indent="0" lvl="0" marL="0" rtl="0" algn="ctr">
              <a:lnSpc>
                <a:spcPct val="115000"/>
              </a:lnSpc>
              <a:spcBef>
                <a:spcPts val="0"/>
              </a:spcBef>
              <a:spcAft>
                <a:spcPts val="0"/>
              </a:spcAft>
              <a:buClr>
                <a:schemeClr val="dk1"/>
              </a:buClr>
              <a:buSzPts val="1100"/>
              <a:buFont typeface="Arial"/>
              <a:buNone/>
            </a:pPr>
            <a:r>
              <a:rPr b="1" lang="en" sz="1200">
                <a:solidFill>
                  <a:srgbClr val="1C4587"/>
                </a:solidFill>
              </a:rPr>
              <a:t>Vinay Shankar Kulkarni , 03738026 , </a:t>
            </a:r>
            <a:r>
              <a:rPr b="1" lang="en" sz="1200">
                <a:solidFill>
                  <a:srgbClr val="1C4587"/>
                </a:solidFill>
                <a:uFill>
                  <a:noFill/>
                </a:uFill>
                <a:hlinkClick r:id="rId5">
                  <a:extLst>
                    <a:ext uri="{A12FA001-AC4F-418D-AE19-62706E023703}">
                      <ahyp:hlinkClr val="tx"/>
                    </a:ext>
                  </a:extLst>
                </a:hlinkClick>
              </a:rPr>
              <a:t>vinay.kulkarni@tum.de</a:t>
            </a:r>
            <a:endParaRPr b="1" sz="1200">
              <a:solidFill>
                <a:srgbClr val="1C4587"/>
              </a:solidFill>
            </a:endParaRPr>
          </a:p>
          <a:p>
            <a:pPr indent="0" lvl="0" marL="457200" rtl="0" algn="ctr">
              <a:lnSpc>
                <a:spcPct val="115000"/>
              </a:lnSpc>
              <a:spcBef>
                <a:spcPts val="0"/>
              </a:spcBef>
              <a:spcAft>
                <a:spcPts val="0"/>
              </a:spcAft>
              <a:buClr>
                <a:schemeClr val="dk1"/>
              </a:buClr>
              <a:buSzPts val="1100"/>
              <a:buFont typeface="Arial"/>
              <a:buNone/>
            </a:pPr>
            <a:r>
              <a:t/>
            </a:r>
            <a:endParaRPr sz="1200">
              <a:solidFill>
                <a:srgbClr val="006FC9"/>
              </a:solidFill>
            </a:endParaRPr>
          </a:p>
          <a:p>
            <a:pPr indent="0" lvl="0" marL="0" rtl="0" algn="ctr">
              <a:lnSpc>
                <a:spcPct val="115000"/>
              </a:lnSpc>
              <a:spcBef>
                <a:spcPts val="0"/>
              </a:spcBef>
              <a:spcAft>
                <a:spcPts val="0"/>
              </a:spcAft>
              <a:buClr>
                <a:schemeClr val="dk1"/>
              </a:buClr>
              <a:buSzPts val="1100"/>
              <a:buFont typeface="Arial"/>
              <a:buNone/>
            </a:pPr>
            <a:r>
              <a:rPr b="1" lang="en" sz="1100">
                <a:solidFill>
                  <a:schemeClr val="accent2"/>
                </a:solidFill>
              </a:rPr>
              <a:t>DATE: 04.02.2022</a:t>
            </a:r>
            <a:endParaRPr b="1" sz="1100">
              <a:solidFill>
                <a:schemeClr val="dk1"/>
              </a:solidFill>
            </a:endParaRPr>
          </a:p>
          <a:p>
            <a:pPr indent="0" lvl="0" marL="0" rtl="0" algn="ctr">
              <a:lnSpc>
                <a:spcPct val="100000"/>
              </a:lnSpc>
              <a:spcBef>
                <a:spcPts val="0"/>
              </a:spcBef>
              <a:spcAft>
                <a:spcPts val="0"/>
              </a:spcAft>
              <a:buSzPts val="2800"/>
              <a:buNone/>
            </a:pPr>
            <a:r>
              <a:t/>
            </a:r>
            <a:endParaRPr/>
          </a:p>
        </p:txBody>
      </p:sp>
      <p:pic>
        <p:nvPicPr>
          <p:cNvPr id="101" name="Google Shape;101;p25"/>
          <p:cNvPicPr preferRelativeResize="0"/>
          <p:nvPr/>
        </p:nvPicPr>
        <p:blipFill rotWithShape="1">
          <a:blip r:embed="rId6">
            <a:alphaModFix/>
          </a:blip>
          <a:srcRect b="0" l="0" r="0" t="0"/>
          <a:stretch/>
        </p:blipFill>
        <p:spPr>
          <a:xfrm>
            <a:off x="8440425" y="80425"/>
            <a:ext cx="625350" cy="513875"/>
          </a:xfrm>
          <a:prstGeom prst="rect">
            <a:avLst/>
          </a:prstGeom>
          <a:noFill/>
          <a:ln>
            <a:noFill/>
          </a:ln>
        </p:spPr>
      </p:pic>
      <p:pic>
        <p:nvPicPr>
          <p:cNvPr id="102" name="Google Shape;102;p25"/>
          <p:cNvPicPr preferRelativeResize="0"/>
          <p:nvPr/>
        </p:nvPicPr>
        <p:blipFill rotWithShape="1">
          <a:blip r:embed="rId7">
            <a:alphaModFix/>
          </a:blip>
          <a:srcRect b="0" l="0" r="0" t="0"/>
          <a:stretch/>
        </p:blipFill>
        <p:spPr>
          <a:xfrm>
            <a:off x="4945925" y="1414950"/>
            <a:ext cx="4145350" cy="357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502325"/>
            <a:ext cx="85206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860"/>
              <a:t>                       </a:t>
            </a:r>
            <a:r>
              <a:rPr lang="en" sz="2500"/>
              <a:t>Machine Learning Model</a:t>
            </a:r>
            <a:endParaRPr sz="2500"/>
          </a:p>
        </p:txBody>
      </p:sp>
      <p:sp>
        <p:nvSpPr>
          <p:cNvPr id="210" name="Google Shape;210;p34"/>
          <p:cNvSpPr txBox="1"/>
          <p:nvPr>
            <p:ph idx="1" type="body"/>
          </p:nvPr>
        </p:nvSpPr>
        <p:spPr>
          <a:xfrm>
            <a:off x="398575" y="2484875"/>
            <a:ext cx="8520600" cy="192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1200"/>
              </a:spcAft>
              <a:buClr>
                <a:schemeClr val="dk1"/>
              </a:buClr>
              <a:buSzPts val="1100"/>
              <a:buFont typeface="Arial"/>
              <a:buNone/>
            </a:pPr>
            <a:r>
              <a:t/>
            </a:r>
            <a:endParaRPr/>
          </a:p>
        </p:txBody>
      </p:sp>
      <p:pic>
        <p:nvPicPr>
          <p:cNvPr id="211" name="Google Shape;211;p34"/>
          <p:cNvPicPr preferRelativeResize="0"/>
          <p:nvPr/>
        </p:nvPicPr>
        <p:blipFill rotWithShape="1">
          <a:blip r:embed="rId3">
            <a:alphaModFix/>
          </a:blip>
          <a:srcRect b="0" l="0" r="0" t="0"/>
          <a:stretch/>
        </p:blipFill>
        <p:spPr>
          <a:xfrm>
            <a:off x="1139200" y="1096625"/>
            <a:ext cx="5100924" cy="1988050"/>
          </a:xfrm>
          <a:prstGeom prst="rect">
            <a:avLst/>
          </a:prstGeom>
          <a:noFill/>
          <a:ln>
            <a:noFill/>
          </a:ln>
        </p:spPr>
      </p:pic>
      <p:pic>
        <p:nvPicPr>
          <p:cNvPr id="212" name="Google Shape;212;p34"/>
          <p:cNvPicPr preferRelativeResize="0"/>
          <p:nvPr/>
        </p:nvPicPr>
        <p:blipFill rotWithShape="1">
          <a:blip r:embed="rId4">
            <a:alphaModFix/>
          </a:blip>
          <a:srcRect b="0" l="0" r="0" t="0"/>
          <a:stretch/>
        </p:blipFill>
        <p:spPr>
          <a:xfrm>
            <a:off x="8440425" y="80425"/>
            <a:ext cx="625350" cy="513875"/>
          </a:xfrm>
          <a:prstGeom prst="rect">
            <a:avLst/>
          </a:prstGeom>
          <a:noFill/>
          <a:ln>
            <a:noFill/>
          </a:ln>
        </p:spPr>
      </p:pic>
      <p:sp>
        <p:nvSpPr>
          <p:cNvPr id="213" name="Google Shape;213;p34"/>
          <p:cNvSpPr txBox="1"/>
          <p:nvPr/>
        </p:nvSpPr>
        <p:spPr>
          <a:xfrm>
            <a:off x="2929025" y="4414775"/>
            <a:ext cx="505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14" name="Google Shape;214;p34"/>
          <p:cNvPicPr preferRelativeResize="0"/>
          <p:nvPr/>
        </p:nvPicPr>
        <p:blipFill rotWithShape="1">
          <a:blip r:embed="rId5">
            <a:alphaModFix/>
          </a:blip>
          <a:srcRect b="0" l="0" r="0" t="0"/>
          <a:stretch/>
        </p:blipFill>
        <p:spPr>
          <a:xfrm>
            <a:off x="1064913" y="2869537"/>
            <a:ext cx="5249499" cy="1889025"/>
          </a:xfrm>
          <a:prstGeom prst="rect">
            <a:avLst/>
          </a:prstGeom>
          <a:noFill/>
          <a:ln>
            <a:noFill/>
          </a:ln>
        </p:spPr>
      </p:pic>
      <p:sp>
        <p:nvSpPr>
          <p:cNvPr id="215" name="Google Shape;215;p34"/>
          <p:cNvSpPr txBox="1"/>
          <p:nvPr/>
        </p:nvSpPr>
        <p:spPr>
          <a:xfrm>
            <a:off x="6388700" y="1813600"/>
            <a:ext cx="2275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Fig 2 : MobileNetV2 base Model + Classifier Head Model</a:t>
            </a:r>
            <a:endParaRPr b="0" i="0" sz="1200" u="none" cap="none" strike="noStrike">
              <a:solidFill>
                <a:srgbClr val="000000"/>
              </a:solidFill>
              <a:latin typeface="Arial"/>
              <a:ea typeface="Arial"/>
              <a:cs typeface="Arial"/>
              <a:sym typeface="Arial"/>
            </a:endParaRPr>
          </a:p>
        </p:txBody>
      </p:sp>
      <p:sp>
        <p:nvSpPr>
          <p:cNvPr id="216" name="Google Shape;216;p34"/>
          <p:cNvSpPr txBox="1"/>
          <p:nvPr/>
        </p:nvSpPr>
        <p:spPr>
          <a:xfrm>
            <a:off x="6452375" y="3860675"/>
            <a:ext cx="2379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Fig 3 : Working of the MobileNetV2 base Model [1]</a:t>
            </a:r>
            <a:endParaRPr b="0" i="0" sz="1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786975"/>
            <a:ext cx="8520600" cy="64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860"/>
              <a:t>                </a:t>
            </a:r>
            <a:r>
              <a:rPr lang="en" sz="2500"/>
              <a:t>Why use the MobileNetV2 Model?</a:t>
            </a:r>
            <a:endParaRPr sz="2500"/>
          </a:p>
        </p:txBody>
      </p:sp>
      <p:pic>
        <p:nvPicPr>
          <p:cNvPr id="222" name="Google Shape;222;p35"/>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
        <p:nvSpPr>
          <p:cNvPr id="223" name="Google Shape;223;p35"/>
          <p:cNvSpPr txBox="1"/>
          <p:nvPr/>
        </p:nvSpPr>
        <p:spPr>
          <a:xfrm>
            <a:off x="2929025" y="4414775"/>
            <a:ext cx="505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4" name="Google Shape;224;p35"/>
          <p:cNvSpPr txBox="1"/>
          <p:nvPr/>
        </p:nvSpPr>
        <p:spPr>
          <a:xfrm>
            <a:off x="4591475" y="2787050"/>
            <a:ext cx="1726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25" name="Google Shape;225;p35"/>
          <p:cNvSpPr txBox="1"/>
          <p:nvPr/>
        </p:nvSpPr>
        <p:spPr>
          <a:xfrm>
            <a:off x="826050" y="1417600"/>
            <a:ext cx="800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5"/>
          <p:cNvSpPr txBox="1"/>
          <p:nvPr/>
        </p:nvSpPr>
        <p:spPr>
          <a:xfrm>
            <a:off x="777050" y="1503325"/>
            <a:ext cx="793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5"/>
          <p:cNvSpPr txBox="1"/>
          <p:nvPr/>
        </p:nvSpPr>
        <p:spPr>
          <a:xfrm>
            <a:off x="660700" y="1846225"/>
            <a:ext cx="7934700" cy="341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Decompressed data at the input of the depthwise layer, depthwise convolution more effective.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Reduced future computations because of low-dimensional tensor output.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Faster Performance than traditional Machine Learning Models</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229450" y="239896"/>
            <a:ext cx="8520600" cy="383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3835"/>
              <a:buNone/>
            </a:pPr>
            <a:r>
              <a:rPr lang="en" sz="2733"/>
              <a:t>Testing Script</a:t>
            </a:r>
            <a:endParaRPr sz="1133"/>
          </a:p>
        </p:txBody>
      </p:sp>
      <p:pic>
        <p:nvPicPr>
          <p:cNvPr id="233" name="Google Shape;233;p36"/>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
        <p:nvSpPr>
          <p:cNvPr id="234" name="Google Shape;234;p36"/>
          <p:cNvSpPr txBox="1"/>
          <p:nvPr/>
        </p:nvSpPr>
        <p:spPr>
          <a:xfrm>
            <a:off x="401775" y="1277250"/>
            <a:ext cx="3962100" cy="35328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Initialize camera and </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buzzer GPIO pins</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Load the pre-trained model file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Check status of the camera</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Classification of frames</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for the usb camera video</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Determine probability of the labels</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For label “</a:t>
            </a:r>
            <a:r>
              <a:rPr lang="en"/>
              <a:t>without</a:t>
            </a:r>
            <a:r>
              <a:rPr b="0" i="0" lang="en" sz="1400" u="none" cap="none" strike="noStrike">
                <a:solidFill>
                  <a:srgbClr val="000000"/>
                </a:solidFill>
                <a:latin typeface="Arial"/>
                <a:ea typeface="Arial"/>
                <a:cs typeface="Arial"/>
                <a:sym typeface="Arial"/>
              </a:rPr>
              <a:t>_mask” and </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score &gt; 0.85</a:t>
            </a:r>
            <a:endParaRPr b="0" i="0" sz="1400" u="none" cap="none" strike="noStrike">
              <a:solidFill>
                <a:srgbClr val="000000"/>
              </a:solidFill>
              <a:latin typeface="Arial"/>
              <a:ea typeface="Arial"/>
              <a:cs typeface="Arial"/>
              <a:sym typeface="Arial"/>
            </a:endParaRPr>
          </a:p>
          <a:p>
            <a:pPr indent="-317500" lvl="1" marL="914400" marR="0" rtl="0" algn="l">
              <a:lnSpc>
                <a:spcPct val="150000"/>
              </a:lnSpc>
              <a:spcBef>
                <a:spcPts val="0"/>
              </a:spcBef>
              <a:spcAft>
                <a:spcPts val="0"/>
              </a:spcAft>
              <a:buClr>
                <a:srgbClr val="6AA84F"/>
              </a:buClr>
              <a:buSzPts val="1400"/>
              <a:buFont typeface="Arial"/>
              <a:buChar char="○"/>
            </a:pPr>
            <a:r>
              <a:rPr b="0" i="0" lang="en" sz="1400" u="none" cap="none" strike="noStrike">
                <a:solidFill>
                  <a:srgbClr val="6AA84F"/>
                </a:solidFill>
                <a:latin typeface="Arial"/>
                <a:ea typeface="Arial"/>
                <a:cs typeface="Arial"/>
                <a:sym typeface="Arial"/>
              </a:rPr>
              <a:t>Buzzer is activated</a:t>
            </a:r>
            <a:endParaRPr b="0" i="0" sz="1400" u="none" cap="none" strike="noStrike">
              <a:solidFill>
                <a:srgbClr val="6AA84F"/>
              </a:solidFill>
              <a:latin typeface="Arial"/>
              <a:ea typeface="Arial"/>
              <a:cs typeface="Arial"/>
              <a:sym typeface="Arial"/>
            </a:endParaRPr>
          </a:p>
        </p:txBody>
      </p:sp>
      <p:pic>
        <p:nvPicPr>
          <p:cNvPr id="235" name="Google Shape;235;p36"/>
          <p:cNvPicPr preferRelativeResize="0"/>
          <p:nvPr/>
        </p:nvPicPr>
        <p:blipFill>
          <a:blip r:embed="rId4">
            <a:alphaModFix/>
          </a:blip>
          <a:stretch>
            <a:fillRect/>
          </a:stretch>
        </p:blipFill>
        <p:spPr>
          <a:xfrm>
            <a:off x="4941050" y="809350"/>
            <a:ext cx="3006626" cy="42245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311700" y="558925"/>
            <a:ext cx="8520600" cy="4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60"/>
              <a:t>                Prediction Accuracy for the model</a:t>
            </a:r>
            <a:endParaRPr sz="1120"/>
          </a:p>
        </p:txBody>
      </p:sp>
      <p:pic>
        <p:nvPicPr>
          <p:cNvPr id="241" name="Google Shape;241;p37"/>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
        <p:nvSpPr>
          <p:cNvPr id="242" name="Google Shape;242;p37"/>
          <p:cNvSpPr txBox="1"/>
          <p:nvPr/>
        </p:nvSpPr>
        <p:spPr>
          <a:xfrm>
            <a:off x="1000125" y="4457700"/>
            <a:ext cx="5829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7"/>
          <p:cNvSpPr txBox="1"/>
          <p:nvPr/>
        </p:nvSpPr>
        <p:spPr>
          <a:xfrm>
            <a:off x="396150" y="3811200"/>
            <a:ext cx="4075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F1 score is 0.96 for mask prediction and 0.97 for no-mask prediction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
              <a:t>Accuracy : 96.3 %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7"/>
          <p:cNvSpPr txBox="1"/>
          <p:nvPr/>
        </p:nvSpPr>
        <p:spPr>
          <a:xfrm>
            <a:off x="4556400" y="3811200"/>
            <a:ext cx="4075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F1 score is 0.68 for mask prediction and 0.34 for no-mask prediction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
              <a:t>Accuracy : 56.9%</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pic>
        <p:nvPicPr>
          <p:cNvPr id="245" name="Google Shape;245;p37" title="Chart"/>
          <p:cNvPicPr preferRelativeResize="0"/>
          <p:nvPr/>
        </p:nvPicPr>
        <p:blipFill>
          <a:blip r:embed="rId4">
            <a:alphaModFix/>
          </a:blip>
          <a:stretch>
            <a:fillRect/>
          </a:stretch>
        </p:blipFill>
        <p:spPr>
          <a:xfrm>
            <a:off x="4644175" y="1398400"/>
            <a:ext cx="3987724" cy="2464455"/>
          </a:xfrm>
          <a:prstGeom prst="rect">
            <a:avLst/>
          </a:prstGeom>
          <a:noFill/>
          <a:ln cap="flat" cmpd="sng" w="19050">
            <a:solidFill>
              <a:schemeClr val="dk2"/>
            </a:solidFill>
            <a:prstDash val="solid"/>
            <a:round/>
            <a:headEnd len="sm" w="sm" type="none"/>
            <a:tailEnd len="sm" w="sm" type="none"/>
          </a:ln>
        </p:spPr>
      </p:pic>
      <p:pic>
        <p:nvPicPr>
          <p:cNvPr id="246" name="Google Shape;246;p37" title="Chart"/>
          <p:cNvPicPr preferRelativeResize="0"/>
          <p:nvPr/>
        </p:nvPicPr>
        <p:blipFill>
          <a:blip r:embed="rId5">
            <a:alphaModFix/>
          </a:blip>
          <a:stretch>
            <a:fillRect/>
          </a:stretch>
        </p:blipFill>
        <p:spPr>
          <a:xfrm>
            <a:off x="440050" y="1381757"/>
            <a:ext cx="3987724" cy="2501067"/>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594300"/>
            <a:ext cx="8520600" cy="42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560"/>
              <a:t>Resource Utilization</a:t>
            </a:r>
            <a:endParaRPr sz="1120"/>
          </a:p>
        </p:txBody>
      </p:sp>
      <p:pic>
        <p:nvPicPr>
          <p:cNvPr id="252" name="Google Shape;252;p38"/>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
        <p:nvSpPr>
          <p:cNvPr id="253" name="Google Shape;253;p38"/>
          <p:cNvSpPr txBox="1"/>
          <p:nvPr/>
        </p:nvSpPr>
        <p:spPr>
          <a:xfrm>
            <a:off x="352425" y="1724025"/>
            <a:ext cx="128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80000"/>
              </a:solidFill>
              <a:latin typeface="Arial"/>
              <a:ea typeface="Arial"/>
              <a:cs typeface="Arial"/>
              <a:sym typeface="Arial"/>
            </a:endParaRPr>
          </a:p>
        </p:txBody>
      </p:sp>
      <p:sp>
        <p:nvSpPr>
          <p:cNvPr id="254" name="Google Shape;254;p38"/>
          <p:cNvSpPr/>
          <p:nvPr/>
        </p:nvSpPr>
        <p:spPr>
          <a:xfrm>
            <a:off x="3156325" y="1987275"/>
            <a:ext cx="4413600" cy="322500"/>
          </a:xfrm>
          <a:prstGeom prst="roundRect">
            <a:avLst>
              <a:gd fmla="val 16667" name="adj"/>
            </a:avLst>
          </a:prstGeom>
          <a:noFill/>
          <a:ln cap="flat" cmpd="sng" w="19050">
            <a:solidFill>
              <a:srgbClr val="006FC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8"/>
          <p:cNvSpPr txBox="1"/>
          <p:nvPr/>
        </p:nvSpPr>
        <p:spPr>
          <a:xfrm>
            <a:off x="220525" y="1673700"/>
            <a:ext cx="2417100" cy="25551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t>26</a:t>
            </a:r>
            <a:r>
              <a:rPr b="0" i="0" lang="en" sz="1400" u="none" cap="none" strike="noStrike">
                <a:solidFill>
                  <a:srgbClr val="000000"/>
                </a:solidFill>
                <a:latin typeface="Arial"/>
                <a:ea typeface="Arial"/>
                <a:cs typeface="Arial"/>
                <a:sym typeface="Arial"/>
              </a:rPr>
              <a:t> MB of memory is used by our model file and the entire python script consumes </a:t>
            </a:r>
            <a:r>
              <a:rPr lang="en"/>
              <a:t>56</a:t>
            </a:r>
            <a:r>
              <a:rPr b="0" i="0" lang="en" sz="1400" u="none" cap="none" strike="noStrike">
                <a:solidFill>
                  <a:srgbClr val="000000"/>
                </a:solidFill>
                <a:latin typeface="Arial"/>
                <a:ea typeface="Arial"/>
                <a:cs typeface="Arial"/>
                <a:sym typeface="Arial"/>
              </a:rPr>
              <a:t> MB of 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total memory consumed by our model is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Approximately </a:t>
            </a:r>
            <a:r>
              <a:rPr lang="en"/>
              <a:t>317</a:t>
            </a:r>
            <a:r>
              <a:rPr b="0" i="0" lang="en" sz="1400" u="none" cap="none" strike="noStrike">
                <a:solidFill>
                  <a:srgbClr val="000000"/>
                </a:solidFill>
                <a:latin typeface="Arial"/>
                <a:ea typeface="Arial"/>
                <a:cs typeface="Arial"/>
                <a:sym typeface="Arial"/>
              </a:rPr>
              <a:t> MB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6" name="Google Shape;256;p38"/>
          <p:cNvPicPr preferRelativeResize="0"/>
          <p:nvPr/>
        </p:nvPicPr>
        <p:blipFill rotWithShape="1">
          <a:blip r:embed="rId4">
            <a:alphaModFix/>
          </a:blip>
          <a:srcRect b="38571" l="0" r="15867" t="0"/>
          <a:stretch/>
        </p:blipFill>
        <p:spPr>
          <a:xfrm>
            <a:off x="3092400" y="1324700"/>
            <a:ext cx="5805426" cy="3396774"/>
          </a:xfrm>
          <a:prstGeom prst="rect">
            <a:avLst/>
          </a:prstGeom>
          <a:noFill/>
          <a:ln>
            <a:noFill/>
          </a:ln>
        </p:spPr>
      </p:pic>
      <p:sp>
        <p:nvSpPr>
          <p:cNvPr id="257" name="Google Shape;257;p38"/>
          <p:cNvSpPr/>
          <p:nvPr/>
        </p:nvSpPr>
        <p:spPr>
          <a:xfrm>
            <a:off x="5723800" y="2171700"/>
            <a:ext cx="694500" cy="322500"/>
          </a:xfrm>
          <a:prstGeom prst="roundRect">
            <a:avLst>
              <a:gd fmla="val 16667" name="adj"/>
            </a:avLst>
          </a:prstGeom>
          <a:noFill/>
          <a:ln cap="flat" cmpd="sng" w="28575">
            <a:solidFill>
              <a:srgbClr val="006FC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38"/>
          <p:cNvCxnSpPr>
            <a:stCxn id="257" idx="1"/>
            <a:endCxn id="255" idx="3"/>
          </p:cNvCxnSpPr>
          <p:nvPr/>
        </p:nvCxnSpPr>
        <p:spPr>
          <a:xfrm flipH="1">
            <a:off x="2637700" y="2332950"/>
            <a:ext cx="3086100" cy="6183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42300" y="646075"/>
            <a:ext cx="8520600" cy="396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4444"/>
              <a:buNone/>
            </a:pPr>
            <a:r>
              <a:rPr lang="en" sz="2500"/>
              <a:t>                                        </a:t>
            </a:r>
            <a:r>
              <a:rPr lang="en" sz="2722"/>
              <a:t>Conclusion</a:t>
            </a:r>
            <a:endParaRPr sz="2722"/>
          </a:p>
        </p:txBody>
      </p:sp>
      <p:sp>
        <p:nvSpPr>
          <p:cNvPr id="264" name="Google Shape;264;p39"/>
          <p:cNvSpPr txBox="1"/>
          <p:nvPr>
            <p:ph idx="1" type="body"/>
          </p:nvPr>
        </p:nvSpPr>
        <p:spPr>
          <a:xfrm>
            <a:off x="367200" y="2765650"/>
            <a:ext cx="8409600" cy="16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lang="en" sz="1400">
                <a:solidFill>
                  <a:schemeClr val="dk1"/>
                </a:solidFill>
              </a:rPr>
              <a:t>Some of the challenges and workarounds:</a:t>
            </a:r>
            <a:endParaRPr sz="1400">
              <a:solidFill>
                <a:schemeClr val="dk1"/>
              </a:solidFill>
            </a:endParaRPr>
          </a:p>
          <a:p>
            <a:pPr indent="-317500" lvl="0" marL="457200" rtl="0" algn="l">
              <a:lnSpc>
                <a:spcPct val="115000"/>
              </a:lnSpc>
              <a:spcBef>
                <a:spcPts val="1000"/>
              </a:spcBef>
              <a:spcAft>
                <a:spcPts val="0"/>
              </a:spcAft>
              <a:buClr>
                <a:srgbClr val="FF0000"/>
              </a:buClr>
              <a:buSzPts val="1400"/>
              <a:buChar char="●"/>
            </a:pPr>
            <a:r>
              <a:rPr lang="en" sz="1400">
                <a:solidFill>
                  <a:srgbClr val="FF0000"/>
                </a:solidFill>
              </a:rPr>
              <a:t>Installation of python libraries</a:t>
            </a:r>
            <a:endParaRPr sz="1400">
              <a:solidFill>
                <a:srgbClr val="FF0000"/>
              </a:solidFill>
            </a:endParaRPr>
          </a:p>
          <a:p>
            <a:pPr indent="-317500" lvl="1" marL="914400" rtl="0" algn="l">
              <a:lnSpc>
                <a:spcPct val="115000"/>
              </a:lnSpc>
              <a:spcBef>
                <a:spcPts val="0"/>
              </a:spcBef>
              <a:spcAft>
                <a:spcPts val="0"/>
              </a:spcAft>
              <a:buClr>
                <a:srgbClr val="6AA84F"/>
              </a:buClr>
              <a:buSzPts val="1400"/>
              <a:buChar char="○"/>
            </a:pPr>
            <a:r>
              <a:rPr lang="en">
                <a:solidFill>
                  <a:srgbClr val="6AA84F"/>
                </a:solidFill>
              </a:rPr>
              <a:t>Use tensorflowLite package</a:t>
            </a:r>
            <a:endParaRPr>
              <a:solidFill>
                <a:srgbClr val="6AA84F"/>
              </a:solidFill>
            </a:endParaRPr>
          </a:p>
          <a:p>
            <a:pPr indent="-317500" lvl="0" marL="457200" rtl="0" algn="l">
              <a:lnSpc>
                <a:spcPct val="115000"/>
              </a:lnSpc>
              <a:spcBef>
                <a:spcPts val="0"/>
              </a:spcBef>
              <a:spcAft>
                <a:spcPts val="0"/>
              </a:spcAft>
              <a:buClr>
                <a:srgbClr val="FF0000"/>
              </a:buClr>
              <a:buSzPts val="1400"/>
              <a:buChar char="●"/>
            </a:pPr>
            <a:r>
              <a:rPr lang="en" sz="1400">
                <a:solidFill>
                  <a:srgbClr val="FF0000"/>
                </a:solidFill>
              </a:rPr>
              <a:t>Compress the tensorflow model</a:t>
            </a:r>
            <a:endParaRPr sz="1400">
              <a:solidFill>
                <a:srgbClr val="FF0000"/>
              </a:solidFill>
            </a:endParaRPr>
          </a:p>
          <a:p>
            <a:pPr indent="-317500" lvl="1" marL="914400" rtl="0" algn="l">
              <a:lnSpc>
                <a:spcPct val="115000"/>
              </a:lnSpc>
              <a:spcBef>
                <a:spcPts val="0"/>
              </a:spcBef>
              <a:spcAft>
                <a:spcPts val="0"/>
              </a:spcAft>
              <a:buClr>
                <a:srgbClr val="6AA84F"/>
              </a:buClr>
              <a:buSzPts val="1400"/>
              <a:buChar char="○"/>
            </a:pPr>
            <a:r>
              <a:rPr lang="en">
                <a:solidFill>
                  <a:srgbClr val="6AA84F"/>
                </a:solidFill>
              </a:rPr>
              <a:t>Compress the model using fine-tuning</a:t>
            </a:r>
            <a:endParaRPr>
              <a:solidFill>
                <a:srgbClr val="6AA84F"/>
              </a:solidFill>
            </a:endParaRPr>
          </a:p>
          <a:p>
            <a:pPr indent="-317500" lvl="0" marL="457200" rtl="0" algn="l">
              <a:lnSpc>
                <a:spcPct val="115000"/>
              </a:lnSpc>
              <a:spcBef>
                <a:spcPts val="0"/>
              </a:spcBef>
              <a:spcAft>
                <a:spcPts val="0"/>
              </a:spcAft>
              <a:buClr>
                <a:srgbClr val="FF0000"/>
              </a:buClr>
              <a:buSzPts val="1400"/>
              <a:buChar char="●"/>
            </a:pPr>
            <a:r>
              <a:rPr lang="en" sz="1400">
                <a:solidFill>
                  <a:srgbClr val="FF0000"/>
                </a:solidFill>
              </a:rPr>
              <a:t>Achieving good accuracy</a:t>
            </a:r>
            <a:endParaRPr sz="1400">
              <a:solidFill>
                <a:srgbClr val="FF0000"/>
              </a:solidFill>
            </a:endParaRPr>
          </a:p>
          <a:p>
            <a:pPr indent="-317500" lvl="1" marL="914400" rtl="0" algn="l">
              <a:lnSpc>
                <a:spcPct val="115000"/>
              </a:lnSpc>
              <a:spcBef>
                <a:spcPts val="0"/>
              </a:spcBef>
              <a:spcAft>
                <a:spcPts val="0"/>
              </a:spcAft>
              <a:buClr>
                <a:srgbClr val="6AA84F"/>
              </a:buClr>
              <a:buSzPts val="1400"/>
              <a:buChar char="○"/>
            </a:pPr>
            <a:r>
              <a:rPr lang="en">
                <a:solidFill>
                  <a:srgbClr val="6AA84F"/>
                </a:solidFill>
              </a:rPr>
              <a:t>Unoptimized float32 model</a:t>
            </a:r>
            <a:endParaRPr>
              <a:solidFill>
                <a:srgbClr val="6AA84F"/>
              </a:solidFill>
            </a:endParaRPr>
          </a:p>
          <a:p>
            <a:pPr indent="0" lvl="0" marL="0" rtl="0" algn="l">
              <a:lnSpc>
                <a:spcPct val="90000"/>
              </a:lnSpc>
              <a:spcBef>
                <a:spcPts val="1000"/>
              </a:spcBef>
              <a:spcAft>
                <a:spcPts val="0"/>
              </a:spcAft>
              <a:buClr>
                <a:schemeClr val="dk1"/>
              </a:buClr>
              <a:buSzPts val="1100"/>
              <a:buFont typeface="Arial"/>
              <a:buNone/>
            </a:pPr>
            <a:r>
              <a:t/>
            </a:r>
            <a:endParaRPr sz="1200"/>
          </a:p>
        </p:txBody>
      </p:sp>
      <p:pic>
        <p:nvPicPr>
          <p:cNvPr id="265" name="Google Shape;265;p39"/>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
        <p:nvSpPr>
          <p:cNvPr id="266" name="Google Shape;266;p39"/>
          <p:cNvSpPr txBox="1"/>
          <p:nvPr/>
        </p:nvSpPr>
        <p:spPr>
          <a:xfrm>
            <a:off x="3146775" y="2074325"/>
            <a:ext cx="314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9"/>
          <p:cNvSpPr txBox="1"/>
          <p:nvPr/>
        </p:nvSpPr>
        <p:spPr>
          <a:xfrm>
            <a:off x="367200" y="1120925"/>
            <a:ext cx="7958700" cy="1767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Summarizing the project:</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10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COVID-19 Face Mask Detection model is achieved using the MobileNetV2 CNN architecture.</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Model is trained with ~4000 images of classes with_mask and without_mask.</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Implementation of model on Raspberry Pi 4 with usb webcam and buzzer to indicate the label</a:t>
            </a:r>
            <a:r>
              <a:rPr lang="en">
                <a:solidFill>
                  <a:schemeClr val="dk1"/>
                </a:solidFill>
              </a:rPr>
              <a:t> without_Mask</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idx="1" type="body"/>
          </p:nvPr>
        </p:nvSpPr>
        <p:spPr>
          <a:xfrm>
            <a:off x="311700" y="3029700"/>
            <a:ext cx="8520600" cy="1365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000"/>
              </a:spcBef>
              <a:spcAft>
                <a:spcPts val="0"/>
              </a:spcAft>
              <a:buClr>
                <a:schemeClr val="dk1"/>
              </a:buClr>
              <a:buSzPts val="1100"/>
              <a:buFont typeface="Arial"/>
              <a:buNone/>
            </a:pPr>
            <a:r>
              <a:rPr lang="en" sz="1400">
                <a:solidFill>
                  <a:schemeClr val="dk1"/>
                </a:solidFill>
              </a:rPr>
              <a:t>Future topics:</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Improve the prediction accuracy with the quantized model.</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Focus on the corner use cases.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Implement a screen with mask detection for real time applications.</a:t>
            </a:r>
            <a:endParaRPr sz="1400">
              <a:solidFill>
                <a:schemeClr val="dk1"/>
              </a:solidFill>
            </a:endParaRPr>
          </a:p>
        </p:txBody>
      </p:sp>
      <p:pic>
        <p:nvPicPr>
          <p:cNvPr id="273" name="Google Shape;273;p40"/>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
        <p:nvSpPr>
          <p:cNvPr id="274" name="Google Shape;274;p40"/>
          <p:cNvSpPr txBox="1"/>
          <p:nvPr>
            <p:ph type="title"/>
          </p:nvPr>
        </p:nvSpPr>
        <p:spPr>
          <a:xfrm>
            <a:off x="311700" y="676700"/>
            <a:ext cx="8520600" cy="340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4444"/>
              <a:buNone/>
            </a:pPr>
            <a:r>
              <a:rPr lang="en" sz="2500"/>
              <a:t>                                        </a:t>
            </a:r>
            <a:r>
              <a:rPr lang="en" sz="2722"/>
              <a:t>Conclusion</a:t>
            </a:r>
            <a:endParaRPr sz="2722"/>
          </a:p>
        </p:txBody>
      </p:sp>
      <p:sp>
        <p:nvSpPr>
          <p:cNvPr id="275" name="Google Shape;275;p40"/>
          <p:cNvSpPr txBox="1"/>
          <p:nvPr/>
        </p:nvSpPr>
        <p:spPr>
          <a:xfrm>
            <a:off x="311700" y="1509900"/>
            <a:ext cx="8437200" cy="1519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Advantage of the system:</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10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Easy deployment using EdgeImpulse platform on embedded system</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Fewer computation</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Cost efficient system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311700" y="183550"/>
            <a:ext cx="8520600" cy="4671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2926"/>
              <a:buNone/>
            </a:pPr>
            <a:r>
              <a:rPr lang="en" sz="2755"/>
              <a:t>Individual Team Member’s Contribution </a:t>
            </a:r>
            <a:endParaRPr/>
          </a:p>
        </p:txBody>
      </p:sp>
      <p:pic>
        <p:nvPicPr>
          <p:cNvPr id="281" name="Google Shape;281;p41"/>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graphicFrame>
        <p:nvGraphicFramePr>
          <p:cNvPr id="282" name="Google Shape;282;p41"/>
          <p:cNvGraphicFramePr/>
          <p:nvPr/>
        </p:nvGraphicFramePr>
        <p:xfrm>
          <a:off x="890750" y="790690"/>
          <a:ext cx="3000000" cy="3000000"/>
        </p:xfrm>
        <a:graphic>
          <a:graphicData uri="http://schemas.openxmlformats.org/drawingml/2006/table">
            <a:tbl>
              <a:tblPr>
                <a:noFill/>
                <a:tableStyleId>{DAE287C0-6507-4C19-8B47-826A5807CE72}</a:tableStyleId>
              </a:tblPr>
              <a:tblGrid>
                <a:gridCol w="3705500"/>
                <a:gridCol w="3656975"/>
              </a:tblGrid>
              <a:tr h="324375">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t>TOPICS</a:t>
                      </a:r>
                      <a:endParaRPr b="1" sz="1300" u="none" cap="none" strike="noStrike">
                        <a:solidFill>
                          <a:srgbClr val="1155CC"/>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 sz="1300" u="none" cap="none" strike="noStrike"/>
                        <a:t>CONTRIBUTION</a:t>
                      </a:r>
                      <a:endParaRPr b="1" sz="13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5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38761D"/>
                          </a:solidFill>
                        </a:rPr>
                        <a:t>Literature survey</a:t>
                      </a:r>
                      <a:endParaRPr b="1" sz="1200" u="none" cap="none" strike="noStrike">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900" u="none" cap="none" strike="noStrike">
                          <a:solidFill>
                            <a:schemeClr val="dk1"/>
                          </a:solidFill>
                        </a:rPr>
                        <a:t>Abhishek Sengupta        25%</a:t>
                      </a:r>
                      <a:endParaRPr sz="9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900" u="none" cap="none" strike="noStrike">
                          <a:solidFill>
                            <a:schemeClr val="dk1"/>
                          </a:solidFill>
                        </a:rPr>
                        <a:t>Priyadarshini Ponraj       25%</a:t>
                      </a:r>
                      <a:endParaRPr sz="9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900" u="none" cap="none" strike="noStrike">
                          <a:solidFill>
                            <a:schemeClr val="dk1"/>
                          </a:solidFill>
                        </a:rPr>
                        <a:t>Smriti Nandy                   25%</a:t>
                      </a:r>
                      <a:endParaRPr sz="9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900" u="none" cap="none" strike="noStrike">
                          <a:solidFill>
                            <a:schemeClr val="dk1"/>
                          </a:solidFill>
                        </a:rPr>
                        <a:t>Vinay Shankar Kulkarni  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9875">
                <a:tc>
                  <a:txBody>
                    <a:bodyPr/>
                    <a:lstStyle/>
                    <a:p>
                      <a:pPr indent="0" lvl="0" marL="0" marR="0" rtl="0" algn="l">
                        <a:lnSpc>
                          <a:spcPct val="100000"/>
                        </a:lnSpc>
                        <a:spcBef>
                          <a:spcPts val="0"/>
                        </a:spcBef>
                        <a:spcAft>
                          <a:spcPts val="0"/>
                        </a:spcAft>
                        <a:buClr>
                          <a:schemeClr val="dk1"/>
                        </a:buClr>
                        <a:buSzPts val="1100"/>
                        <a:buFont typeface="Arial"/>
                        <a:buNone/>
                      </a:pPr>
                      <a:r>
                        <a:rPr b="1" lang="en" sz="1200" u="none" cap="none" strike="noStrike">
                          <a:solidFill>
                            <a:srgbClr val="38761D"/>
                          </a:solidFill>
                        </a:rPr>
                        <a:t>Implement detection model on local system</a:t>
                      </a:r>
                      <a:endParaRPr b="1" sz="1200" u="none" cap="none" strike="noStrike">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dk1"/>
                          </a:solidFill>
                        </a:rPr>
                        <a:t>Abhishek Sengupta        25%</a:t>
                      </a:r>
                      <a:endParaRPr sz="900" u="none" cap="none" strike="noStrike">
                        <a:solidFill>
                          <a:schemeClr val="dk1"/>
                        </a:solidFill>
                      </a:endParaRPr>
                    </a:p>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dk1"/>
                          </a:solidFill>
                        </a:rPr>
                        <a:t>Priyadarshini Ponraj       25%</a:t>
                      </a:r>
                      <a:endParaRPr sz="900" u="none" cap="none" strike="noStrike">
                        <a:solidFill>
                          <a:schemeClr val="dk1"/>
                        </a:solidFill>
                      </a:endParaRPr>
                    </a:p>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dk1"/>
                          </a:solidFill>
                        </a:rPr>
                        <a:t>Smriti Nandy                   25%</a:t>
                      </a:r>
                      <a:endParaRPr sz="9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900" u="none" cap="none" strike="noStrike">
                          <a:solidFill>
                            <a:schemeClr val="dk1"/>
                          </a:solidFill>
                        </a:rPr>
                        <a:t>Vinay Shankar Kulkarni  25%</a:t>
                      </a:r>
                      <a:endParaRPr sz="900" u="none" cap="none" strike="noStrike">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2800">
                <a:tc>
                  <a:txBody>
                    <a:bodyPr/>
                    <a:lstStyle/>
                    <a:p>
                      <a:pPr indent="0" lvl="0" marL="0" marR="0" rtl="0" algn="l">
                        <a:lnSpc>
                          <a:spcPct val="100000"/>
                        </a:lnSpc>
                        <a:spcBef>
                          <a:spcPts val="0"/>
                        </a:spcBef>
                        <a:spcAft>
                          <a:spcPts val="0"/>
                        </a:spcAft>
                        <a:buClr>
                          <a:schemeClr val="dk1"/>
                        </a:buClr>
                        <a:buSzPts val="1100"/>
                        <a:buFont typeface="Arial"/>
                        <a:buNone/>
                      </a:pPr>
                      <a:r>
                        <a:rPr b="1" lang="en" sz="1200" u="none" cap="none" strike="noStrike">
                          <a:solidFill>
                            <a:srgbClr val="38761D"/>
                          </a:solidFill>
                        </a:rPr>
                        <a:t>Generate training model for Raspberry Pi4</a:t>
                      </a:r>
                      <a:r>
                        <a:rPr b="1" lang="en" sz="1400" u="none" cap="none" strike="noStrike">
                          <a:solidFill>
                            <a:srgbClr val="38761D"/>
                          </a:solidFill>
                        </a:rPr>
                        <a:t> </a:t>
                      </a:r>
                      <a:endParaRPr b="1" sz="1400" u="none" cap="none" strike="noStrike">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t>Abhishek Sengupta        30%</a:t>
                      </a:r>
                      <a:endParaRPr sz="900" u="none" cap="none" strike="noStrike"/>
                    </a:p>
                    <a:p>
                      <a:pPr indent="0" lvl="0" marL="0" marR="0" rtl="0" algn="l">
                        <a:lnSpc>
                          <a:spcPct val="100000"/>
                        </a:lnSpc>
                        <a:spcBef>
                          <a:spcPts val="0"/>
                        </a:spcBef>
                        <a:spcAft>
                          <a:spcPts val="0"/>
                        </a:spcAft>
                        <a:buClr>
                          <a:srgbClr val="000000"/>
                        </a:buClr>
                        <a:buSzPts val="900"/>
                        <a:buFont typeface="Arial"/>
                        <a:buNone/>
                      </a:pPr>
                      <a:r>
                        <a:rPr lang="en" sz="900" u="none" cap="none" strike="noStrike"/>
                        <a:t>Priyadarshini Ponraj       </a:t>
                      </a:r>
                      <a:r>
                        <a:rPr lang="en" sz="900" u="none" cap="none" strike="noStrike">
                          <a:solidFill>
                            <a:schemeClr val="dk1"/>
                          </a:solidFill>
                        </a:rPr>
                        <a:t>20%</a:t>
                      </a:r>
                      <a:endParaRPr sz="900" u="none" cap="none" strike="noStrike"/>
                    </a:p>
                    <a:p>
                      <a:pPr indent="0" lvl="0" marL="0" marR="0" rtl="0" algn="l">
                        <a:lnSpc>
                          <a:spcPct val="100000"/>
                        </a:lnSpc>
                        <a:spcBef>
                          <a:spcPts val="0"/>
                        </a:spcBef>
                        <a:spcAft>
                          <a:spcPts val="0"/>
                        </a:spcAft>
                        <a:buClr>
                          <a:srgbClr val="000000"/>
                        </a:buClr>
                        <a:buSzPts val="900"/>
                        <a:buFont typeface="Arial"/>
                        <a:buNone/>
                      </a:pPr>
                      <a:r>
                        <a:rPr lang="en" sz="900" u="none" cap="none" strike="noStrike"/>
                        <a:t>Smriti Nandy                   30%</a:t>
                      </a:r>
                      <a:endParaRPr sz="900" u="none" cap="none" strike="noStrike"/>
                    </a:p>
                    <a:p>
                      <a:pPr indent="0" lvl="0" marL="0" marR="0" rtl="0" algn="l">
                        <a:lnSpc>
                          <a:spcPct val="100000"/>
                        </a:lnSpc>
                        <a:spcBef>
                          <a:spcPts val="0"/>
                        </a:spcBef>
                        <a:spcAft>
                          <a:spcPts val="0"/>
                        </a:spcAft>
                        <a:buClr>
                          <a:srgbClr val="000000"/>
                        </a:buClr>
                        <a:buSzPts val="900"/>
                        <a:buFont typeface="Arial"/>
                        <a:buNone/>
                      </a:pPr>
                      <a:r>
                        <a:rPr lang="en" sz="900" u="none" cap="none" strike="noStrike"/>
                        <a:t>Vinay Shankar Kulkarni  </a:t>
                      </a:r>
                      <a:r>
                        <a:rPr lang="en" sz="900" u="none" cap="none" strike="noStrike">
                          <a:solidFill>
                            <a:schemeClr val="dk1"/>
                          </a:solidFill>
                        </a:rPr>
                        <a:t>20%</a:t>
                      </a:r>
                      <a:endParaRPr sz="9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94025">
                <a:tc>
                  <a:txBody>
                    <a:bodyPr/>
                    <a:lstStyle/>
                    <a:p>
                      <a:pPr indent="0" lvl="0" marL="0" marR="0" rtl="0" algn="l">
                        <a:lnSpc>
                          <a:spcPct val="100000"/>
                        </a:lnSpc>
                        <a:spcBef>
                          <a:spcPts val="0"/>
                        </a:spcBef>
                        <a:spcAft>
                          <a:spcPts val="0"/>
                        </a:spcAft>
                        <a:buClr>
                          <a:schemeClr val="dk1"/>
                        </a:buClr>
                        <a:buSzPts val="1100"/>
                        <a:buFont typeface="Arial"/>
                        <a:buNone/>
                      </a:pPr>
                      <a:r>
                        <a:rPr b="1" lang="en" sz="1200" u="none" cap="none" strike="noStrike">
                          <a:solidFill>
                            <a:srgbClr val="38761D"/>
                          </a:solidFill>
                        </a:rPr>
                        <a:t>Testing script and Buzzer Implementation for Raspberry Pi4</a:t>
                      </a:r>
                      <a:endParaRPr b="1" sz="1200" u="none" cap="none" strike="noStrike">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900" u="none" cap="none" strike="noStrike">
                          <a:solidFill>
                            <a:schemeClr val="dk1"/>
                          </a:solidFill>
                        </a:rPr>
                        <a:t>Abhishek Sengupta        20%</a:t>
                      </a:r>
                      <a:endParaRPr sz="9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900" u="none" cap="none" strike="noStrike">
                          <a:solidFill>
                            <a:schemeClr val="dk1"/>
                          </a:solidFill>
                        </a:rPr>
                        <a:t>Priyadarshini Ponraj       10%</a:t>
                      </a:r>
                      <a:endParaRPr sz="9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900" u="none" cap="none" strike="noStrike">
                          <a:solidFill>
                            <a:schemeClr val="dk1"/>
                          </a:solidFill>
                        </a:rPr>
                        <a:t>Smriti Nandy                   30%</a:t>
                      </a:r>
                      <a:endParaRPr sz="9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900" u="none" cap="none" strike="noStrike">
                          <a:solidFill>
                            <a:schemeClr val="dk1"/>
                          </a:solidFill>
                        </a:rPr>
                        <a:t>Vinay Shankar Kulkarni  40%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7825">
                <a:tc>
                  <a:txBody>
                    <a:bodyPr/>
                    <a:lstStyle/>
                    <a:p>
                      <a:pPr indent="0" lvl="0" marL="0" marR="0" rtl="0" algn="l">
                        <a:lnSpc>
                          <a:spcPct val="100000"/>
                        </a:lnSpc>
                        <a:spcBef>
                          <a:spcPts val="0"/>
                        </a:spcBef>
                        <a:spcAft>
                          <a:spcPts val="0"/>
                        </a:spcAft>
                        <a:buClr>
                          <a:schemeClr val="dk1"/>
                        </a:buClr>
                        <a:buSzPts val="1100"/>
                        <a:buFont typeface="Arial"/>
                        <a:buNone/>
                      </a:pPr>
                      <a:r>
                        <a:rPr b="1" lang="en" sz="1200" u="none" cap="none" strike="noStrike">
                          <a:solidFill>
                            <a:srgbClr val="38761D"/>
                          </a:solidFill>
                        </a:rPr>
                        <a:t>Report writing </a:t>
                      </a:r>
                      <a:endParaRPr b="1" sz="1200" u="none" cap="none" strike="noStrike">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dk1"/>
                          </a:solidFill>
                        </a:rPr>
                        <a:t>Abhishek Sengupta        30%</a:t>
                      </a:r>
                      <a:endParaRPr sz="900" u="none" cap="none" strike="noStrike">
                        <a:solidFill>
                          <a:schemeClr val="dk1"/>
                        </a:solidFill>
                      </a:endParaRPr>
                    </a:p>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dk1"/>
                          </a:solidFill>
                        </a:rPr>
                        <a:t>Priyadarshini Ponraj       20%</a:t>
                      </a:r>
                      <a:endParaRPr sz="900" u="none" cap="none" strike="noStrike">
                        <a:solidFill>
                          <a:schemeClr val="dk1"/>
                        </a:solidFill>
                      </a:endParaRPr>
                    </a:p>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dk1"/>
                          </a:solidFill>
                        </a:rPr>
                        <a:t>Smriti Nandy                   25%</a:t>
                      </a:r>
                      <a:endParaRPr sz="9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900" u="none" cap="none" strike="noStrike">
                          <a:solidFill>
                            <a:schemeClr val="dk1"/>
                          </a:solidFill>
                        </a:rPr>
                        <a:t>Vinay Shankar Kulkarni  25%</a:t>
                      </a:r>
                      <a:endParaRPr sz="900" u="none" cap="none" strike="noStrike">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311700" y="739350"/>
            <a:ext cx="8520600" cy="278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References</a:t>
            </a:r>
            <a:endParaRPr/>
          </a:p>
        </p:txBody>
      </p:sp>
      <p:sp>
        <p:nvSpPr>
          <p:cNvPr id="288" name="Google Shape;288;p42"/>
          <p:cNvSpPr txBox="1"/>
          <p:nvPr>
            <p:ph idx="1" type="body"/>
          </p:nvPr>
        </p:nvSpPr>
        <p:spPr>
          <a:xfrm>
            <a:off x="311700" y="1376700"/>
            <a:ext cx="8520600" cy="3192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100"/>
          </a:p>
          <a:p>
            <a:pPr indent="0" lvl="0" marL="0" rtl="0" algn="l">
              <a:lnSpc>
                <a:spcPct val="115000"/>
              </a:lnSpc>
              <a:spcBef>
                <a:spcPts val="1200"/>
              </a:spcBef>
              <a:spcAft>
                <a:spcPts val="0"/>
              </a:spcAft>
              <a:buSzPts val="1800"/>
              <a:buNone/>
            </a:pPr>
            <a:r>
              <a:rPr lang="en" sz="1100">
                <a:solidFill>
                  <a:srgbClr val="151515"/>
                </a:solidFill>
              </a:rPr>
              <a:t>[1]</a:t>
            </a:r>
            <a:r>
              <a:rPr lang="en" sz="1100"/>
              <a:t>  </a:t>
            </a:r>
            <a:r>
              <a:rPr lang="en" sz="1100">
                <a:solidFill>
                  <a:schemeClr val="dk1"/>
                </a:solidFill>
                <a:highlight>
                  <a:srgbClr val="FFFFFF"/>
                </a:highlight>
              </a:rPr>
              <a:t> MobileNetV2: </a:t>
            </a:r>
            <a:r>
              <a:rPr lang="en" sz="1100" u="sng">
                <a:solidFill>
                  <a:schemeClr val="hlink"/>
                </a:solidFill>
                <a:highlight>
                  <a:srgbClr val="FFFFFF"/>
                </a:highlight>
                <a:hlinkClick r:id="rId3"/>
              </a:rPr>
              <a:t>https://machinethink.net/blog/mobilenet-v2/</a:t>
            </a:r>
            <a:endParaRPr sz="1100"/>
          </a:p>
          <a:p>
            <a:pPr indent="0" lvl="0" marL="0" rtl="0" algn="l">
              <a:lnSpc>
                <a:spcPct val="115000"/>
              </a:lnSpc>
              <a:spcBef>
                <a:spcPts val="1200"/>
              </a:spcBef>
              <a:spcAft>
                <a:spcPts val="0"/>
              </a:spcAft>
              <a:buSzPts val="1800"/>
              <a:buNone/>
            </a:pPr>
            <a:r>
              <a:rPr lang="en" sz="1100">
                <a:solidFill>
                  <a:srgbClr val="151515"/>
                </a:solidFill>
              </a:rPr>
              <a:t>[2]</a:t>
            </a:r>
            <a:r>
              <a:rPr lang="en" sz="1100"/>
              <a:t>  </a:t>
            </a:r>
            <a:r>
              <a:rPr lang="en" sz="1200">
                <a:solidFill>
                  <a:schemeClr val="dk1"/>
                </a:solidFill>
                <a:highlight>
                  <a:srgbClr val="FFFFFF"/>
                </a:highlight>
              </a:rPr>
              <a:t>Dataset:</a:t>
            </a:r>
            <a:r>
              <a:rPr lang="en" sz="1200" u="sng">
                <a:solidFill>
                  <a:srgbClr val="0000FF"/>
                </a:solidFill>
              </a:rPr>
              <a:t> </a:t>
            </a:r>
            <a:r>
              <a:rPr lang="en" sz="1200" u="sng">
                <a:solidFill>
                  <a:schemeClr val="hlink"/>
                </a:solidFill>
                <a:hlinkClick r:id="rId4"/>
              </a:rPr>
              <a:t>https://www.kaggle.com/</a:t>
            </a:r>
            <a:r>
              <a:rPr lang="en" sz="1200" u="sng">
                <a:solidFill>
                  <a:srgbClr val="0000FF"/>
                </a:solidFill>
              </a:rPr>
              <a:t> </a:t>
            </a:r>
            <a:endParaRPr sz="1100"/>
          </a:p>
          <a:p>
            <a:pPr indent="0" lvl="0" marL="0" rtl="0" algn="l">
              <a:lnSpc>
                <a:spcPct val="115000"/>
              </a:lnSpc>
              <a:spcBef>
                <a:spcPts val="1200"/>
              </a:spcBef>
              <a:spcAft>
                <a:spcPts val="0"/>
              </a:spcAft>
              <a:buSzPts val="1800"/>
              <a:buNone/>
            </a:pPr>
            <a:r>
              <a:rPr lang="en" sz="1100">
                <a:solidFill>
                  <a:srgbClr val="151515"/>
                </a:solidFill>
              </a:rPr>
              <a:t>[3]</a:t>
            </a:r>
            <a:r>
              <a:rPr lang="en" sz="1100"/>
              <a:t>  </a:t>
            </a:r>
            <a:r>
              <a:rPr lang="en" sz="1200">
                <a:solidFill>
                  <a:schemeClr val="dk1"/>
                </a:solidFill>
                <a:highlight>
                  <a:srgbClr val="FFFFFF"/>
                </a:highlight>
              </a:rPr>
              <a:t>Source Code:  </a:t>
            </a:r>
            <a:r>
              <a:rPr lang="en" sz="1200" u="sng">
                <a:solidFill>
                  <a:schemeClr val="hlink"/>
                </a:solidFill>
                <a:highlight>
                  <a:srgbClr val="FFFFFF"/>
                </a:highlight>
                <a:hlinkClick r:id="rId5"/>
              </a:rPr>
              <a:t>www.github.com/</a:t>
            </a:r>
            <a:endParaRPr sz="1100"/>
          </a:p>
          <a:p>
            <a:pPr indent="0" lvl="0" marL="0" rtl="0" algn="l">
              <a:lnSpc>
                <a:spcPct val="115000"/>
              </a:lnSpc>
              <a:spcBef>
                <a:spcPts val="1200"/>
              </a:spcBef>
              <a:spcAft>
                <a:spcPts val="0"/>
              </a:spcAft>
              <a:buSzPts val="1800"/>
              <a:buNone/>
            </a:pPr>
            <a:r>
              <a:rPr lang="en" sz="1100">
                <a:solidFill>
                  <a:schemeClr val="dk1"/>
                </a:solidFill>
              </a:rPr>
              <a:t>[4]</a:t>
            </a:r>
            <a:r>
              <a:rPr lang="en" sz="1100"/>
              <a:t>  </a:t>
            </a:r>
            <a:r>
              <a:rPr lang="en" sz="1100">
                <a:solidFill>
                  <a:schemeClr val="dk1"/>
                </a:solidFill>
                <a:highlight>
                  <a:srgbClr val="FFFFFF"/>
                </a:highlight>
              </a:rPr>
              <a:t>RaspberryPi 4: </a:t>
            </a:r>
            <a:r>
              <a:rPr lang="en" sz="1100" u="sng">
                <a:solidFill>
                  <a:schemeClr val="hlink"/>
                </a:solidFill>
                <a:highlight>
                  <a:srgbClr val="FFFFFF"/>
                </a:highlight>
                <a:hlinkClick r:id="rId6"/>
              </a:rPr>
              <a:t>https://www.raspberrypi.com/raspberry-pi-4-model-b/</a:t>
            </a:r>
            <a:r>
              <a:rPr lang="en" sz="1100">
                <a:solidFill>
                  <a:schemeClr val="dk1"/>
                </a:solidFill>
                <a:highlight>
                  <a:srgbClr val="FFFFFF"/>
                </a:highlight>
              </a:rPr>
              <a:t> </a:t>
            </a:r>
            <a:endParaRPr sz="1100">
              <a:solidFill>
                <a:schemeClr val="dk1"/>
              </a:solidFill>
            </a:endParaRPr>
          </a:p>
          <a:p>
            <a:pPr indent="0" lvl="0" marL="0" rtl="0" algn="l">
              <a:lnSpc>
                <a:spcPct val="115000"/>
              </a:lnSpc>
              <a:spcBef>
                <a:spcPts val="1200"/>
              </a:spcBef>
              <a:spcAft>
                <a:spcPts val="0"/>
              </a:spcAft>
              <a:buSzPts val="1800"/>
              <a:buNone/>
            </a:pPr>
            <a:r>
              <a:rPr lang="en" sz="1100">
                <a:solidFill>
                  <a:schemeClr val="dk1"/>
                </a:solidFill>
                <a:highlight>
                  <a:srgbClr val="FFFFFF"/>
                </a:highlight>
              </a:rPr>
              <a:t>[5]  EdgeImpulse: </a:t>
            </a:r>
            <a:r>
              <a:rPr lang="en" sz="1100" u="sng">
                <a:solidFill>
                  <a:schemeClr val="hlink"/>
                </a:solidFill>
                <a:highlight>
                  <a:srgbClr val="FFFFFF"/>
                </a:highlight>
                <a:hlinkClick r:id="rId7"/>
              </a:rPr>
              <a:t>https://www.edgeimpulse.com/</a:t>
            </a:r>
            <a:r>
              <a:rPr lang="en" sz="1100">
                <a:solidFill>
                  <a:schemeClr val="dk1"/>
                </a:solidFill>
                <a:highlight>
                  <a:srgbClr val="FFFFFF"/>
                </a:highlight>
              </a:rPr>
              <a:t> </a:t>
            </a:r>
            <a:endParaRPr sz="1100">
              <a:solidFill>
                <a:schemeClr val="dk1"/>
              </a:solidFill>
              <a:highlight>
                <a:srgbClr val="FFFFFF"/>
              </a:highlight>
            </a:endParaRPr>
          </a:p>
          <a:p>
            <a:pPr indent="0" lvl="0" marL="0" rtl="0" algn="l">
              <a:lnSpc>
                <a:spcPct val="115000"/>
              </a:lnSpc>
              <a:spcBef>
                <a:spcPts val="0"/>
              </a:spcBef>
              <a:spcAft>
                <a:spcPts val="0"/>
              </a:spcAft>
              <a:buSzPts val="1800"/>
              <a:buNone/>
            </a:pPr>
            <a:r>
              <a:t/>
            </a:r>
            <a:endParaRPr sz="1100">
              <a:solidFill>
                <a:schemeClr val="dk1"/>
              </a:solidFill>
              <a:highlight>
                <a:srgbClr val="FFFFFF"/>
              </a:highlight>
            </a:endParaRPr>
          </a:p>
          <a:p>
            <a:pPr indent="0" lvl="0" marL="0" rtl="0" algn="l">
              <a:lnSpc>
                <a:spcPct val="115000"/>
              </a:lnSpc>
              <a:spcBef>
                <a:spcPts val="0"/>
              </a:spcBef>
              <a:spcAft>
                <a:spcPts val="0"/>
              </a:spcAft>
              <a:buSzPts val="1800"/>
              <a:buNone/>
            </a:pPr>
            <a:r>
              <a:rPr lang="en" sz="1100">
                <a:solidFill>
                  <a:schemeClr val="dk1"/>
                </a:solidFill>
                <a:highlight>
                  <a:srgbClr val="FFFFFF"/>
                </a:highlight>
              </a:rPr>
              <a:t>[6]  MobileNetV2 parameters: </a:t>
            </a:r>
            <a:r>
              <a:rPr lang="en" sz="1100" u="sng">
                <a:solidFill>
                  <a:schemeClr val="hlink"/>
                </a:solidFill>
                <a:highlight>
                  <a:srgbClr val="FFFFFF"/>
                </a:highlight>
                <a:hlinkClick r:id="rId8"/>
              </a:rPr>
              <a:t>https://keras.io/api/applications/mobilenet/</a:t>
            </a:r>
            <a:endParaRPr sz="11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15000"/>
              </a:lnSpc>
              <a:spcBef>
                <a:spcPts val="0"/>
              </a:spcBef>
              <a:spcAft>
                <a:spcPts val="1200"/>
              </a:spcAft>
              <a:buSzPts val="1800"/>
              <a:buNone/>
            </a:pPr>
            <a:r>
              <a:t/>
            </a:r>
            <a:endParaRPr/>
          </a:p>
        </p:txBody>
      </p:sp>
      <p:pic>
        <p:nvPicPr>
          <p:cNvPr id="289" name="Google Shape;289;p42"/>
          <p:cNvPicPr preferRelativeResize="0"/>
          <p:nvPr/>
        </p:nvPicPr>
        <p:blipFill rotWithShape="1">
          <a:blip r:embed="rId9">
            <a:alphaModFix/>
          </a:blip>
          <a:srcRect b="0" l="0" r="0" t="0"/>
          <a:stretch/>
        </p:blipFill>
        <p:spPr>
          <a:xfrm>
            <a:off x="8440425" y="80425"/>
            <a:ext cx="625350" cy="513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ctrTitle"/>
          </p:nvPr>
        </p:nvSpPr>
        <p:spPr>
          <a:xfrm>
            <a:off x="311700" y="454250"/>
            <a:ext cx="8520600" cy="66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400"/>
              <a:t>                                     </a:t>
            </a:r>
            <a:r>
              <a:rPr lang="en" sz="2400"/>
              <a:t>Demo Video</a:t>
            </a:r>
            <a:endParaRPr sz="2400"/>
          </a:p>
        </p:txBody>
      </p:sp>
      <p:pic>
        <p:nvPicPr>
          <p:cNvPr id="295" name="Google Shape;295;p43"/>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pic>
        <p:nvPicPr>
          <p:cNvPr id="296" name="Google Shape;296;p43" title="Demonstration.mp4">
            <a:hlinkClick r:id="rId4"/>
          </p:cNvPr>
          <p:cNvPicPr preferRelativeResize="0"/>
          <p:nvPr/>
        </p:nvPicPr>
        <p:blipFill>
          <a:blip r:embed="rId5">
            <a:alphaModFix/>
          </a:blip>
          <a:stretch>
            <a:fillRect/>
          </a:stretch>
        </p:blipFill>
        <p:spPr>
          <a:xfrm>
            <a:off x="2286000" y="12174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ctrTitle"/>
          </p:nvPr>
        </p:nvSpPr>
        <p:spPr>
          <a:xfrm>
            <a:off x="311700" y="744575"/>
            <a:ext cx="8520600" cy="783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sz="2500"/>
              <a:t>                                         Structure</a:t>
            </a:r>
            <a:endParaRPr sz="2500"/>
          </a:p>
        </p:txBody>
      </p:sp>
      <p:sp>
        <p:nvSpPr>
          <p:cNvPr id="108" name="Google Shape;108;p26"/>
          <p:cNvSpPr txBox="1"/>
          <p:nvPr>
            <p:ph idx="1" type="subTitle"/>
          </p:nvPr>
        </p:nvSpPr>
        <p:spPr>
          <a:xfrm>
            <a:off x="311700" y="1591875"/>
            <a:ext cx="8520600" cy="2950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1000"/>
              </a:spcBef>
              <a:spcAft>
                <a:spcPts val="0"/>
              </a:spcAft>
              <a:buClr>
                <a:schemeClr val="dk1"/>
              </a:buClr>
              <a:buSzPts val="1400"/>
              <a:buChar char="●"/>
            </a:pPr>
            <a:r>
              <a:rPr lang="en" sz="1400">
                <a:solidFill>
                  <a:schemeClr val="dk1"/>
                </a:solidFill>
              </a:rPr>
              <a:t>Introduction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Technical Challenges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Detailed Design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Performance Evaluation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Conclusion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Individual team member’s contribution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References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Demo Video</a:t>
            </a:r>
            <a:endParaRPr sz="1400">
              <a:solidFill>
                <a:schemeClr val="dk1"/>
              </a:solidFill>
            </a:endParaRPr>
          </a:p>
          <a:p>
            <a:pPr indent="0" lvl="0" marL="0" rtl="0" algn="ctr">
              <a:lnSpc>
                <a:spcPct val="100000"/>
              </a:lnSpc>
              <a:spcBef>
                <a:spcPts val="0"/>
              </a:spcBef>
              <a:spcAft>
                <a:spcPts val="0"/>
              </a:spcAft>
              <a:buSzPts val="2800"/>
              <a:buNone/>
            </a:pPr>
            <a:r>
              <a:t/>
            </a:r>
            <a:endParaRPr sz="1800"/>
          </a:p>
        </p:txBody>
      </p:sp>
      <p:pic>
        <p:nvPicPr>
          <p:cNvPr id="109" name="Google Shape;109;p26"/>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311700" y="1627250"/>
            <a:ext cx="8520600" cy="2242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Thank You</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en"/>
              <a:t>Questions?</a:t>
            </a:r>
            <a:r>
              <a:rPr lang="en">
                <a:latin typeface="Comfortaa"/>
                <a:ea typeface="Comfortaa"/>
                <a:cs typeface="Comfortaa"/>
                <a:sym typeface="Comfortaa"/>
              </a:rPr>
              <a:t> </a:t>
            </a:r>
            <a:endParaRPr>
              <a:latin typeface="Comfortaa"/>
              <a:ea typeface="Comfortaa"/>
              <a:cs typeface="Comfortaa"/>
              <a:sym typeface="Comfortaa"/>
            </a:endParaRPr>
          </a:p>
        </p:txBody>
      </p:sp>
      <p:pic>
        <p:nvPicPr>
          <p:cNvPr id="302" name="Google Shape;302;p44"/>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ctrTitle"/>
          </p:nvPr>
        </p:nvSpPr>
        <p:spPr>
          <a:xfrm>
            <a:off x="362725" y="594300"/>
            <a:ext cx="7076100" cy="594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32351"/>
              <a:buNone/>
            </a:pPr>
            <a:r>
              <a:t/>
            </a:r>
            <a:endParaRPr sz="3060"/>
          </a:p>
          <a:p>
            <a:pPr indent="0" lvl="0" marL="0" rtl="0" algn="l">
              <a:lnSpc>
                <a:spcPct val="100000"/>
              </a:lnSpc>
              <a:spcBef>
                <a:spcPts val="0"/>
              </a:spcBef>
              <a:spcAft>
                <a:spcPts val="0"/>
              </a:spcAft>
              <a:buSzPct val="32351"/>
              <a:buNone/>
            </a:pPr>
            <a:r>
              <a:t/>
            </a:r>
            <a:endParaRPr sz="3060"/>
          </a:p>
          <a:p>
            <a:pPr indent="0" lvl="0" marL="0" rtl="0" algn="l">
              <a:lnSpc>
                <a:spcPct val="100000"/>
              </a:lnSpc>
              <a:spcBef>
                <a:spcPts val="0"/>
              </a:spcBef>
              <a:spcAft>
                <a:spcPts val="0"/>
              </a:spcAft>
              <a:buSzPct val="32351"/>
              <a:buNone/>
            </a:pPr>
            <a:r>
              <a:t/>
            </a:r>
            <a:endParaRPr sz="3060"/>
          </a:p>
          <a:p>
            <a:pPr indent="0" lvl="0" marL="0" rtl="0" algn="l">
              <a:lnSpc>
                <a:spcPct val="100000"/>
              </a:lnSpc>
              <a:spcBef>
                <a:spcPts val="0"/>
              </a:spcBef>
              <a:spcAft>
                <a:spcPts val="0"/>
              </a:spcAft>
              <a:buSzPct val="32351"/>
              <a:buNone/>
            </a:pPr>
            <a:r>
              <a:rPr lang="en" sz="3060"/>
              <a:t>                               </a:t>
            </a:r>
            <a:r>
              <a:rPr lang="en" sz="2750"/>
              <a:t>Introduction</a:t>
            </a:r>
            <a:endParaRPr sz="2750"/>
          </a:p>
        </p:txBody>
      </p:sp>
      <p:pic>
        <p:nvPicPr>
          <p:cNvPr id="115" name="Google Shape;115;p27"/>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pic>
        <p:nvPicPr>
          <p:cNvPr id="116" name="Google Shape;116;p27"/>
          <p:cNvPicPr preferRelativeResize="0"/>
          <p:nvPr/>
        </p:nvPicPr>
        <p:blipFill rotWithShape="1">
          <a:blip r:embed="rId4">
            <a:alphaModFix/>
          </a:blip>
          <a:srcRect b="0" l="0" r="0" t="0"/>
          <a:stretch/>
        </p:blipFill>
        <p:spPr>
          <a:xfrm>
            <a:off x="4264275" y="1404400"/>
            <a:ext cx="1124925" cy="1167350"/>
          </a:xfrm>
          <a:prstGeom prst="rect">
            <a:avLst/>
          </a:prstGeom>
          <a:noFill/>
          <a:ln>
            <a:noFill/>
          </a:ln>
        </p:spPr>
      </p:pic>
      <p:sp>
        <p:nvSpPr>
          <p:cNvPr id="117" name="Google Shape;117;p27"/>
          <p:cNvSpPr txBox="1"/>
          <p:nvPr/>
        </p:nvSpPr>
        <p:spPr>
          <a:xfrm>
            <a:off x="7667621" y="1797050"/>
            <a:ext cx="772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6FC9"/>
                </a:solidFill>
                <a:latin typeface="Arial"/>
                <a:ea typeface="Arial"/>
                <a:cs typeface="Arial"/>
                <a:sym typeface="Arial"/>
              </a:rPr>
              <a:t> </a:t>
            </a:r>
            <a:r>
              <a:rPr b="1" i="0" lang="en" sz="1400" u="none" cap="none" strike="noStrike">
                <a:solidFill>
                  <a:srgbClr val="38761D"/>
                </a:solidFill>
                <a:latin typeface="Arial"/>
                <a:ea typeface="Arial"/>
                <a:cs typeface="Arial"/>
                <a:sym typeface="Arial"/>
              </a:rPr>
              <a:t>Buzzer Off</a:t>
            </a:r>
            <a:endParaRPr b="1" i="0" sz="1400" u="none" cap="none" strike="noStrike">
              <a:solidFill>
                <a:srgbClr val="38761D"/>
              </a:solidFill>
              <a:latin typeface="Arial"/>
              <a:ea typeface="Arial"/>
              <a:cs typeface="Arial"/>
              <a:sym typeface="Arial"/>
            </a:endParaRPr>
          </a:p>
        </p:txBody>
      </p:sp>
      <p:sp>
        <p:nvSpPr>
          <p:cNvPr id="118" name="Google Shape;118;p27"/>
          <p:cNvSpPr txBox="1"/>
          <p:nvPr/>
        </p:nvSpPr>
        <p:spPr>
          <a:xfrm>
            <a:off x="7667625" y="3315550"/>
            <a:ext cx="95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Arial"/>
                <a:ea typeface="Arial"/>
                <a:cs typeface="Arial"/>
                <a:sym typeface="Arial"/>
              </a:rPr>
              <a:t>Buzzer On</a:t>
            </a:r>
            <a:endParaRPr b="1" i="0" sz="1400" u="none" cap="none" strike="noStrike">
              <a:solidFill>
                <a:srgbClr val="FF0000"/>
              </a:solidFill>
              <a:latin typeface="Arial"/>
              <a:ea typeface="Arial"/>
              <a:cs typeface="Arial"/>
              <a:sym typeface="Arial"/>
            </a:endParaRPr>
          </a:p>
        </p:txBody>
      </p:sp>
      <p:sp>
        <p:nvSpPr>
          <p:cNvPr id="119" name="Google Shape;119;p27"/>
          <p:cNvSpPr txBox="1"/>
          <p:nvPr/>
        </p:nvSpPr>
        <p:spPr>
          <a:xfrm>
            <a:off x="466950" y="1563575"/>
            <a:ext cx="34383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Deep Learning based facemask detector</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Video captured by camera module is used to determine if the person wears facemask or not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If facemask detected, buzzer does  not ring and if not, buzzer rings.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0" name="Google Shape;120;p27"/>
          <p:cNvPicPr preferRelativeResize="0"/>
          <p:nvPr/>
        </p:nvPicPr>
        <p:blipFill rotWithShape="1">
          <a:blip r:embed="rId5">
            <a:alphaModFix/>
          </a:blip>
          <a:srcRect b="0" l="0" r="0" t="0"/>
          <a:stretch/>
        </p:blipFill>
        <p:spPr>
          <a:xfrm rot="-10799990">
            <a:off x="6029416" y="2597555"/>
            <a:ext cx="1137167" cy="784867"/>
          </a:xfrm>
          <a:prstGeom prst="rect">
            <a:avLst/>
          </a:prstGeom>
          <a:noFill/>
          <a:ln>
            <a:noFill/>
          </a:ln>
        </p:spPr>
      </p:pic>
      <p:cxnSp>
        <p:nvCxnSpPr>
          <p:cNvPr id="121" name="Google Shape;121;p27"/>
          <p:cNvCxnSpPr>
            <a:stCxn id="116" idx="3"/>
          </p:cNvCxnSpPr>
          <p:nvPr/>
        </p:nvCxnSpPr>
        <p:spPr>
          <a:xfrm>
            <a:off x="5389200" y="1988075"/>
            <a:ext cx="660000" cy="714600"/>
          </a:xfrm>
          <a:prstGeom prst="straightConnector1">
            <a:avLst/>
          </a:prstGeom>
          <a:noFill/>
          <a:ln cap="flat" cmpd="sng" w="28575">
            <a:solidFill>
              <a:srgbClr val="38761D"/>
            </a:solidFill>
            <a:prstDash val="solid"/>
            <a:round/>
            <a:headEnd len="sm" w="sm" type="none"/>
            <a:tailEnd len="med" w="med" type="triangle"/>
          </a:ln>
        </p:spPr>
      </p:cxnSp>
      <p:cxnSp>
        <p:nvCxnSpPr>
          <p:cNvPr id="122" name="Google Shape;122;p27"/>
          <p:cNvCxnSpPr/>
          <p:nvPr/>
        </p:nvCxnSpPr>
        <p:spPr>
          <a:xfrm flipH="1" rot="10800000">
            <a:off x="5389200" y="3304125"/>
            <a:ext cx="674100" cy="723300"/>
          </a:xfrm>
          <a:prstGeom prst="straightConnector1">
            <a:avLst/>
          </a:prstGeom>
          <a:noFill/>
          <a:ln cap="flat" cmpd="sng" w="28575">
            <a:solidFill>
              <a:srgbClr val="FF9900"/>
            </a:solidFill>
            <a:prstDash val="solid"/>
            <a:round/>
            <a:headEnd len="sm" w="sm" type="none"/>
            <a:tailEnd len="med" w="med" type="triangle"/>
          </a:ln>
        </p:spPr>
      </p:cxnSp>
      <p:sp>
        <p:nvSpPr>
          <p:cNvPr id="123" name="Google Shape;123;p27"/>
          <p:cNvSpPr txBox="1"/>
          <p:nvPr/>
        </p:nvSpPr>
        <p:spPr>
          <a:xfrm>
            <a:off x="4264275" y="2699950"/>
            <a:ext cx="1125000" cy="615600"/>
          </a:xfrm>
          <a:prstGeom prst="rect">
            <a:avLst/>
          </a:prstGeom>
          <a:noFill/>
          <a:ln cap="flat" cmpd="sng" w="952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6FC9"/>
                </a:solidFill>
                <a:latin typeface="Arial"/>
                <a:ea typeface="Arial"/>
                <a:cs typeface="Arial"/>
                <a:sym typeface="Arial"/>
              </a:rPr>
              <a:t>Camera       Module</a:t>
            </a:r>
            <a:endParaRPr b="1" i="0" sz="1400" u="none" cap="none" strike="noStrike">
              <a:solidFill>
                <a:srgbClr val="006FC9"/>
              </a:solidFill>
              <a:latin typeface="Arial"/>
              <a:ea typeface="Arial"/>
              <a:cs typeface="Arial"/>
              <a:sym typeface="Arial"/>
            </a:endParaRPr>
          </a:p>
        </p:txBody>
      </p:sp>
      <p:pic>
        <p:nvPicPr>
          <p:cNvPr id="124" name="Google Shape;124;p27"/>
          <p:cNvPicPr preferRelativeResize="0"/>
          <p:nvPr/>
        </p:nvPicPr>
        <p:blipFill rotWithShape="1">
          <a:blip r:embed="rId6">
            <a:alphaModFix/>
          </a:blip>
          <a:srcRect b="5308" l="67424" r="5756" t="50856"/>
          <a:stretch/>
        </p:blipFill>
        <p:spPr>
          <a:xfrm>
            <a:off x="5031525" y="2807650"/>
            <a:ext cx="317150" cy="400200"/>
          </a:xfrm>
          <a:prstGeom prst="rect">
            <a:avLst/>
          </a:prstGeom>
          <a:noFill/>
          <a:ln>
            <a:noFill/>
          </a:ln>
        </p:spPr>
      </p:pic>
      <p:pic>
        <p:nvPicPr>
          <p:cNvPr id="125" name="Google Shape;125;p27"/>
          <p:cNvPicPr preferRelativeResize="0"/>
          <p:nvPr/>
        </p:nvPicPr>
        <p:blipFill rotWithShape="1">
          <a:blip r:embed="rId7">
            <a:alphaModFix/>
          </a:blip>
          <a:srcRect b="10849" l="0" r="0" t="0"/>
          <a:stretch/>
        </p:blipFill>
        <p:spPr>
          <a:xfrm>
            <a:off x="7720150" y="1404400"/>
            <a:ext cx="405169" cy="594299"/>
          </a:xfrm>
          <a:prstGeom prst="rect">
            <a:avLst/>
          </a:prstGeom>
          <a:noFill/>
          <a:ln>
            <a:noFill/>
          </a:ln>
        </p:spPr>
      </p:pic>
      <p:pic>
        <p:nvPicPr>
          <p:cNvPr id="126" name="Google Shape;126;p27"/>
          <p:cNvPicPr preferRelativeResize="0"/>
          <p:nvPr/>
        </p:nvPicPr>
        <p:blipFill rotWithShape="1">
          <a:blip r:embed="rId8">
            <a:alphaModFix/>
          </a:blip>
          <a:srcRect b="10849" l="0" r="0" t="0"/>
          <a:stretch/>
        </p:blipFill>
        <p:spPr>
          <a:xfrm>
            <a:off x="7805050" y="3984975"/>
            <a:ext cx="405169" cy="594299"/>
          </a:xfrm>
          <a:prstGeom prst="rect">
            <a:avLst/>
          </a:prstGeom>
          <a:noFill/>
          <a:ln>
            <a:noFill/>
          </a:ln>
        </p:spPr>
      </p:pic>
      <p:cxnSp>
        <p:nvCxnSpPr>
          <p:cNvPr id="127" name="Google Shape;127;p27"/>
          <p:cNvCxnSpPr/>
          <p:nvPr/>
        </p:nvCxnSpPr>
        <p:spPr>
          <a:xfrm flipH="1" rot="10800000">
            <a:off x="7103275" y="1966800"/>
            <a:ext cx="651000" cy="714600"/>
          </a:xfrm>
          <a:prstGeom prst="straightConnector1">
            <a:avLst/>
          </a:prstGeom>
          <a:noFill/>
          <a:ln cap="flat" cmpd="sng" w="28575">
            <a:solidFill>
              <a:srgbClr val="38761D"/>
            </a:solidFill>
            <a:prstDash val="solid"/>
            <a:round/>
            <a:headEnd len="sm" w="sm" type="none"/>
            <a:tailEnd len="med" w="med" type="triangle"/>
          </a:ln>
        </p:spPr>
      </p:cxnSp>
      <p:cxnSp>
        <p:nvCxnSpPr>
          <p:cNvPr id="128" name="Google Shape;128;p27"/>
          <p:cNvCxnSpPr/>
          <p:nvPr/>
        </p:nvCxnSpPr>
        <p:spPr>
          <a:xfrm>
            <a:off x="7117425" y="3332300"/>
            <a:ext cx="686400" cy="700500"/>
          </a:xfrm>
          <a:prstGeom prst="straightConnector1">
            <a:avLst/>
          </a:prstGeom>
          <a:noFill/>
          <a:ln cap="flat" cmpd="sng" w="28575">
            <a:solidFill>
              <a:srgbClr val="FF9900"/>
            </a:solidFill>
            <a:prstDash val="solid"/>
            <a:round/>
            <a:headEnd len="sm" w="sm" type="none"/>
            <a:tailEnd len="med" w="med" type="triangle"/>
          </a:ln>
        </p:spPr>
      </p:cxnSp>
      <p:pic>
        <p:nvPicPr>
          <p:cNvPr id="129" name="Google Shape;129;p27"/>
          <p:cNvPicPr preferRelativeResize="0"/>
          <p:nvPr/>
        </p:nvPicPr>
        <p:blipFill rotWithShape="1">
          <a:blip r:embed="rId9">
            <a:alphaModFix/>
          </a:blip>
          <a:srcRect b="0" l="0" r="0" t="0"/>
          <a:stretch/>
        </p:blipFill>
        <p:spPr>
          <a:xfrm>
            <a:off x="4264275" y="3443750"/>
            <a:ext cx="1124925" cy="116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8"/>
          <p:cNvSpPr txBox="1"/>
          <p:nvPr>
            <p:ph type="ctrTitle"/>
          </p:nvPr>
        </p:nvSpPr>
        <p:spPr>
          <a:xfrm>
            <a:off x="362725" y="732975"/>
            <a:ext cx="7076100" cy="548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32351"/>
              <a:buNone/>
            </a:pPr>
            <a:r>
              <a:t/>
            </a:r>
            <a:endParaRPr sz="3060"/>
          </a:p>
          <a:p>
            <a:pPr indent="0" lvl="0" marL="0" rtl="0" algn="l">
              <a:lnSpc>
                <a:spcPct val="100000"/>
              </a:lnSpc>
              <a:spcBef>
                <a:spcPts val="0"/>
              </a:spcBef>
              <a:spcAft>
                <a:spcPts val="0"/>
              </a:spcAft>
              <a:buSzPct val="32351"/>
              <a:buNone/>
            </a:pPr>
            <a:r>
              <a:t/>
            </a:r>
            <a:endParaRPr sz="3060"/>
          </a:p>
          <a:p>
            <a:pPr indent="0" lvl="0" marL="0" rtl="0" algn="l">
              <a:lnSpc>
                <a:spcPct val="100000"/>
              </a:lnSpc>
              <a:spcBef>
                <a:spcPts val="0"/>
              </a:spcBef>
              <a:spcAft>
                <a:spcPts val="0"/>
              </a:spcAft>
              <a:buSzPct val="32351"/>
              <a:buNone/>
            </a:pPr>
            <a:r>
              <a:t/>
            </a:r>
            <a:endParaRPr sz="3060"/>
          </a:p>
          <a:p>
            <a:pPr indent="0" lvl="0" marL="0" rtl="0" algn="l">
              <a:lnSpc>
                <a:spcPct val="100000"/>
              </a:lnSpc>
              <a:spcBef>
                <a:spcPts val="0"/>
              </a:spcBef>
              <a:spcAft>
                <a:spcPts val="0"/>
              </a:spcAft>
              <a:buSzPct val="32351"/>
              <a:buNone/>
            </a:pPr>
            <a:r>
              <a:rPr lang="en" sz="3060"/>
              <a:t>                            </a:t>
            </a:r>
            <a:r>
              <a:rPr lang="en" sz="2650"/>
              <a:t>Related Background</a:t>
            </a:r>
            <a:endParaRPr sz="2650"/>
          </a:p>
        </p:txBody>
      </p:sp>
      <p:pic>
        <p:nvPicPr>
          <p:cNvPr id="135" name="Google Shape;135;p28"/>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
        <p:nvSpPr>
          <p:cNvPr id="136" name="Google Shape;136;p28"/>
          <p:cNvSpPr txBox="1"/>
          <p:nvPr/>
        </p:nvSpPr>
        <p:spPr>
          <a:xfrm>
            <a:off x="7667625" y="3315550"/>
            <a:ext cx="95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0000"/>
              </a:solidFill>
              <a:latin typeface="Arial"/>
              <a:ea typeface="Arial"/>
              <a:cs typeface="Arial"/>
              <a:sym typeface="Arial"/>
            </a:endParaRPr>
          </a:p>
        </p:txBody>
      </p:sp>
      <p:sp>
        <p:nvSpPr>
          <p:cNvPr id="137" name="Google Shape;137;p28"/>
          <p:cNvSpPr txBox="1"/>
          <p:nvPr/>
        </p:nvSpPr>
        <p:spPr>
          <a:xfrm>
            <a:off x="466950" y="1669875"/>
            <a:ext cx="79080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Convolutional Neural Networks have been used in face recognition tasks.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Squeezenet, Shufflenet, MobileNet are different deep neural network models built previously.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MobileNetV2 is used here because of residual connections and bottlenecks in its architecture.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900"/>
                                        <p:tgtEl>
                                          <p:spTgt spid="1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566475"/>
            <a:ext cx="8520600" cy="70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                        </a:t>
            </a:r>
            <a:r>
              <a:rPr lang="en" sz="2500"/>
              <a:t>Technical Challenges </a:t>
            </a:r>
            <a:endParaRPr sz="2500"/>
          </a:p>
        </p:txBody>
      </p:sp>
      <p:sp>
        <p:nvSpPr>
          <p:cNvPr id="143" name="Google Shape;143;p29"/>
          <p:cNvSpPr txBox="1"/>
          <p:nvPr>
            <p:ph idx="4294967295" type="subTitle"/>
          </p:nvPr>
        </p:nvSpPr>
        <p:spPr>
          <a:xfrm>
            <a:off x="311700" y="1197175"/>
            <a:ext cx="8216400" cy="38559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Clr>
                <a:srgbClr val="333333"/>
              </a:buClr>
              <a:buSzPts val="1400"/>
              <a:buFont typeface="Arial"/>
              <a:buChar char="●"/>
            </a:pPr>
            <a:r>
              <a:rPr b="0" i="0" lang="en" sz="1400" u="none" cap="none" strike="noStrike">
                <a:solidFill>
                  <a:schemeClr val="dk1"/>
                </a:solidFill>
                <a:latin typeface="Arial"/>
                <a:ea typeface="Arial"/>
                <a:cs typeface="Arial"/>
                <a:sym typeface="Arial"/>
              </a:rPr>
              <a:t>Deciding Hardware Board:</a:t>
            </a:r>
            <a:endParaRPr b="0" i="0" sz="1400" u="none" cap="none" strike="noStrike">
              <a:solidFill>
                <a:schemeClr val="dk1"/>
              </a:solidFill>
              <a:latin typeface="Arial"/>
              <a:ea typeface="Arial"/>
              <a:cs typeface="Arial"/>
              <a:sym typeface="Arial"/>
            </a:endParaRPr>
          </a:p>
          <a:p>
            <a:pPr indent="-317500" lvl="1" marL="13716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Arduino - microcontroller</a:t>
            </a:r>
            <a:endParaRPr b="0" i="0" sz="1400" u="none" cap="none" strike="noStrike">
              <a:solidFill>
                <a:schemeClr val="dk1"/>
              </a:solidFill>
              <a:latin typeface="Arial"/>
              <a:ea typeface="Arial"/>
              <a:cs typeface="Arial"/>
              <a:sym typeface="Arial"/>
            </a:endParaRPr>
          </a:p>
          <a:p>
            <a:pPr indent="-317500" lvl="1" marL="1371600" marR="0" rtl="0" algn="just">
              <a:lnSpc>
                <a:spcPct val="18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Raspberry Pi - Microprocessor - Python, 1.2GHz clock</a:t>
            </a:r>
            <a:endParaRPr b="1" i="0" sz="1400" u="none" cap="none" strike="noStrike">
              <a:solidFill>
                <a:schemeClr val="dk1"/>
              </a:solidFill>
              <a:latin typeface="Arial"/>
              <a:ea typeface="Arial"/>
              <a:cs typeface="Arial"/>
              <a:sym typeface="Arial"/>
            </a:endParaRPr>
          </a:p>
          <a:p>
            <a:pPr indent="-317500" lvl="0" marL="4572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Limitations of Rpi and requirements:</a:t>
            </a:r>
            <a:endParaRPr b="0" i="0" sz="1400" u="none" cap="none" strike="noStrike">
              <a:solidFill>
                <a:schemeClr val="dk1"/>
              </a:solidFill>
              <a:latin typeface="Arial"/>
              <a:ea typeface="Arial"/>
              <a:cs typeface="Arial"/>
              <a:sym typeface="Arial"/>
            </a:endParaRPr>
          </a:p>
          <a:p>
            <a:pPr indent="-317500" lvl="1" marL="13716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Dependencies and Libraries - Tensorflow</a:t>
            </a:r>
            <a:endParaRPr b="0" i="0" sz="1400" u="none" cap="none" strike="noStrike">
              <a:solidFill>
                <a:schemeClr val="dk1"/>
              </a:solidFill>
              <a:latin typeface="Arial"/>
              <a:ea typeface="Arial"/>
              <a:cs typeface="Arial"/>
              <a:sym typeface="Arial"/>
            </a:endParaRPr>
          </a:p>
          <a:p>
            <a:pPr indent="-317500" lvl="1" marL="13716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Not suitable for training - Limited processing power</a:t>
            </a:r>
            <a:endParaRPr b="0" i="0" sz="1400" u="none" cap="none" strike="noStrike">
              <a:solidFill>
                <a:schemeClr val="dk1"/>
              </a:solidFill>
              <a:latin typeface="Arial"/>
              <a:ea typeface="Arial"/>
              <a:cs typeface="Arial"/>
              <a:sym typeface="Arial"/>
            </a:endParaRPr>
          </a:p>
          <a:p>
            <a:pPr indent="-317500" lvl="1" marL="13716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Memory Constraints </a:t>
            </a:r>
            <a:endParaRPr b="0" i="0" sz="1400" u="none" cap="none" strike="noStrike">
              <a:solidFill>
                <a:schemeClr val="dk1"/>
              </a:solidFill>
              <a:latin typeface="Arial"/>
              <a:ea typeface="Arial"/>
              <a:cs typeface="Arial"/>
              <a:sym typeface="Arial"/>
            </a:endParaRPr>
          </a:p>
          <a:p>
            <a:pPr indent="-317500" lvl="0" marL="4572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Data set:</a:t>
            </a:r>
            <a:endParaRPr b="0" i="0" sz="1400" u="none" cap="none" strike="noStrike">
              <a:solidFill>
                <a:schemeClr val="dk1"/>
              </a:solidFill>
              <a:latin typeface="Arial"/>
              <a:ea typeface="Arial"/>
              <a:cs typeface="Arial"/>
              <a:sym typeface="Arial"/>
            </a:endParaRPr>
          </a:p>
          <a:p>
            <a:pPr indent="-317500" lvl="1" marL="13716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Size?</a:t>
            </a:r>
            <a:endParaRPr b="0" i="0" sz="1400" u="none" cap="none" strike="noStrike">
              <a:solidFill>
                <a:schemeClr val="dk1"/>
              </a:solidFill>
              <a:latin typeface="Arial"/>
              <a:ea typeface="Arial"/>
              <a:cs typeface="Arial"/>
              <a:sym typeface="Arial"/>
            </a:endParaRPr>
          </a:p>
          <a:p>
            <a:pPr indent="-317500" lvl="1" marL="13716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Edited Images -  Fake face mask. Proceed?</a:t>
            </a:r>
            <a:endParaRPr b="0" i="0" sz="1400" u="none" cap="none" strike="noStrike">
              <a:solidFill>
                <a:schemeClr val="dk1"/>
              </a:solidFill>
              <a:latin typeface="Arial"/>
              <a:ea typeface="Arial"/>
              <a:cs typeface="Arial"/>
              <a:sym typeface="Arial"/>
            </a:endParaRPr>
          </a:p>
        </p:txBody>
      </p:sp>
      <p:pic>
        <p:nvPicPr>
          <p:cNvPr id="144" name="Google Shape;144;p29"/>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pic>
        <p:nvPicPr>
          <p:cNvPr id="145" name="Google Shape;145;p29"/>
          <p:cNvPicPr preferRelativeResize="0"/>
          <p:nvPr/>
        </p:nvPicPr>
        <p:blipFill rotWithShape="1">
          <a:blip r:embed="rId4">
            <a:alphaModFix/>
          </a:blip>
          <a:srcRect b="0" l="0" r="0" t="0"/>
          <a:stretch/>
        </p:blipFill>
        <p:spPr>
          <a:xfrm>
            <a:off x="6997825" y="2868850"/>
            <a:ext cx="1465475" cy="1465475"/>
          </a:xfrm>
          <a:prstGeom prst="rect">
            <a:avLst/>
          </a:prstGeom>
          <a:noFill/>
          <a:ln>
            <a:noFill/>
          </a:ln>
        </p:spPr>
      </p:pic>
      <p:sp>
        <p:nvSpPr>
          <p:cNvPr id="146" name="Google Shape;146;p29"/>
          <p:cNvSpPr txBox="1"/>
          <p:nvPr/>
        </p:nvSpPr>
        <p:spPr>
          <a:xfrm>
            <a:off x="7052950" y="4362675"/>
            <a:ext cx="1819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rgbClr val="000000"/>
                </a:solidFill>
                <a:latin typeface="Arial"/>
                <a:ea typeface="Arial"/>
                <a:cs typeface="Arial"/>
                <a:sym typeface="Arial"/>
              </a:rPr>
              <a:t>Source: www.kaggle.com</a:t>
            </a:r>
            <a:endParaRPr b="0" i="1" sz="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11700" y="542225"/>
            <a:ext cx="8520600" cy="323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Technical Challenges</a:t>
            </a:r>
            <a:endParaRPr/>
          </a:p>
        </p:txBody>
      </p:sp>
      <p:sp>
        <p:nvSpPr>
          <p:cNvPr id="152" name="Google Shape;152;p30"/>
          <p:cNvSpPr txBox="1"/>
          <p:nvPr>
            <p:ph idx="4294967295" type="subTitle"/>
          </p:nvPr>
        </p:nvSpPr>
        <p:spPr>
          <a:xfrm>
            <a:off x="362725" y="1046588"/>
            <a:ext cx="8216400" cy="3542100"/>
          </a:xfrm>
          <a:prstGeom prst="rect">
            <a:avLst/>
          </a:prstGeom>
          <a:noFill/>
          <a:ln>
            <a:noFill/>
          </a:ln>
        </p:spPr>
        <p:txBody>
          <a:bodyPr anchorCtr="0" anchor="t" bIns="91425" lIns="91425" spcFirstLastPara="1" rIns="91425" wrap="square" tIns="91425">
            <a:normAutofit fontScale="25000" lnSpcReduction="20000"/>
          </a:bodyPr>
          <a:lstStyle/>
          <a:p>
            <a:pPr indent="-317500" lvl="0" marL="457200" marR="0" rtl="0" algn="just">
              <a:lnSpc>
                <a:spcPct val="115000"/>
              </a:lnSpc>
              <a:spcBef>
                <a:spcPts val="0"/>
              </a:spcBef>
              <a:spcAft>
                <a:spcPts val="0"/>
              </a:spcAft>
              <a:buClr>
                <a:schemeClr val="dk1"/>
              </a:buClr>
              <a:buSzPct val="100000"/>
              <a:buFont typeface="Arial"/>
              <a:buChar char="●"/>
            </a:pPr>
            <a:r>
              <a:rPr b="0" i="0" lang="en" sz="5600" u="none" cap="none" strike="noStrike">
                <a:solidFill>
                  <a:schemeClr val="dk1"/>
                </a:solidFill>
                <a:latin typeface="Arial"/>
                <a:ea typeface="Arial"/>
                <a:cs typeface="Arial"/>
                <a:sym typeface="Arial"/>
              </a:rPr>
              <a:t>Implementation methods:</a:t>
            </a:r>
            <a:endParaRPr b="0" i="0" sz="5600" u="none" cap="none" strike="noStrike">
              <a:solidFill>
                <a:schemeClr val="dk1"/>
              </a:solidFill>
              <a:latin typeface="Arial"/>
              <a:ea typeface="Arial"/>
              <a:cs typeface="Arial"/>
              <a:sym typeface="Arial"/>
            </a:endParaRPr>
          </a:p>
          <a:p>
            <a:pPr indent="-317500" lvl="0" marL="457200" marR="0" rtl="0" algn="l">
              <a:lnSpc>
                <a:spcPct val="115000"/>
              </a:lnSpc>
              <a:spcBef>
                <a:spcPts val="1200"/>
              </a:spcBef>
              <a:spcAft>
                <a:spcPts val="0"/>
              </a:spcAft>
              <a:buClr>
                <a:schemeClr val="dk1"/>
              </a:buClr>
              <a:buSzPct val="100000"/>
              <a:buFont typeface="Arial"/>
              <a:buAutoNum type="arabicPeriod"/>
            </a:pPr>
            <a:r>
              <a:rPr b="0" i="0" lang="en" sz="5600" u="none" cap="none" strike="noStrike">
                <a:solidFill>
                  <a:schemeClr val="dk1"/>
                </a:solidFill>
                <a:latin typeface="Arial"/>
                <a:ea typeface="Arial"/>
                <a:cs typeface="Arial"/>
                <a:sym typeface="Arial"/>
              </a:rPr>
              <a:t>Training on Raspberry Pi -  Tensorflow installation problem </a:t>
            </a:r>
            <a:br>
              <a:rPr b="0" i="0" lang="en" sz="5600" u="none" cap="none" strike="noStrike">
                <a:solidFill>
                  <a:schemeClr val="dk1"/>
                </a:solidFill>
                <a:latin typeface="Arial"/>
                <a:ea typeface="Arial"/>
                <a:cs typeface="Arial"/>
                <a:sym typeface="Arial"/>
              </a:rPr>
            </a:br>
            <a:br>
              <a:rPr b="0" i="0" lang="en" sz="5600" u="none" cap="none" strike="noStrike">
                <a:solidFill>
                  <a:schemeClr val="dk1"/>
                </a:solidFill>
                <a:latin typeface="Arial"/>
                <a:ea typeface="Arial"/>
                <a:cs typeface="Arial"/>
                <a:sym typeface="Arial"/>
              </a:rPr>
            </a:br>
            <a:r>
              <a:rPr b="0" i="0" lang="en" sz="5600" u="none" cap="none" strike="noStrike">
                <a:solidFill>
                  <a:schemeClr val="dk1"/>
                </a:solidFill>
                <a:latin typeface="Arial"/>
                <a:ea typeface="Arial"/>
                <a:cs typeface="Arial"/>
                <a:sym typeface="Arial"/>
              </a:rPr>
              <a:t>&gt; </a:t>
            </a:r>
            <a:r>
              <a:rPr b="0" i="0" lang="en" sz="5600" u="none" cap="none" strike="noStrike">
                <a:solidFill>
                  <a:srgbClr val="24292E"/>
                </a:solidFill>
                <a:highlight>
                  <a:srgbClr val="FFFFFF"/>
                </a:highlight>
                <a:latin typeface="Arial"/>
                <a:ea typeface="Arial"/>
                <a:cs typeface="Arial"/>
                <a:sym typeface="Arial"/>
              </a:rPr>
              <a:t>.</a:t>
            </a:r>
            <a:r>
              <a:rPr b="0" i="0" lang="en" sz="5600" u="none" cap="none" strike="noStrike">
                <a:solidFill>
                  <a:srgbClr val="FF0000"/>
                </a:solidFill>
                <a:highlight>
                  <a:srgbClr val="FFFFFF"/>
                </a:highlight>
                <a:latin typeface="Arial"/>
                <a:ea typeface="Arial"/>
                <a:cs typeface="Arial"/>
                <a:sym typeface="Arial"/>
              </a:rPr>
              <a:t>whl is not a supported wheel on this platform</a:t>
            </a:r>
            <a:endParaRPr/>
          </a:p>
          <a:p>
            <a:pPr indent="-317500" lvl="0" marL="457200" marR="0" rtl="0" algn="just">
              <a:lnSpc>
                <a:spcPct val="115000"/>
              </a:lnSpc>
              <a:spcBef>
                <a:spcPts val="1200"/>
              </a:spcBef>
              <a:spcAft>
                <a:spcPts val="0"/>
              </a:spcAft>
              <a:buClr>
                <a:schemeClr val="dk1"/>
              </a:buClr>
              <a:buSzPct val="100000"/>
              <a:buFont typeface="Arial"/>
              <a:buAutoNum type="arabicPeriod"/>
            </a:pPr>
            <a:r>
              <a:rPr b="0" i="0" lang="en" sz="5600" u="none" cap="none" strike="noStrike">
                <a:solidFill>
                  <a:schemeClr val="dk1"/>
                </a:solidFill>
                <a:highlight>
                  <a:srgbClr val="FFFFFF"/>
                </a:highlight>
                <a:latin typeface="Arial"/>
                <a:ea typeface="Arial"/>
                <a:cs typeface="Arial"/>
                <a:sym typeface="Arial"/>
              </a:rPr>
              <a:t>Converting model to tf lite -  using Python APIs</a:t>
            </a:r>
            <a:endParaRPr/>
          </a:p>
          <a:p>
            <a:pPr indent="-317500" lvl="0" marL="457200" marR="0" rtl="0" algn="just">
              <a:lnSpc>
                <a:spcPct val="115000"/>
              </a:lnSpc>
              <a:spcBef>
                <a:spcPts val="1200"/>
              </a:spcBef>
              <a:spcAft>
                <a:spcPts val="0"/>
              </a:spcAft>
              <a:buClr>
                <a:schemeClr val="dk1"/>
              </a:buClr>
              <a:buSzPct val="100000"/>
              <a:buFont typeface="Arial"/>
              <a:buAutoNum type="arabicPeriod"/>
            </a:pPr>
            <a:r>
              <a:rPr b="1" i="0" lang="en" sz="5600" u="none" cap="none" strike="noStrike">
                <a:solidFill>
                  <a:schemeClr val="dk1"/>
                </a:solidFill>
                <a:latin typeface="Arial"/>
                <a:ea typeface="Arial"/>
                <a:cs typeface="Arial"/>
                <a:sym typeface="Arial"/>
              </a:rPr>
              <a:t>Edge Impulse - </a:t>
            </a:r>
            <a:endParaRPr b="1" i="0" sz="5600" u="none" cap="none" strike="noStrike">
              <a:solidFill>
                <a:schemeClr val="dk1"/>
              </a:solidFill>
              <a:latin typeface="Arial"/>
              <a:ea typeface="Arial"/>
              <a:cs typeface="Arial"/>
              <a:sym typeface="Arial"/>
            </a:endParaRPr>
          </a:p>
          <a:p>
            <a:pPr indent="-317500" lvl="0" marL="914400" marR="0" rtl="0" algn="just">
              <a:lnSpc>
                <a:spcPct val="150000"/>
              </a:lnSpc>
              <a:spcBef>
                <a:spcPts val="1200"/>
              </a:spcBef>
              <a:spcAft>
                <a:spcPts val="0"/>
              </a:spcAft>
              <a:buClr>
                <a:schemeClr val="dk1"/>
              </a:buClr>
              <a:buSzPct val="100000"/>
              <a:buFont typeface="Arial"/>
              <a:buChar char="●"/>
            </a:pPr>
            <a:r>
              <a:rPr b="0" i="0" lang="en" sz="5600" u="none" cap="none" strike="noStrike">
                <a:solidFill>
                  <a:schemeClr val="dk1"/>
                </a:solidFill>
                <a:latin typeface="Arial"/>
                <a:ea typeface="Arial"/>
                <a:cs typeface="Arial"/>
                <a:sym typeface="Arial"/>
              </a:rPr>
              <a:t>TensorFlow ecosystem for training, optimizing, and deploying on edge devices</a:t>
            </a:r>
            <a:endParaRPr b="0" i="0" sz="5600" u="none" cap="none" strike="noStrike">
              <a:solidFill>
                <a:schemeClr val="dk1"/>
              </a:solidFill>
              <a:latin typeface="Arial"/>
              <a:ea typeface="Arial"/>
              <a:cs typeface="Arial"/>
              <a:sym typeface="Arial"/>
            </a:endParaRPr>
          </a:p>
          <a:p>
            <a:pPr indent="-317500" lvl="0" marL="914400" marR="0" rtl="0" algn="just">
              <a:lnSpc>
                <a:spcPct val="150000"/>
              </a:lnSpc>
              <a:spcBef>
                <a:spcPts val="0"/>
              </a:spcBef>
              <a:spcAft>
                <a:spcPts val="0"/>
              </a:spcAft>
              <a:buClr>
                <a:schemeClr val="dk1"/>
              </a:buClr>
              <a:buSzPct val="100000"/>
              <a:buFont typeface="Arial"/>
              <a:buChar char="●"/>
            </a:pPr>
            <a:r>
              <a:rPr b="0" i="0" lang="en" sz="5600" u="none" cap="none" strike="noStrike">
                <a:solidFill>
                  <a:schemeClr val="dk1"/>
                </a:solidFill>
                <a:latin typeface="Arial"/>
                <a:ea typeface="Arial"/>
                <a:cs typeface="Arial"/>
                <a:sym typeface="Arial"/>
              </a:rPr>
              <a:t>Cloud training and optimized trained models for deployment. ( foo.eim format)</a:t>
            </a:r>
            <a:endParaRPr b="0" i="0" sz="5600" u="none" cap="none" strike="noStrike">
              <a:solidFill>
                <a:schemeClr val="dk1"/>
              </a:solidFill>
              <a:latin typeface="Arial"/>
              <a:ea typeface="Arial"/>
              <a:cs typeface="Arial"/>
              <a:sym typeface="Arial"/>
            </a:endParaRPr>
          </a:p>
          <a:p>
            <a:pPr indent="0" lvl="0" marL="0" marR="0" rtl="0" algn="just">
              <a:lnSpc>
                <a:spcPct val="100000"/>
              </a:lnSpc>
              <a:spcBef>
                <a:spcPts val="1200"/>
              </a:spcBef>
              <a:spcAft>
                <a:spcPts val="0"/>
              </a:spcAft>
              <a:buClr>
                <a:schemeClr val="dk2"/>
              </a:buClr>
              <a:buSzPct val="128571"/>
              <a:buFont typeface="Arial"/>
              <a:buNone/>
            </a:pPr>
            <a:r>
              <a:rPr b="0" i="0" lang="en" sz="5600" u="none" cap="none" strike="noStrike">
                <a:solidFill>
                  <a:schemeClr val="dk1"/>
                </a:solidFill>
                <a:latin typeface="Arial"/>
                <a:ea typeface="Arial"/>
                <a:cs typeface="Arial"/>
                <a:sym typeface="Arial"/>
              </a:rPr>
              <a:t>     Issues: 	Training time exceeded - Optimize Batch Size and epochs</a:t>
            </a:r>
            <a:endParaRPr b="0" i="0" sz="5600" u="none" cap="none" strike="noStrike">
              <a:solidFill>
                <a:schemeClr val="dk1"/>
              </a:solidFill>
              <a:latin typeface="Arial"/>
              <a:ea typeface="Arial"/>
              <a:cs typeface="Arial"/>
              <a:sym typeface="Arial"/>
            </a:endParaRPr>
          </a:p>
          <a:p>
            <a:pPr indent="0" lvl="0" marL="914400" marR="0" rtl="0" algn="l">
              <a:lnSpc>
                <a:spcPct val="150000"/>
              </a:lnSpc>
              <a:spcBef>
                <a:spcPts val="1000"/>
              </a:spcBef>
              <a:spcAft>
                <a:spcPts val="0"/>
              </a:spcAft>
              <a:buClr>
                <a:schemeClr val="dk2"/>
              </a:buClr>
              <a:buSzPct val="128571"/>
              <a:buFont typeface="Arial"/>
              <a:buNone/>
            </a:pPr>
            <a:r>
              <a:rPr b="0" i="0" lang="en" sz="5600" u="none" cap="none" strike="noStrike">
                <a:solidFill>
                  <a:schemeClr val="dk1"/>
                </a:solidFill>
                <a:latin typeface="Arial"/>
                <a:ea typeface="Arial"/>
                <a:cs typeface="Arial"/>
                <a:sym typeface="Arial"/>
              </a:rPr>
              <a:t>Model Quantization options : Float32(unoptimized) and </a:t>
            </a:r>
            <a:r>
              <a:rPr b="1" i="0" lang="en" sz="5600" u="none" cap="none" strike="noStrike">
                <a:solidFill>
                  <a:schemeClr val="dk1"/>
                </a:solidFill>
                <a:latin typeface="Arial"/>
                <a:ea typeface="Arial"/>
                <a:cs typeface="Arial"/>
                <a:sym typeface="Arial"/>
              </a:rPr>
              <a:t>int8(quantized)</a:t>
            </a:r>
            <a:r>
              <a:rPr b="0" i="0" lang="en" sz="5600" u="none" cap="none" strike="noStrike">
                <a:solidFill>
                  <a:schemeClr val="dk1"/>
                </a:solidFill>
                <a:latin typeface="Arial"/>
                <a:ea typeface="Arial"/>
                <a:cs typeface="Arial"/>
                <a:sym typeface="Arial"/>
              </a:rPr>
              <a:t> - int8 uses 8-bit integers instead of floating-point numbers. Smaller and less accurate, but faster.</a:t>
            </a:r>
            <a:endParaRPr b="0" i="0" sz="56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ct val="114285"/>
              <a:buFont typeface="Arial"/>
              <a:buNone/>
            </a:pPr>
            <a:r>
              <a:rPr b="0" i="0" lang="en" sz="6300" u="none" cap="none" strike="noStrike">
                <a:solidFill>
                  <a:schemeClr val="dk1"/>
                </a:solidFill>
                <a:latin typeface="Roboto"/>
                <a:ea typeface="Roboto"/>
                <a:cs typeface="Roboto"/>
                <a:sym typeface="Roboto"/>
              </a:rPr>
              <a:t>		</a:t>
            </a:r>
            <a:endParaRPr b="0" i="0" sz="6300" u="none" cap="none" strike="noStrike">
              <a:solidFill>
                <a:schemeClr val="dk1"/>
              </a:solidFill>
              <a:latin typeface="Roboto"/>
              <a:ea typeface="Roboto"/>
              <a:cs typeface="Roboto"/>
              <a:sym typeface="Roboto"/>
            </a:endParaRPr>
          </a:p>
          <a:p>
            <a:pPr indent="0" lvl="0" marL="0" marR="0" rtl="0" algn="just">
              <a:lnSpc>
                <a:spcPct val="115000"/>
              </a:lnSpc>
              <a:spcBef>
                <a:spcPts val="1200"/>
              </a:spcBef>
              <a:spcAft>
                <a:spcPts val="0"/>
              </a:spcAft>
              <a:buClr>
                <a:schemeClr val="dk2"/>
              </a:buClr>
              <a:buSzPts val="1800"/>
              <a:buFont typeface="Arial"/>
              <a:buNone/>
            </a:pPr>
            <a:r>
              <a:rPr b="0" i="0" lang="en" sz="1400" u="none" cap="none" strike="noStrike">
                <a:solidFill>
                  <a:schemeClr val="dk1"/>
                </a:solidFill>
                <a:latin typeface="Roboto"/>
                <a:ea typeface="Roboto"/>
                <a:cs typeface="Roboto"/>
                <a:sym typeface="Roboto"/>
              </a:rPr>
              <a:t>		</a:t>
            </a:r>
            <a:endParaRPr b="0" i="0" sz="1400" u="none" cap="none" strike="noStrike">
              <a:solidFill>
                <a:schemeClr val="dk1"/>
              </a:solidFill>
              <a:latin typeface="Roboto"/>
              <a:ea typeface="Roboto"/>
              <a:cs typeface="Roboto"/>
              <a:sym typeface="Roboto"/>
            </a:endParaRPr>
          </a:p>
          <a:p>
            <a:pPr indent="0" lvl="0" marL="0" marR="0" rtl="0" algn="just">
              <a:lnSpc>
                <a:spcPct val="115000"/>
              </a:lnSpc>
              <a:spcBef>
                <a:spcPts val="1200"/>
              </a:spcBef>
              <a:spcAft>
                <a:spcPts val="0"/>
              </a:spcAft>
              <a:buClr>
                <a:schemeClr val="dk2"/>
              </a:buClr>
              <a:buSzPts val="1800"/>
              <a:buFont typeface="Arial"/>
              <a:buNone/>
            </a:pPr>
            <a:r>
              <a:t/>
            </a:r>
            <a:endParaRPr b="0" i="0" sz="1200" u="none" cap="none" strike="noStrike">
              <a:solidFill>
                <a:schemeClr val="dk1"/>
              </a:solidFill>
              <a:latin typeface="Roboto"/>
              <a:ea typeface="Roboto"/>
              <a:cs typeface="Roboto"/>
              <a:sym typeface="Roboto"/>
            </a:endParaRPr>
          </a:p>
          <a:p>
            <a:pPr indent="0" lvl="0" marL="0" marR="0" rtl="0" algn="just">
              <a:lnSpc>
                <a:spcPct val="115000"/>
              </a:lnSpc>
              <a:spcBef>
                <a:spcPts val="1200"/>
              </a:spcBef>
              <a:spcAft>
                <a:spcPts val="1200"/>
              </a:spcAft>
              <a:buClr>
                <a:schemeClr val="dk2"/>
              </a:buClr>
              <a:buSzPts val="18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53" name="Google Shape;153;p30"/>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
        <p:nvSpPr>
          <p:cNvPr id="154" name="Google Shape;154;p30"/>
          <p:cNvSpPr txBox="1"/>
          <p:nvPr/>
        </p:nvSpPr>
        <p:spPr>
          <a:xfrm>
            <a:off x="1517350" y="4769975"/>
            <a:ext cx="821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1" lang="en" sz="900" u="sng" cap="none" strike="noStrike">
                <a:solidFill>
                  <a:schemeClr val="hlink"/>
                </a:solidFill>
                <a:latin typeface="Arial"/>
                <a:ea typeface="Arial"/>
                <a:cs typeface="Arial"/>
                <a:sym typeface="Arial"/>
                <a:hlinkClick r:id="rId4"/>
              </a:rPr>
              <a:t>https://blog.tensorflow.org/2021/06/how-tensorflow-helps-edge-impulse-make-ml-accessible.html</a:t>
            </a:r>
            <a:endParaRPr b="0" i="1" sz="900" u="none" cap="none" strike="noStrike">
              <a:solidFill>
                <a:srgbClr val="0000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Technical Challenges</a:t>
            </a:r>
            <a:endParaRPr/>
          </a:p>
        </p:txBody>
      </p:sp>
      <p:sp>
        <p:nvSpPr>
          <p:cNvPr id="160" name="Google Shape;160;p31"/>
          <p:cNvSpPr txBox="1"/>
          <p:nvPr>
            <p:ph idx="4294967295" type="subTitle"/>
          </p:nvPr>
        </p:nvSpPr>
        <p:spPr>
          <a:xfrm>
            <a:off x="362725" y="1137525"/>
            <a:ext cx="8216400" cy="3699900"/>
          </a:xfrm>
          <a:prstGeom prst="rect">
            <a:avLst/>
          </a:prstGeom>
          <a:noFill/>
          <a:ln>
            <a:noFill/>
          </a:ln>
        </p:spPr>
        <p:txBody>
          <a:bodyPr anchorCtr="0" anchor="t" bIns="91425" lIns="91425" spcFirstLastPara="1" rIns="91425" wrap="square" tIns="91425">
            <a:noAutofit/>
          </a:bodyPr>
          <a:lstStyle/>
          <a:p>
            <a:pPr indent="-285750" lvl="0" marL="425450" marR="0" rtl="0" algn="just">
              <a:lnSpc>
                <a:spcPct val="150000"/>
              </a:lnSpc>
              <a:spcBef>
                <a:spcPts val="12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Bounding boxes:</a:t>
            </a:r>
            <a:endParaRPr b="0" i="0" sz="1400" u="none" cap="none" strike="noStrike">
              <a:solidFill>
                <a:schemeClr val="dk1"/>
              </a:solidFill>
              <a:latin typeface="Arial"/>
              <a:ea typeface="Arial"/>
              <a:cs typeface="Arial"/>
              <a:sym typeface="Arial"/>
            </a:endParaRPr>
          </a:p>
          <a:p>
            <a:pPr indent="-317500" lvl="1" marL="13716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Boxes in dataset or tensorflow requirement for face detection. </a:t>
            </a:r>
            <a:endParaRPr b="0" i="0" sz="1400" u="none" cap="none" strike="noStrike">
              <a:solidFill>
                <a:schemeClr val="dk1"/>
              </a:solidFill>
              <a:latin typeface="Arial"/>
              <a:ea typeface="Arial"/>
              <a:cs typeface="Arial"/>
              <a:sym typeface="Arial"/>
            </a:endParaRPr>
          </a:p>
          <a:p>
            <a:pPr indent="-317500" lvl="1" marL="1371600" marR="0" rtl="0" algn="just">
              <a:lnSpc>
                <a:spcPct val="2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Output - Buzzer only!!</a:t>
            </a:r>
            <a:endParaRPr b="0" i="0" sz="1400" u="none" cap="none" strike="noStrike">
              <a:solidFill>
                <a:schemeClr val="dk1"/>
              </a:solidFill>
              <a:latin typeface="Arial"/>
              <a:ea typeface="Arial"/>
              <a:cs typeface="Arial"/>
              <a:sym typeface="Arial"/>
            </a:endParaRPr>
          </a:p>
          <a:p>
            <a:pPr indent="-317500" lvl="0" marL="457200" marR="0" rtl="0" algn="just">
              <a:lnSpc>
                <a:spcPct val="2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Multiple face detection:</a:t>
            </a:r>
            <a:endParaRPr b="0" i="0" sz="1400" u="none" cap="none" strike="noStrike">
              <a:solidFill>
                <a:schemeClr val="dk1"/>
              </a:solidFill>
              <a:latin typeface="Arial"/>
              <a:ea typeface="Arial"/>
              <a:cs typeface="Arial"/>
              <a:sym typeface="Arial"/>
            </a:endParaRPr>
          </a:p>
          <a:p>
            <a:pPr indent="-317500" lvl="1" marL="13716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What will be output signal?</a:t>
            </a:r>
            <a:endParaRPr b="0" i="0" sz="1400" u="none" cap="none" strike="noStrike">
              <a:solidFill>
                <a:schemeClr val="dk1"/>
              </a:solidFill>
              <a:latin typeface="Arial"/>
              <a:ea typeface="Arial"/>
              <a:cs typeface="Arial"/>
              <a:sym typeface="Arial"/>
            </a:endParaRPr>
          </a:p>
          <a:p>
            <a:pPr indent="-317500" lvl="1" marL="1371600" marR="0" rtl="0" algn="just">
              <a:lnSpc>
                <a:spcPct val="2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Ruled out!</a:t>
            </a:r>
            <a:endParaRPr b="0" i="0" sz="1400" u="none" cap="none" strike="noStrike">
              <a:solidFill>
                <a:schemeClr val="dk1"/>
              </a:solidFill>
              <a:latin typeface="Arial"/>
              <a:ea typeface="Arial"/>
              <a:cs typeface="Arial"/>
              <a:sym typeface="Arial"/>
            </a:endParaRPr>
          </a:p>
          <a:p>
            <a:pPr indent="-317500" lvl="0" marL="457200" marR="0" rtl="0" algn="just">
              <a:lnSpc>
                <a:spcPct val="2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SDK for Live classification:</a:t>
            </a:r>
            <a:endParaRPr b="0" i="0" sz="1400" u="none" cap="none" strike="noStrike">
              <a:solidFill>
                <a:schemeClr val="dk1"/>
              </a:solidFill>
              <a:latin typeface="Arial"/>
              <a:ea typeface="Arial"/>
              <a:cs typeface="Arial"/>
              <a:sym typeface="Arial"/>
            </a:endParaRPr>
          </a:p>
          <a:p>
            <a:pPr indent="-317500" lvl="1" marL="13716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Python script for classifying Live video using the model.eim file</a:t>
            </a:r>
            <a:r>
              <a:rPr lang="en">
                <a:solidFill>
                  <a:schemeClr val="dk1"/>
                </a:solidFill>
              </a:rPr>
              <a:t> -  Implementing camera and buzzer</a:t>
            </a:r>
            <a:endParaRPr b="0" i="0" sz="1400" u="none" cap="none" strike="noStrike">
              <a:solidFill>
                <a:schemeClr val="dk1"/>
              </a:solidFill>
              <a:latin typeface="Arial"/>
              <a:ea typeface="Arial"/>
              <a:cs typeface="Arial"/>
              <a:sym typeface="Arial"/>
            </a:endParaRPr>
          </a:p>
        </p:txBody>
      </p:sp>
      <p:pic>
        <p:nvPicPr>
          <p:cNvPr id="161" name="Google Shape;161;p31"/>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 calcmode="lin" valueType="num">
                                      <p:cBhvr additive="base">
                                        <p:cTn dur="1000"/>
                                        <p:tgtEl>
                                          <p:spTgt spid="15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503900"/>
            <a:ext cx="8520600" cy="513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839"/>
              <a:buFont typeface="Arial"/>
              <a:buNone/>
            </a:pPr>
            <a:r>
              <a:rPr lang="en" sz="2761">
                <a:solidFill>
                  <a:schemeClr val="dk2"/>
                </a:solidFill>
              </a:rPr>
              <a:t>                                  </a:t>
            </a:r>
            <a:r>
              <a:rPr lang="en" sz="2761"/>
              <a:t>Hardware Setup</a:t>
            </a:r>
            <a:endParaRPr sz="2761"/>
          </a:p>
          <a:p>
            <a:pPr indent="0" lvl="0" marL="0" rtl="0" algn="l">
              <a:lnSpc>
                <a:spcPct val="100000"/>
              </a:lnSpc>
              <a:spcBef>
                <a:spcPts val="1200"/>
              </a:spcBef>
              <a:spcAft>
                <a:spcPts val="0"/>
              </a:spcAft>
              <a:buSzPct val="70707"/>
              <a:buNone/>
            </a:pPr>
            <a:r>
              <a:rPr lang="en" sz="4400"/>
              <a:t>                   </a:t>
            </a:r>
            <a:endParaRPr sz="2844"/>
          </a:p>
        </p:txBody>
      </p:sp>
      <p:sp>
        <p:nvSpPr>
          <p:cNvPr id="167" name="Google Shape;167;p32"/>
          <p:cNvSpPr txBox="1"/>
          <p:nvPr/>
        </p:nvSpPr>
        <p:spPr>
          <a:xfrm>
            <a:off x="5250975" y="1993700"/>
            <a:ext cx="122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p32"/>
          <p:cNvPicPr preferRelativeResize="0"/>
          <p:nvPr/>
        </p:nvPicPr>
        <p:blipFill rotWithShape="1">
          <a:blip r:embed="rId3">
            <a:alphaModFix/>
          </a:blip>
          <a:srcRect b="0" l="0" r="0" t="0"/>
          <a:stretch/>
        </p:blipFill>
        <p:spPr>
          <a:xfrm>
            <a:off x="2883475" y="1733350"/>
            <a:ext cx="3623574" cy="2415700"/>
          </a:xfrm>
          <a:prstGeom prst="rect">
            <a:avLst/>
          </a:prstGeom>
          <a:noFill/>
          <a:ln>
            <a:noFill/>
          </a:ln>
        </p:spPr>
      </p:pic>
      <p:pic>
        <p:nvPicPr>
          <p:cNvPr id="169" name="Google Shape;169;p32"/>
          <p:cNvPicPr preferRelativeResize="0"/>
          <p:nvPr/>
        </p:nvPicPr>
        <p:blipFill rotWithShape="1">
          <a:blip r:embed="rId4">
            <a:alphaModFix/>
          </a:blip>
          <a:srcRect b="70145" l="52004" r="32237" t="6264"/>
          <a:stretch/>
        </p:blipFill>
        <p:spPr>
          <a:xfrm rot="5400000">
            <a:off x="1671200" y="3928240"/>
            <a:ext cx="697025" cy="927222"/>
          </a:xfrm>
          <a:prstGeom prst="rect">
            <a:avLst/>
          </a:prstGeom>
          <a:noFill/>
          <a:ln>
            <a:noFill/>
          </a:ln>
        </p:spPr>
      </p:pic>
      <p:pic>
        <p:nvPicPr>
          <p:cNvPr id="170" name="Google Shape;170;p32"/>
          <p:cNvPicPr preferRelativeResize="0"/>
          <p:nvPr/>
        </p:nvPicPr>
        <p:blipFill rotWithShape="1">
          <a:blip r:embed="rId5">
            <a:alphaModFix/>
          </a:blip>
          <a:srcRect b="5308" l="67424" r="5756" t="50856"/>
          <a:stretch/>
        </p:blipFill>
        <p:spPr>
          <a:xfrm>
            <a:off x="7509588" y="1571575"/>
            <a:ext cx="628375" cy="855900"/>
          </a:xfrm>
          <a:prstGeom prst="rect">
            <a:avLst/>
          </a:prstGeom>
          <a:noFill/>
          <a:ln>
            <a:noFill/>
          </a:ln>
        </p:spPr>
      </p:pic>
      <p:sp>
        <p:nvSpPr>
          <p:cNvPr id="171" name="Google Shape;171;p32"/>
          <p:cNvSpPr/>
          <p:nvPr/>
        </p:nvSpPr>
        <p:spPr>
          <a:xfrm>
            <a:off x="6438250" y="2676450"/>
            <a:ext cx="1461000" cy="400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2"/>
          <p:cNvSpPr/>
          <p:nvPr/>
        </p:nvSpPr>
        <p:spPr>
          <a:xfrm>
            <a:off x="7631325" y="2427475"/>
            <a:ext cx="384900" cy="6570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2"/>
          <p:cNvSpPr txBox="1"/>
          <p:nvPr/>
        </p:nvSpPr>
        <p:spPr>
          <a:xfrm>
            <a:off x="6438250" y="2699550"/>
            <a:ext cx="1578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Arial"/>
                <a:ea typeface="Arial"/>
                <a:cs typeface="Arial"/>
                <a:sym typeface="Arial"/>
              </a:rPr>
              <a:t>USB Connection</a:t>
            </a:r>
            <a:endParaRPr b="1" i="0" sz="1100" u="none" cap="none" strike="noStrike">
              <a:solidFill>
                <a:srgbClr val="FFFFFF"/>
              </a:solidFill>
              <a:latin typeface="Arial"/>
              <a:ea typeface="Arial"/>
              <a:cs typeface="Arial"/>
              <a:sym typeface="Arial"/>
            </a:endParaRPr>
          </a:p>
        </p:txBody>
      </p:sp>
      <p:pic>
        <p:nvPicPr>
          <p:cNvPr id="174" name="Google Shape;174;p32"/>
          <p:cNvPicPr preferRelativeResize="0"/>
          <p:nvPr/>
        </p:nvPicPr>
        <p:blipFill rotWithShape="1">
          <a:blip r:embed="rId6">
            <a:alphaModFix/>
          </a:blip>
          <a:srcRect b="0" l="0" r="0" t="0"/>
          <a:stretch/>
        </p:blipFill>
        <p:spPr>
          <a:xfrm>
            <a:off x="8440425" y="80425"/>
            <a:ext cx="625350" cy="513875"/>
          </a:xfrm>
          <a:prstGeom prst="rect">
            <a:avLst/>
          </a:prstGeom>
          <a:noFill/>
          <a:ln>
            <a:noFill/>
          </a:ln>
        </p:spPr>
      </p:pic>
      <p:pic>
        <p:nvPicPr>
          <p:cNvPr id="175" name="Google Shape;175;p32"/>
          <p:cNvPicPr preferRelativeResize="0"/>
          <p:nvPr/>
        </p:nvPicPr>
        <p:blipFill rotWithShape="1">
          <a:blip r:embed="rId7">
            <a:alphaModFix/>
          </a:blip>
          <a:srcRect b="10849" l="0" r="0" t="0"/>
          <a:stretch/>
        </p:blipFill>
        <p:spPr>
          <a:xfrm>
            <a:off x="797025" y="1023525"/>
            <a:ext cx="731850" cy="1073476"/>
          </a:xfrm>
          <a:prstGeom prst="rect">
            <a:avLst/>
          </a:prstGeom>
          <a:noFill/>
          <a:ln>
            <a:noFill/>
          </a:ln>
        </p:spPr>
      </p:pic>
      <p:cxnSp>
        <p:nvCxnSpPr>
          <p:cNvPr id="176" name="Google Shape;176;p32"/>
          <p:cNvCxnSpPr>
            <a:stCxn id="175" idx="2"/>
            <a:endCxn id="168" idx="0"/>
          </p:cNvCxnSpPr>
          <p:nvPr/>
        </p:nvCxnSpPr>
        <p:spPr>
          <a:xfrm rot="-5400000">
            <a:off x="2747250" y="149101"/>
            <a:ext cx="363600" cy="3532200"/>
          </a:xfrm>
          <a:prstGeom prst="bentConnector5">
            <a:avLst>
              <a:gd fmla="val -65491" name="adj1"/>
              <a:gd fmla="val 29535" name="adj2"/>
              <a:gd fmla="val 165505" name="adj3"/>
            </a:avLst>
          </a:prstGeom>
          <a:noFill/>
          <a:ln cap="flat" cmpd="sng" w="19050">
            <a:solidFill>
              <a:schemeClr val="dk2"/>
            </a:solidFill>
            <a:prstDash val="solid"/>
            <a:round/>
            <a:headEnd len="sm" w="sm" type="none"/>
            <a:tailEnd len="sm" w="sm" type="none"/>
          </a:ln>
        </p:spPr>
      </p:cxnSp>
      <p:cxnSp>
        <p:nvCxnSpPr>
          <p:cNvPr id="177" name="Google Shape;177;p32"/>
          <p:cNvCxnSpPr/>
          <p:nvPr/>
        </p:nvCxnSpPr>
        <p:spPr>
          <a:xfrm flipH="1" rot="10800000">
            <a:off x="1274125" y="1362900"/>
            <a:ext cx="3922200" cy="734100"/>
          </a:xfrm>
          <a:prstGeom prst="bentConnector3">
            <a:avLst>
              <a:gd fmla="val 21091" name="adj1"/>
            </a:avLst>
          </a:prstGeom>
          <a:noFill/>
          <a:ln cap="flat" cmpd="sng" w="9525">
            <a:solidFill>
              <a:schemeClr val="dk2"/>
            </a:solidFill>
            <a:prstDash val="solid"/>
            <a:round/>
            <a:headEnd len="sm" w="sm" type="none"/>
            <a:tailEnd len="sm" w="sm" type="none"/>
          </a:ln>
        </p:spPr>
      </p:cxnSp>
      <p:cxnSp>
        <p:nvCxnSpPr>
          <p:cNvPr id="178" name="Google Shape;178;p32"/>
          <p:cNvCxnSpPr/>
          <p:nvPr/>
        </p:nvCxnSpPr>
        <p:spPr>
          <a:xfrm rot="10800000">
            <a:off x="5187550" y="1362775"/>
            <a:ext cx="8700" cy="483600"/>
          </a:xfrm>
          <a:prstGeom prst="straightConnector1">
            <a:avLst/>
          </a:prstGeom>
          <a:noFill/>
          <a:ln cap="flat" cmpd="sng" w="19050">
            <a:solidFill>
              <a:srgbClr val="FF0000"/>
            </a:solidFill>
            <a:prstDash val="solid"/>
            <a:round/>
            <a:headEnd len="sm" w="sm" type="none"/>
            <a:tailEnd len="sm" w="sm" type="none"/>
          </a:ln>
        </p:spPr>
      </p:cxnSp>
      <p:cxnSp>
        <p:nvCxnSpPr>
          <p:cNvPr id="179" name="Google Shape;179;p32"/>
          <p:cNvCxnSpPr/>
          <p:nvPr/>
        </p:nvCxnSpPr>
        <p:spPr>
          <a:xfrm flipH="1" rot="10800000">
            <a:off x="1274125" y="1362775"/>
            <a:ext cx="3922200" cy="734100"/>
          </a:xfrm>
          <a:prstGeom prst="bentConnector3">
            <a:avLst>
              <a:gd fmla="val 21091" name="adj1"/>
            </a:avLst>
          </a:prstGeom>
          <a:noFill/>
          <a:ln cap="flat" cmpd="sng" w="19050">
            <a:solidFill>
              <a:srgbClr val="FF0000"/>
            </a:solidFill>
            <a:prstDash val="solid"/>
            <a:round/>
            <a:headEnd len="sm" w="sm" type="none"/>
            <a:tailEnd len="sm" w="sm" type="none"/>
          </a:ln>
        </p:spPr>
      </p:cxnSp>
      <p:cxnSp>
        <p:nvCxnSpPr>
          <p:cNvPr id="180" name="Google Shape;180;p32"/>
          <p:cNvCxnSpPr/>
          <p:nvPr/>
        </p:nvCxnSpPr>
        <p:spPr>
          <a:xfrm>
            <a:off x="1031075" y="2096877"/>
            <a:ext cx="6300" cy="426600"/>
          </a:xfrm>
          <a:prstGeom prst="straightConnector1">
            <a:avLst/>
          </a:prstGeom>
          <a:noFill/>
          <a:ln cap="flat" cmpd="sng" w="19050">
            <a:solidFill>
              <a:srgbClr val="00FF00"/>
            </a:solidFill>
            <a:prstDash val="solid"/>
            <a:round/>
            <a:headEnd len="sm" w="sm" type="none"/>
            <a:tailEnd len="sm" w="sm" type="none"/>
          </a:ln>
        </p:spPr>
      </p:cxnSp>
      <p:cxnSp>
        <p:nvCxnSpPr>
          <p:cNvPr id="181" name="Google Shape;181;p32"/>
          <p:cNvCxnSpPr/>
          <p:nvPr/>
        </p:nvCxnSpPr>
        <p:spPr>
          <a:xfrm>
            <a:off x="1031875" y="2527575"/>
            <a:ext cx="1339800" cy="6000"/>
          </a:xfrm>
          <a:prstGeom prst="straightConnector1">
            <a:avLst/>
          </a:prstGeom>
          <a:noFill/>
          <a:ln cap="flat" cmpd="sng" w="19050">
            <a:solidFill>
              <a:srgbClr val="00FF00"/>
            </a:solidFill>
            <a:prstDash val="solid"/>
            <a:round/>
            <a:headEnd len="sm" w="sm" type="none"/>
            <a:tailEnd len="sm" w="sm" type="none"/>
          </a:ln>
        </p:spPr>
      </p:cxnSp>
      <p:cxnSp>
        <p:nvCxnSpPr>
          <p:cNvPr id="182" name="Google Shape;182;p32"/>
          <p:cNvCxnSpPr/>
          <p:nvPr/>
        </p:nvCxnSpPr>
        <p:spPr>
          <a:xfrm rot="10800000">
            <a:off x="2362125" y="1657350"/>
            <a:ext cx="9600" cy="876300"/>
          </a:xfrm>
          <a:prstGeom prst="straightConnector1">
            <a:avLst/>
          </a:prstGeom>
          <a:noFill/>
          <a:ln cap="flat" cmpd="sng" w="19050">
            <a:solidFill>
              <a:srgbClr val="00FF00"/>
            </a:solidFill>
            <a:prstDash val="solid"/>
            <a:round/>
            <a:headEnd len="sm" w="sm" type="none"/>
            <a:tailEnd len="sm" w="sm" type="none"/>
          </a:ln>
        </p:spPr>
      </p:cxnSp>
      <p:cxnSp>
        <p:nvCxnSpPr>
          <p:cNvPr id="183" name="Google Shape;183;p32"/>
          <p:cNvCxnSpPr/>
          <p:nvPr/>
        </p:nvCxnSpPr>
        <p:spPr>
          <a:xfrm flipH="1" rot="10800000">
            <a:off x="2362125" y="1666950"/>
            <a:ext cx="952500" cy="9600"/>
          </a:xfrm>
          <a:prstGeom prst="straightConnector1">
            <a:avLst/>
          </a:prstGeom>
          <a:noFill/>
          <a:ln cap="flat" cmpd="sng" w="19050">
            <a:solidFill>
              <a:srgbClr val="00FF00"/>
            </a:solidFill>
            <a:prstDash val="solid"/>
            <a:round/>
            <a:headEnd len="sm" w="sm" type="none"/>
            <a:tailEnd len="sm" w="sm" type="none"/>
          </a:ln>
        </p:spPr>
      </p:cxnSp>
      <p:cxnSp>
        <p:nvCxnSpPr>
          <p:cNvPr id="184" name="Google Shape;184;p32"/>
          <p:cNvCxnSpPr/>
          <p:nvPr/>
        </p:nvCxnSpPr>
        <p:spPr>
          <a:xfrm>
            <a:off x="3314700" y="1666875"/>
            <a:ext cx="19200" cy="200100"/>
          </a:xfrm>
          <a:prstGeom prst="straightConnector1">
            <a:avLst/>
          </a:prstGeom>
          <a:noFill/>
          <a:ln cap="flat" cmpd="sng" w="19050">
            <a:solidFill>
              <a:srgbClr val="00FF00"/>
            </a:solidFill>
            <a:prstDash val="solid"/>
            <a:round/>
            <a:headEnd len="sm" w="sm" type="none"/>
            <a:tailEnd len="sm" w="sm" type="none"/>
          </a:ln>
        </p:spPr>
      </p:cxnSp>
      <p:sp>
        <p:nvSpPr>
          <p:cNvPr id="185" name="Google Shape;185;p32"/>
          <p:cNvSpPr txBox="1"/>
          <p:nvPr/>
        </p:nvSpPr>
        <p:spPr>
          <a:xfrm>
            <a:off x="731250" y="2631325"/>
            <a:ext cx="987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155CC"/>
                </a:solidFill>
                <a:latin typeface="Arial"/>
                <a:ea typeface="Arial"/>
                <a:cs typeface="Arial"/>
                <a:sym typeface="Arial"/>
              </a:rPr>
              <a:t>Piezo Buzzer</a:t>
            </a:r>
            <a:endParaRPr b="1" i="0" sz="900" u="none" cap="none" strike="noStrike">
              <a:solidFill>
                <a:srgbClr val="1155CC"/>
              </a:solidFill>
              <a:latin typeface="Arial"/>
              <a:ea typeface="Arial"/>
              <a:cs typeface="Arial"/>
              <a:sym typeface="Arial"/>
            </a:endParaRPr>
          </a:p>
        </p:txBody>
      </p:sp>
      <p:sp>
        <p:nvSpPr>
          <p:cNvPr id="186" name="Google Shape;186;p32"/>
          <p:cNvSpPr txBox="1"/>
          <p:nvPr/>
        </p:nvSpPr>
        <p:spPr>
          <a:xfrm>
            <a:off x="7512525" y="1296588"/>
            <a:ext cx="927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155CC"/>
                </a:solidFill>
                <a:latin typeface="Arial"/>
                <a:ea typeface="Arial"/>
                <a:cs typeface="Arial"/>
                <a:sym typeface="Arial"/>
              </a:rPr>
              <a:t>Camera</a:t>
            </a:r>
            <a:endParaRPr b="1" i="0" sz="900" u="none" cap="none" strike="noStrike">
              <a:solidFill>
                <a:srgbClr val="1155CC"/>
              </a:solidFill>
              <a:latin typeface="Arial"/>
              <a:ea typeface="Arial"/>
              <a:cs typeface="Arial"/>
              <a:sym typeface="Arial"/>
            </a:endParaRPr>
          </a:p>
        </p:txBody>
      </p:sp>
      <p:sp>
        <p:nvSpPr>
          <p:cNvPr id="187" name="Google Shape;187;p32"/>
          <p:cNvSpPr txBox="1"/>
          <p:nvPr/>
        </p:nvSpPr>
        <p:spPr>
          <a:xfrm>
            <a:off x="3882250" y="4092850"/>
            <a:ext cx="2619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155CC"/>
                </a:solidFill>
                <a:latin typeface="Arial"/>
                <a:ea typeface="Arial"/>
                <a:cs typeface="Arial"/>
                <a:sym typeface="Arial"/>
              </a:rPr>
              <a:t>Raspberry Pi 4 Model B</a:t>
            </a:r>
            <a:endParaRPr b="1" i="0" sz="1200" u="none" cap="none" strike="noStrike">
              <a:solidFill>
                <a:srgbClr val="1155CC"/>
              </a:solidFill>
              <a:latin typeface="Arial"/>
              <a:ea typeface="Arial"/>
              <a:cs typeface="Arial"/>
              <a:sym typeface="Arial"/>
            </a:endParaRPr>
          </a:p>
        </p:txBody>
      </p:sp>
      <p:sp>
        <p:nvSpPr>
          <p:cNvPr id="188" name="Google Shape;188;p32"/>
          <p:cNvSpPr txBox="1"/>
          <p:nvPr/>
        </p:nvSpPr>
        <p:spPr>
          <a:xfrm>
            <a:off x="3692750" y="4498425"/>
            <a:ext cx="2171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Fig 1. Hardware Setup</a:t>
            </a:r>
            <a:endParaRPr b="0" i="0" sz="1400" u="none" cap="none" strike="noStrike">
              <a:solidFill>
                <a:srgbClr val="000000"/>
              </a:solidFill>
              <a:latin typeface="Arial"/>
              <a:ea typeface="Arial"/>
              <a:cs typeface="Arial"/>
              <a:sym typeface="Arial"/>
            </a:endParaRPr>
          </a:p>
        </p:txBody>
      </p:sp>
      <p:cxnSp>
        <p:nvCxnSpPr>
          <p:cNvPr id="189" name="Google Shape;189;p32"/>
          <p:cNvCxnSpPr/>
          <p:nvPr/>
        </p:nvCxnSpPr>
        <p:spPr>
          <a:xfrm>
            <a:off x="2483325" y="4400625"/>
            <a:ext cx="870300" cy="0"/>
          </a:xfrm>
          <a:prstGeom prst="straightConnector1">
            <a:avLst/>
          </a:prstGeom>
          <a:noFill/>
          <a:ln cap="flat" cmpd="sng" w="38100">
            <a:solidFill>
              <a:schemeClr val="dk2"/>
            </a:solidFill>
            <a:prstDash val="solid"/>
            <a:round/>
            <a:headEnd len="sm" w="sm" type="none"/>
            <a:tailEnd len="sm" w="sm" type="none"/>
          </a:ln>
        </p:spPr>
      </p:cxnSp>
      <p:cxnSp>
        <p:nvCxnSpPr>
          <p:cNvPr id="190" name="Google Shape;190;p32"/>
          <p:cNvCxnSpPr/>
          <p:nvPr/>
        </p:nvCxnSpPr>
        <p:spPr>
          <a:xfrm>
            <a:off x="3339375" y="4082250"/>
            <a:ext cx="0" cy="339600"/>
          </a:xfrm>
          <a:prstGeom prst="straightConnector1">
            <a:avLst/>
          </a:prstGeom>
          <a:noFill/>
          <a:ln cap="flat" cmpd="sng" w="38100">
            <a:solidFill>
              <a:schemeClr val="dk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617325"/>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20"/>
              <a:t>                           Hardware Communication</a:t>
            </a:r>
            <a:endParaRPr sz="2520"/>
          </a:p>
        </p:txBody>
      </p:sp>
      <p:sp>
        <p:nvSpPr>
          <p:cNvPr id="196" name="Google Shape;196;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Clr>
                <a:schemeClr val="dk1"/>
              </a:buClr>
              <a:buSzPts val="1100"/>
              <a:buFont typeface="Arial"/>
              <a:buNone/>
            </a:pPr>
            <a:r>
              <a:t/>
            </a:r>
            <a:endParaRPr/>
          </a:p>
        </p:txBody>
      </p:sp>
      <p:graphicFrame>
        <p:nvGraphicFramePr>
          <p:cNvPr id="197" name="Google Shape;197;p33"/>
          <p:cNvGraphicFramePr/>
          <p:nvPr/>
        </p:nvGraphicFramePr>
        <p:xfrm>
          <a:off x="250250" y="1213375"/>
          <a:ext cx="3000000" cy="3000000"/>
        </p:xfrm>
        <a:graphic>
          <a:graphicData uri="http://schemas.openxmlformats.org/drawingml/2006/table">
            <a:tbl>
              <a:tblPr>
                <a:noFill/>
                <a:tableStyleId>{DAE287C0-6507-4C19-8B47-826A5807CE72}</a:tableStyleId>
              </a:tblPr>
              <a:tblGrid>
                <a:gridCol w="4220125"/>
                <a:gridCol w="4361950"/>
              </a:tblGrid>
              <a:tr h="36076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198" name="Google Shape;198;p33"/>
          <p:cNvSpPr txBox="1"/>
          <p:nvPr/>
        </p:nvSpPr>
        <p:spPr>
          <a:xfrm>
            <a:off x="1485750" y="2327675"/>
            <a:ext cx="44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3"/>
          <p:cNvSpPr txBox="1"/>
          <p:nvPr/>
        </p:nvSpPr>
        <p:spPr>
          <a:xfrm>
            <a:off x="4534975" y="1300250"/>
            <a:ext cx="4355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chemeClr val="dk1"/>
              </a:buClr>
              <a:buSzPts val="1100"/>
              <a:buFont typeface="Arial"/>
              <a:buNone/>
            </a:pPr>
            <a:r>
              <a:rPr b="0" i="0" lang="en" sz="1800" u="none" cap="none" strike="noStrike">
                <a:solidFill>
                  <a:srgbClr val="1155CC"/>
                </a:solidFill>
                <a:latin typeface="Arial"/>
                <a:ea typeface="Arial"/>
                <a:cs typeface="Arial"/>
                <a:sym typeface="Arial"/>
              </a:rPr>
              <a:t>          Communication with buzzer</a:t>
            </a:r>
            <a:endParaRPr b="0" i="0" sz="1400" u="none" cap="none" strike="noStrike">
              <a:solidFill>
                <a:srgbClr val="1155CC"/>
              </a:solidFill>
              <a:latin typeface="Arial"/>
              <a:ea typeface="Arial"/>
              <a:cs typeface="Arial"/>
              <a:sym typeface="Arial"/>
            </a:endParaRPr>
          </a:p>
        </p:txBody>
      </p:sp>
      <p:sp>
        <p:nvSpPr>
          <p:cNvPr id="200" name="Google Shape;200;p33"/>
          <p:cNvSpPr txBox="1"/>
          <p:nvPr/>
        </p:nvSpPr>
        <p:spPr>
          <a:xfrm>
            <a:off x="261775" y="1300250"/>
            <a:ext cx="4273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800"/>
              <a:buFont typeface="Arial"/>
              <a:buNone/>
            </a:pPr>
            <a:r>
              <a:rPr b="0" i="0" lang="en" sz="1800" u="none" cap="none" strike="noStrike">
                <a:solidFill>
                  <a:srgbClr val="1155CC"/>
                </a:solidFill>
                <a:latin typeface="Arial"/>
                <a:ea typeface="Arial"/>
                <a:cs typeface="Arial"/>
                <a:sym typeface="Arial"/>
              </a:rPr>
              <a:t>        Communication with camera</a:t>
            </a:r>
            <a:endParaRPr b="0" i="0" sz="1400" u="none" cap="none" strike="noStrike">
              <a:solidFill>
                <a:srgbClr val="1155CC"/>
              </a:solidFill>
              <a:latin typeface="Arial"/>
              <a:ea typeface="Arial"/>
              <a:cs typeface="Arial"/>
              <a:sym typeface="Arial"/>
            </a:endParaRPr>
          </a:p>
        </p:txBody>
      </p:sp>
      <p:cxnSp>
        <p:nvCxnSpPr>
          <p:cNvPr id="201" name="Google Shape;201;p33"/>
          <p:cNvCxnSpPr/>
          <p:nvPr/>
        </p:nvCxnSpPr>
        <p:spPr>
          <a:xfrm>
            <a:off x="253825" y="1825350"/>
            <a:ext cx="8574900" cy="0"/>
          </a:xfrm>
          <a:prstGeom prst="straightConnector1">
            <a:avLst/>
          </a:prstGeom>
          <a:noFill/>
          <a:ln cap="flat" cmpd="sng" w="9525">
            <a:solidFill>
              <a:schemeClr val="dk2"/>
            </a:solidFill>
            <a:prstDash val="solid"/>
            <a:round/>
            <a:headEnd len="sm" w="sm" type="none"/>
            <a:tailEnd len="sm" w="sm" type="none"/>
          </a:ln>
        </p:spPr>
      </p:cxnSp>
      <p:pic>
        <p:nvPicPr>
          <p:cNvPr id="202" name="Google Shape;202;p33"/>
          <p:cNvPicPr preferRelativeResize="0"/>
          <p:nvPr/>
        </p:nvPicPr>
        <p:blipFill rotWithShape="1">
          <a:blip r:embed="rId3">
            <a:alphaModFix/>
          </a:blip>
          <a:srcRect b="0" l="0" r="0" t="0"/>
          <a:stretch/>
        </p:blipFill>
        <p:spPr>
          <a:xfrm>
            <a:off x="8440425" y="80425"/>
            <a:ext cx="625350" cy="513875"/>
          </a:xfrm>
          <a:prstGeom prst="rect">
            <a:avLst/>
          </a:prstGeom>
          <a:noFill/>
          <a:ln>
            <a:noFill/>
          </a:ln>
        </p:spPr>
      </p:pic>
      <p:sp>
        <p:nvSpPr>
          <p:cNvPr id="203" name="Google Shape;203;p33"/>
          <p:cNvSpPr txBox="1"/>
          <p:nvPr/>
        </p:nvSpPr>
        <p:spPr>
          <a:xfrm>
            <a:off x="261775" y="2044675"/>
            <a:ext cx="4273200" cy="26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Courier New"/>
                <a:ea typeface="Courier New"/>
                <a:cs typeface="Courier New"/>
                <a:sym typeface="Courier New"/>
              </a:rPr>
              <a:t>import cv2</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Courier New"/>
              <a:ea typeface="Courier New"/>
              <a:cs typeface="Courier New"/>
              <a:sym typeface="Courier New"/>
            </a:endParaRPr>
          </a:p>
          <a:p>
            <a:pPr indent="0" lvl="0" marL="0" marR="0" rtl="0" algn="l">
              <a:lnSpc>
                <a:spcPct val="25000"/>
              </a:lnSpc>
              <a:spcBef>
                <a:spcPts val="0"/>
              </a:spcBef>
              <a:spcAft>
                <a:spcPts val="0"/>
              </a:spcAft>
              <a:buClr>
                <a:srgbClr val="000000"/>
              </a:buClr>
              <a:buSzPts val="1100"/>
              <a:buFont typeface="Arial"/>
              <a:buNone/>
            </a:pPr>
            <a:r>
              <a:rPr b="1" i="0" lang="en" sz="1100" u="none" cap="none" strike="noStrike">
                <a:solidFill>
                  <a:srgbClr val="000000"/>
                </a:solidFill>
                <a:latin typeface="Courier New"/>
                <a:ea typeface="Courier New"/>
                <a:cs typeface="Courier New"/>
                <a:sym typeface="Courier New"/>
              </a:rPr>
              <a:t>.</a:t>
            </a:r>
            <a:endParaRPr b="1" i="0" sz="1100" u="none" cap="none" strike="noStrike">
              <a:solidFill>
                <a:srgbClr val="000000"/>
              </a:solidFill>
              <a:latin typeface="Courier New"/>
              <a:ea typeface="Courier New"/>
              <a:cs typeface="Courier New"/>
              <a:sym typeface="Courier New"/>
            </a:endParaRPr>
          </a:p>
          <a:p>
            <a:pPr indent="0" lvl="0" marL="0" marR="0" rtl="0" algn="l">
              <a:lnSpc>
                <a:spcPct val="25000"/>
              </a:lnSpc>
              <a:spcBef>
                <a:spcPts val="0"/>
              </a:spcBef>
              <a:spcAft>
                <a:spcPts val="0"/>
              </a:spcAft>
              <a:buClr>
                <a:srgbClr val="000000"/>
              </a:buClr>
              <a:buSzPts val="1100"/>
              <a:buFont typeface="Arial"/>
              <a:buNone/>
            </a:pPr>
            <a:r>
              <a:rPr b="1" i="0" lang="en" sz="1100" u="none" cap="none" strike="noStrike">
                <a:solidFill>
                  <a:srgbClr val="000000"/>
                </a:solidFill>
                <a:latin typeface="Courier New"/>
                <a:ea typeface="Courier New"/>
                <a:cs typeface="Courier New"/>
                <a:sym typeface="Courier New"/>
              </a:rPr>
              <a:t>.{</a:t>
            </a:r>
            <a:endParaRPr b="1" i="0" sz="1100" u="none" cap="none" strike="noStrike">
              <a:solidFill>
                <a:srgbClr val="000000"/>
              </a:solidFill>
              <a:latin typeface="Courier New"/>
              <a:ea typeface="Courier New"/>
              <a:cs typeface="Courier New"/>
              <a:sym typeface="Courier New"/>
            </a:endParaRPr>
          </a:p>
          <a:p>
            <a:pPr indent="0" lvl="0" marL="0" marR="0" rtl="0" algn="l">
              <a:lnSpc>
                <a:spcPct val="25000"/>
              </a:lnSpc>
              <a:spcBef>
                <a:spcPts val="0"/>
              </a:spcBef>
              <a:spcAft>
                <a:spcPts val="0"/>
              </a:spcAft>
              <a:buClr>
                <a:srgbClr val="000000"/>
              </a:buClr>
              <a:buSzPts val="1100"/>
              <a:buFont typeface="Arial"/>
              <a:buNone/>
            </a:pPr>
            <a:r>
              <a:rPr b="1" i="0" lang="en" sz="1100" u="none" cap="none" strike="noStrike">
                <a:solidFill>
                  <a:srgbClr val="000000"/>
                </a:solidFill>
                <a:latin typeface="Courier New"/>
                <a:ea typeface="Courier New"/>
                <a:cs typeface="Courier New"/>
                <a:sym typeface="Courier New"/>
              </a:rPr>
              <a: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Courier New"/>
                <a:ea typeface="Courier New"/>
                <a:cs typeface="Courier New"/>
                <a:sym typeface="Courier New"/>
              </a:rPr>
              <a:t>		}</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rgbClr val="000000"/>
                </a:solidFill>
                <a:latin typeface="Courier New"/>
                <a:ea typeface="Courier New"/>
                <a:cs typeface="Courier New"/>
                <a:sym typeface="Courier New"/>
              </a:rPr>
              <a:t>camera = cv2.VideoCapture(port)</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rgbClr val="000000"/>
                </a:solidFill>
                <a:latin typeface="Courier New"/>
                <a:ea typeface="Courier New"/>
                <a:cs typeface="Courier New"/>
                <a:sym typeface="Courier New"/>
              </a:rPr>
              <a:t>        if camera.isOpened():</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Courier New"/>
                <a:ea typeface="Courier New"/>
                <a:cs typeface="Courier New"/>
                <a:sym typeface="Courier New"/>
              </a:rPr>
              <a:t>            ret = camera.read()</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Courier New"/>
                <a:ea typeface="Courier New"/>
                <a:cs typeface="Courier New"/>
                <a:sym typeface="Courier New"/>
              </a:rPr>
              <a:t> videoCaptureDeviceId = int(port_ids[0])</a:t>
            </a:r>
            <a:endParaRPr b="1" i="0" sz="1100" u="none" cap="none" strike="noStrike">
              <a:solidFill>
                <a:srgbClr val="000000"/>
              </a:solidFill>
              <a:latin typeface="Courier New"/>
              <a:ea typeface="Courier New"/>
              <a:cs typeface="Courier New"/>
              <a:sym typeface="Courier New"/>
            </a:endParaRPr>
          </a:p>
          <a:p>
            <a:pPr indent="0" lvl="0" marL="0" marR="0" rtl="0" algn="l">
              <a:lnSpc>
                <a:spcPct val="25000"/>
              </a:lnSpc>
              <a:spcBef>
                <a:spcPts val="0"/>
              </a:spcBef>
              <a:spcAft>
                <a:spcPts val="0"/>
              </a:spcAft>
              <a:buClr>
                <a:srgbClr val="000000"/>
              </a:buClr>
              <a:buSzPts val="1100"/>
              <a:buFont typeface="Arial"/>
              <a:buNone/>
            </a:pPr>
            <a:r>
              <a:rPr b="1" i="0" lang="en" sz="1100" u="none" cap="none" strike="noStrike">
                <a:solidFill>
                  <a:schemeClr val="dk1"/>
                </a:solidFill>
                <a:latin typeface="Courier New"/>
                <a:ea typeface="Courier New"/>
                <a:cs typeface="Courier New"/>
                <a:sym typeface="Courier New"/>
              </a:rPr>
              <a:t>.</a:t>
            </a:r>
            <a:endParaRPr b="1" i="0" sz="1100" u="none" cap="none" strike="noStrike">
              <a:solidFill>
                <a:schemeClr val="dk1"/>
              </a:solidFill>
              <a:latin typeface="Courier New"/>
              <a:ea typeface="Courier New"/>
              <a:cs typeface="Courier New"/>
              <a:sym typeface="Courier New"/>
            </a:endParaRPr>
          </a:p>
          <a:p>
            <a:pPr indent="0" lvl="0" marL="0" marR="0" rtl="0" algn="l">
              <a:lnSpc>
                <a:spcPct val="25000"/>
              </a:lnSpc>
              <a:spcBef>
                <a:spcPts val="0"/>
              </a:spcBef>
              <a:spcAft>
                <a:spcPts val="0"/>
              </a:spcAft>
              <a:buClr>
                <a:srgbClr val="000000"/>
              </a:buClr>
              <a:buSzPts val="1100"/>
              <a:buFont typeface="Arial"/>
              <a:buNone/>
            </a:pPr>
            <a:r>
              <a:rPr b="1" i="0" lang="en" sz="1100" u="none" cap="none" strike="noStrike">
                <a:solidFill>
                  <a:schemeClr val="dk1"/>
                </a:solidFill>
                <a:latin typeface="Courier New"/>
                <a:ea typeface="Courier New"/>
                <a:cs typeface="Courier New"/>
                <a:sym typeface="Courier New"/>
              </a:rPr>
              <a:t>.</a:t>
            </a:r>
            <a:endParaRPr b="1" i="0" sz="1100" u="none" cap="none" strike="noStrike">
              <a:solidFill>
                <a:schemeClr val="dk1"/>
              </a:solidFill>
              <a:latin typeface="Courier New"/>
              <a:ea typeface="Courier New"/>
              <a:cs typeface="Courier New"/>
              <a:sym typeface="Courier New"/>
            </a:endParaRPr>
          </a:p>
          <a:p>
            <a:pPr indent="0" lvl="0" marL="0" marR="0" rtl="0" algn="l">
              <a:lnSpc>
                <a:spcPct val="25000"/>
              </a:lnSpc>
              <a:spcBef>
                <a:spcPts val="0"/>
              </a:spcBef>
              <a:spcAft>
                <a:spcPts val="0"/>
              </a:spcAft>
              <a:buClr>
                <a:srgbClr val="000000"/>
              </a:buClr>
              <a:buSzPts val="1100"/>
              <a:buFont typeface="Arial"/>
              <a:buNone/>
            </a:pPr>
            <a:r>
              <a:rPr b="1" i="0" lang="en" sz="1100" u="none" cap="none" strike="noStrike">
                <a:solidFill>
                  <a:schemeClr val="dk1"/>
                </a:solidFill>
                <a:latin typeface="Courier New"/>
                <a:ea typeface="Courier New"/>
                <a:cs typeface="Courier New"/>
                <a:sym typeface="Courier New"/>
              </a:rPr>
              <a:t>.</a:t>
            </a:r>
            <a:endParaRPr b="1" i="0" sz="1100" u="none" cap="none" strike="noStrike">
              <a:solidFill>
                <a:srgbClr val="000000"/>
              </a:solidFill>
              <a:latin typeface="Courier New"/>
              <a:ea typeface="Courier New"/>
              <a:cs typeface="Courier New"/>
              <a:sym typeface="Courier New"/>
            </a:endParaRPr>
          </a:p>
          <a:p>
            <a:pPr indent="0" lvl="0" marL="0" marR="0" rtl="0" algn="l">
              <a:lnSpc>
                <a:spcPct val="25000"/>
              </a:lnSpc>
              <a:spcBef>
                <a:spcPts val="0"/>
              </a:spcBef>
              <a:spcAft>
                <a:spcPts val="0"/>
              </a:spcAft>
              <a:buClr>
                <a:srgbClr val="000000"/>
              </a:buClr>
              <a:buSzPts val="1100"/>
              <a:buFont typeface="Arial"/>
              <a:buNone/>
            </a:pPr>
            <a:r>
              <a:rPr b="1" i="0" lang="en" sz="1100" u="none" cap="none" strike="noStrike">
                <a:solidFill>
                  <a:schemeClr val="dk1"/>
                </a:solidFill>
                <a:latin typeface="Courier New"/>
                <a:ea typeface="Courier New"/>
                <a:cs typeface="Courier New"/>
                <a:sym typeface="Courier New"/>
              </a:rPr>
              <a:t>.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rgbClr val="000000"/>
                </a:solidFill>
                <a:latin typeface="Courier New"/>
                <a:ea typeface="Courier New"/>
                <a:cs typeface="Courier New"/>
                <a:sym typeface="Courier New"/>
              </a:rPr>
              <a:t>camera = cv2.VideoCapture(videoCaptureDeviceId)</a:t>
            </a:r>
            <a:endParaRPr b="1"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Courier New"/>
              <a:ea typeface="Courier New"/>
              <a:cs typeface="Courier New"/>
              <a:sym typeface="Courier New"/>
            </a:endParaRPr>
          </a:p>
          <a:p>
            <a:pPr indent="0" lvl="0" marL="0" marR="0" rtl="0" algn="l">
              <a:lnSpc>
                <a:spcPct val="2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a:t>
            </a:r>
            <a:endParaRPr b="1" i="0" sz="1100" u="none" cap="none" strike="noStrike">
              <a:solidFill>
                <a:schemeClr val="dk1"/>
              </a:solidFill>
              <a:latin typeface="Courier New"/>
              <a:ea typeface="Courier New"/>
              <a:cs typeface="Courier New"/>
              <a:sym typeface="Courier New"/>
            </a:endParaRPr>
          </a:p>
          <a:p>
            <a:pPr indent="0" lvl="0" marL="0" marR="0" rtl="0" algn="l">
              <a:lnSpc>
                <a:spcPct val="2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a:t>
            </a:r>
            <a:endParaRPr b="1" i="0" sz="1100" u="none" cap="none" strike="noStrike">
              <a:solidFill>
                <a:schemeClr val="dk1"/>
              </a:solidFill>
              <a:latin typeface="Courier New"/>
              <a:ea typeface="Courier New"/>
              <a:cs typeface="Courier New"/>
              <a:sym typeface="Courier New"/>
            </a:endParaRPr>
          </a:p>
          <a:p>
            <a:pPr indent="0" lvl="0" marL="0" marR="0" rtl="0" algn="l">
              <a:lnSpc>
                <a:spcPct val="2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Courier New"/>
                <a:ea typeface="Courier New"/>
                <a:cs typeface="Courier New"/>
                <a:sym typeface="Courier New"/>
              </a:rPr>
              <a:t>for res, img in runner.classifier(videoCaptureDeviceId):</a:t>
            </a:r>
            <a:endParaRPr b="1" i="0" sz="1100" u="none" cap="none" strike="noStrike">
              <a:solidFill>
                <a:srgbClr val="000000"/>
              </a:solidFill>
              <a:latin typeface="Courier New"/>
              <a:ea typeface="Courier New"/>
              <a:cs typeface="Courier New"/>
              <a:sym typeface="Courier New"/>
            </a:endParaRPr>
          </a:p>
        </p:txBody>
      </p:sp>
      <p:sp>
        <p:nvSpPr>
          <p:cNvPr id="204" name="Google Shape;204;p33"/>
          <p:cNvSpPr txBox="1"/>
          <p:nvPr/>
        </p:nvSpPr>
        <p:spPr>
          <a:xfrm>
            <a:off x="4534975" y="1951375"/>
            <a:ext cx="4273200" cy="3216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b="1" i="0" lang="en" sz="1100" u="none" cap="none" strike="noStrike">
                <a:solidFill>
                  <a:srgbClr val="000000"/>
                </a:solidFill>
                <a:latin typeface="Courier New"/>
                <a:ea typeface="Courier New"/>
                <a:cs typeface="Courier New"/>
                <a:sym typeface="Courier New"/>
              </a:rPr>
              <a:t>import RPi.GPIO as GPIO</a:t>
            </a:r>
            <a:endParaRPr b="1" i="0" sz="11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i="0" lang="en" sz="1100" u="none" cap="none" strike="noStrike">
                <a:solidFill>
                  <a:srgbClr val="000000"/>
                </a:solidFill>
                <a:latin typeface="Courier New"/>
                <a:ea typeface="Courier New"/>
                <a:cs typeface="Courier New"/>
                <a:sym typeface="Courier New"/>
              </a:rPr>
              <a:t>GPIO.setmode(GPIO.BCM)</a:t>
            </a:r>
            <a:endParaRPr b="1" i="0" sz="11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i="0" lang="en" sz="1100" u="none" cap="none" strike="noStrike">
                <a:solidFill>
                  <a:srgbClr val="000000"/>
                </a:solidFill>
                <a:latin typeface="Courier New"/>
                <a:ea typeface="Courier New"/>
                <a:cs typeface="Courier New"/>
                <a:sym typeface="Courier New"/>
              </a:rPr>
              <a:t>GPActiveBuzzer = 17</a:t>
            </a:r>
            <a:endParaRPr b="1" sz="1100">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rPr b="1" i="0" lang="en" sz="1100" u="none" cap="none" strike="noStrike">
                <a:solidFill>
                  <a:schemeClr val="dk1"/>
                </a:solidFill>
                <a:latin typeface="Courier New"/>
                <a:ea typeface="Courier New"/>
                <a:cs typeface="Courier New"/>
                <a:sym typeface="Courier New"/>
              </a:rPr>
              <a:t>{.......	}</a:t>
            </a:r>
            <a:r>
              <a:rPr b="1" i="0" lang="en" sz="1100" u="none" cap="none" strike="noStrike">
                <a:solidFill>
                  <a:srgbClr val="000000"/>
                </a:solidFill>
                <a:latin typeface="Courier New"/>
                <a:ea typeface="Courier New"/>
                <a:cs typeface="Courier New"/>
                <a:sym typeface="Courier New"/>
              </a:rPr>
              <a:t> </a:t>
            </a:r>
            <a:endParaRPr b="1" i="0" sz="11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if ( scr1 &gt;= 0.7 ):    print( "Mask Detected" )</a:t>
            </a:r>
            <a:endParaRPr b="1" sz="1100">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elif ( scr2 &gt;= 0.8</a:t>
            </a:r>
            <a:r>
              <a:rPr b="1" lang="en" sz="1100">
                <a:latin typeface="Courier New"/>
                <a:ea typeface="Courier New"/>
                <a:cs typeface="Courier New"/>
                <a:sym typeface="Courier New"/>
              </a:rPr>
              <a:t>5 ): </a:t>
            </a:r>
            <a:r>
              <a:rPr b="1" lang="en" sz="1100">
                <a:latin typeface="Courier New"/>
                <a:ea typeface="Courier New"/>
                <a:cs typeface="Courier New"/>
                <a:sym typeface="Courier New"/>
              </a:rPr>
              <a:t>  print( "No mask detected")</a:t>
            </a:r>
            <a:endParaRPr b="1" sz="1100">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rPr b="1" i="0" lang="en" sz="1100" u="none" cap="none" strike="noStrike">
                <a:solidFill>
                  <a:srgbClr val="000000"/>
                </a:solidFill>
                <a:latin typeface="Courier New"/>
                <a:ea typeface="Courier New"/>
                <a:cs typeface="Courier New"/>
                <a:sym typeface="Courier New"/>
              </a:rPr>
              <a:t>GPIO.output(GPActiveBuzzer,GPIO.HIGH)</a:t>
            </a:r>
            <a:r>
              <a:rPr b="1" lang="en" sz="1100">
                <a:solidFill>
                  <a:schemeClr val="dk1"/>
                </a:solidFill>
                <a:latin typeface="Courier New"/>
                <a:ea typeface="Courier New"/>
                <a:cs typeface="Courier New"/>
                <a:sym typeface="Courier New"/>
              </a:rPr>
              <a:t>#Buzzer on</a:t>
            </a:r>
            <a:endParaRPr b="1" i="0" sz="11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rPr b="1" i="0" lang="en" sz="1100" u="none" cap="none" strike="noStrike">
                <a:solidFill>
                  <a:srgbClr val="000000"/>
                </a:solidFill>
                <a:latin typeface="Courier New"/>
                <a:ea typeface="Courier New"/>
                <a:cs typeface="Courier New"/>
                <a:sym typeface="Courier New"/>
              </a:rPr>
              <a:t>time.sleep(0.5) #pause for 0.5 seconds                        GPIO.output(GPActiveBuzzer,GPIO.LOW)</a:t>
            </a:r>
            <a:r>
              <a:rPr b="1" lang="en" sz="1100">
                <a:solidFill>
                  <a:schemeClr val="dk1"/>
                </a:solidFill>
                <a:latin typeface="Courier New"/>
                <a:ea typeface="Courier New"/>
                <a:cs typeface="Courier New"/>
                <a:sym typeface="Courier New"/>
              </a:rPr>
              <a:t>#Buzzer off</a:t>
            </a:r>
            <a:r>
              <a:rPr b="1" lang="en">
                <a:solidFill>
                  <a:schemeClr val="dk1"/>
                </a:solidFill>
                <a:latin typeface="Courier New"/>
                <a:ea typeface="Courier New"/>
                <a:cs typeface="Courier New"/>
                <a:sym typeface="Courier New"/>
              </a:rPr>
              <a:t> </a:t>
            </a:r>
            <a:endParaRPr b="1" i="0" sz="11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t/>
            </a:r>
            <a:endParaRPr b="1" i="0" sz="11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t/>
            </a:r>
            <a:endParaRPr b="1" i="0" sz="1100" u="none" cap="none" strike="noStrike">
              <a:solidFill>
                <a:srgbClr val="00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