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4"/>
  </p:sldMasterIdLst>
  <p:notesMasterIdLst>
    <p:notesMasterId r:id="rId22"/>
  </p:notesMasterIdLst>
  <p:sldIdLst>
    <p:sldId id="256" r:id="rId5"/>
    <p:sldId id="290" r:id="rId6"/>
    <p:sldId id="258" r:id="rId7"/>
    <p:sldId id="257" r:id="rId8"/>
    <p:sldId id="1046" r:id="rId9"/>
    <p:sldId id="1048" r:id="rId10"/>
    <p:sldId id="1051" r:id="rId11"/>
    <p:sldId id="1030" r:id="rId12"/>
    <p:sldId id="1049" r:id="rId13"/>
    <p:sldId id="1031" r:id="rId14"/>
    <p:sldId id="1032" r:id="rId15"/>
    <p:sldId id="1050" r:id="rId16"/>
    <p:sldId id="259" r:id="rId17"/>
    <p:sldId id="1041" r:id="rId18"/>
    <p:sldId id="262" r:id="rId19"/>
    <p:sldId id="263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nnon Lindsay" initials="SL" lastIdx="2" clrIdx="0">
    <p:extLst>
      <p:ext uri="{19B8F6BF-5375-455C-9EA6-DF929625EA0E}">
        <p15:presenceInfo xmlns:p15="http://schemas.microsoft.com/office/powerpoint/2012/main" userId="S::slindsay@blueraster.com::0c7e7441-7e4b-4d3a-9b88-32a8f4fd14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3" autoAdjust="0"/>
    <p:restoredTop sz="95833" autoAdjust="0"/>
  </p:normalViewPr>
  <p:slideViewPr>
    <p:cSldViewPr snapToGrid="0">
      <p:cViewPr varScale="1">
        <p:scale>
          <a:sx n="105" d="100"/>
          <a:sy n="105" d="100"/>
        </p:scale>
        <p:origin x="12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Lindsay" userId="3a79c01c02862796" providerId="LiveId" clId="{6499F7F8-58EF-4E63-A1E0-1A7328CA9EC0}"/>
    <pc:docChg chg="undo redo custSel addSld delSld">
      <pc:chgData name="Shannon Lindsay" userId="3a79c01c02862796" providerId="LiveId" clId="{6499F7F8-58EF-4E63-A1E0-1A7328CA9EC0}" dt="2020-02-24T14:48:53.587" v="2" actId="2696"/>
      <pc:docMkLst>
        <pc:docMk/>
      </pc:docMkLst>
      <pc:sldChg chg="add del">
        <pc:chgData name="Shannon Lindsay" userId="3a79c01c02862796" providerId="LiveId" clId="{6499F7F8-58EF-4E63-A1E0-1A7328CA9EC0}" dt="2020-02-24T14:48:53.587" v="2" actId="2696"/>
        <pc:sldMkLst>
          <pc:docMk/>
          <pc:sldMk cId="3165516165" sldId="295"/>
        </pc:sldMkLst>
      </pc:sldChg>
      <pc:sldChg chg="add del">
        <pc:chgData name="Shannon Lindsay" userId="3a79c01c02862796" providerId="LiveId" clId="{6499F7F8-58EF-4E63-A1E0-1A7328CA9EC0}" dt="2020-02-24T14:48:53.587" v="2" actId="2696"/>
        <pc:sldMkLst>
          <pc:docMk/>
          <pc:sldMk cId="3993040724" sldId="296"/>
        </pc:sldMkLst>
      </pc:sldChg>
      <pc:sldChg chg="add del">
        <pc:chgData name="Shannon Lindsay" userId="3a79c01c02862796" providerId="LiveId" clId="{6499F7F8-58EF-4E63-A1E0-1A7328CA9EC0}" dt="2020-02-24T14:48:53.587" v="2" actId="2696"/>
        <pc:sldMkLst>
          <pc:docMk/>
          <pc:sldMk cId="2454003507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EF0AC-155C-4E04-BCF8-ED5EA23ECC87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332D1-52F8-4E46-AFF5-DEAC5352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52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332D1-52F8-4E46-AFF5-DEAC5352B0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99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4000" dirty="0"/>
              <a:t>Publish to the service</a:t>
            </a:r>
          </a:p>
          <a:p>
            <a:pPr lvl="1"/>
            <a:r>
              <a:rPr lang="en-US" sz="4000" dirty="0"/>
              <a:t>Service</a:t>
            </a:r>
          </a:p>
          <a:p>
            <a:pPr lvl="2"/>
            <a:r>
              <a:rPr lang="en-US" sz="3600" dirty="0"/>
              <a:t>My workspace (sandbox)</a:t>
            </a:r>
          </a:p>
          <a:p>
            <a:pPr lvl="2"/>
            <a:r>
              <a:rPr lang="en-US" sz="3600" dirty="0"/>
              <a:t>Workspace vs App</a:t>
            </a:r>
          </a:p>
          <a:p>
            <a:pPr lvl="1"/>
            <a:r>
              <a:rPr lang="en-US" sz="4000" dirty="0"/>
              <a:t>Automated Refresh</a:t>
            </a:r>
          </a:p>
          <a:p>
            <a:pPr lvl="2"/>
            <a:r>
              <a:rPr lang="en-US" sz="3600" dirty="0"/>
              <a:t>Gateways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332D1-52F8-4E46-AFF5-DEAC5352B0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5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Approx</a:t>
            </a:r>
            <a:r>
              <a:rPr lang="en-US" dirty="0" smtClean="0"/>
              <a:t> 1.7 MB per second</a:t>
            </a:r>
          </a:p>
          <a:p>
            <a:r>
              <a:rPr lang="en-US" dirty="0" smtClean="0"/>
              <a:t>Total accumulated data</a:t>
            </a:r>
            <a:r>
              <a:rPr lang="en-US" baseline="0" dirty="0" smtClean="0"/>
              <a:t> is approx.  44 zettabytes (44 trillion gigabytes)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332D1-52F8-4E46-AFF5-DEAC5352B0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67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D4B86-95BB-4108-B9C7-D1B1F2B3C3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3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D4B86-95BB-4108-B9C7-D1B1F2B3C3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83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Emphasize: Power BI is NOT a database</a:t>
            </a:r>
          </a:p>
          <a:p>
            <a:endParaRPr lang="en-US" dirty="0"/>
          </a:p>
          <a:p>
            <a:r>
              <a:rPr lang="en-US" dirty="0"/>
              <a:t>Power BI Desktop is the platform where you can ingest, transform, and shape your data</a:t>
            </a:r>
          </a:p>
          <a:p>
            <a:endParaRPr lang="en-US" dirty="0"/>
          </a:p>
          <a:p>
            <a:r>
              <a:rPr lang="en-US" dirty="0"/>
              <a:t>Power BI Web Service is where you publish reports for consumers</a:t>
            </a:r>
          </a:p>
          <a:p>
            <a:endParaRPr lang="en-US" dirty="0"/>
          </a:p>
          <a:p>
            <a:r>
              <a:rPr lang="en-US" dirty="0"/>
              <a:t>Power BI Mobile allows consumers to interact with data on the fly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D4B86-95BB-4108-B9C7-D1B1F2B3C3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67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 BI is NOT a database. The database is in the top left. (Shan – rebuild this)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D4B86-95BB-4108-B9C7-D1B1F2B3C3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55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 BI is NOT a database. The database is in the top left. (Shan – rebuild this)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D4B86-95BB-4108-B9C7-D1B1F2B3C3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43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get data from SP list – use PGH 311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332D1-52F8-4E46-AFF5-DEAC5352B0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24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332D1-52F8-4E46-AFF5-DEAC5352B0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54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46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3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2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55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4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2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9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7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2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6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pbiSingleInstall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powerbi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community.powerbi.com/" TargetMode="External"/><Relationship Id="rId7" Type="http://schemas.openxmlformats.org/officeDocument/2006/relationships/hyperlink" Target="https://urldefense.proofpoint.com/v2/url?u=https-3A__www.youtube.com_channel_UCFp1vaKzpfvoGai0vE5VJ0w_videos&amp;d=DwMFAg&amp;c=G2MiLlal7SXE3PeSnG8W6_JBU6FcdVjSsBSbw6gcR0U&amp;r=Qm5XhS5Hu8IN_QawlN9ZJyRq24-EETF7zM0iLpVGo5U&amp;m=h0I411rKrS46Y2aBnDNPR8UNne_NHSFLdH3tHo45bCo&amp;s=Ml3-hW-L9gWHNmlIi9Pq7P9xBN9Q_eSnBogL5U_nbL4&amp;e=" TargetMode="External"/><Relationship Id="rId2" Type="http://schemas.openxmlformats.org/officeDocument/2006/relationships/hyperlink" Target="https://sqlbi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rldefense.proofpoint.com/v2/url?u=https-3A__powerpivotpro.com_&amp;d=DwMFAg&amp;c=G2MiLlal7SXE3PeSnG8W6_JBU6FcdVjSsBSbw6gcR0U&amp;r=Qm5XhS5Hu8IN_QawlN9ZJyRq24-EETF7zM0iLpVGo5U&amp;m=h0I411rKrS46Y2aBnDNPR8UNne_NHSFLdH3tHo45bCo&amp;s=5qESN_0fMc2H34PlFj_Em2aAe33fxJij_zjUN4nUf5s&amp;e=" TargetMode="External"/><Relationship Id="rId5" Type="http://schemas.openxmlformats.org/officeDocument/2006/relationships/hyperlink" Target="https://urldefense.proofpoint.com/v2/url?u=https-3A__www.youtube.com_channel_UCy2rBgj4M1tzK-2DurTZ28zcA&amp;d=DwMFAg&amp;c=G2MiLlal7SXE3PeSnG8W6_JBU6FcdVjSsBSbw6gcR0U&amp;r=Qm5XhS5Hu8IN_QawlN9ZJyRq24-EETF7zM0iLpVGo5U&amp;m=h0I411rKrS46Y2aBnDNPR8UNne_NHSFLdH3tHo45bCo&amp;s=uWBkJxpr4DcVjrxrOMjgCsrzjkzcvoEKv0wcdsUs5TM&amp;e=" TargetMode="External"/><Relationship Id="rId4" Type="http://schemas.openxmlformats.org/officeDocument/2006/relationships/hyperlink" Target="https://urldefense.proofpoint.com/v2/url?u=https-3A__ideas.powerbi.com_forums_265200-2Dpower-2Dbi-2Dideas&amp;d=DwMFAg&amp;c=G2MiLlal7SXE3PeSnG8W6_JBU6FcdVjSsBSbw6gcR0U&amp;r=Qm5XhS5Hu8IN_QawlN9ZJyRq24-EETF7zM0iLpVGo5U&amp;m=h0I411rKrS46Y2aBnDNPR8UNne_NHSFLdH3tHo45bCo&amp;s=cQB9YPBFK9ONFgIYxt37d11e3xXgnBs5R73hjKsiWPg&amp;e=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22BD-DCAC-4DFA-8B85-25669405F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38" y="1111086"/>
            <a:ext cx="10906125" cy="2623885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Introduction to </a:t>
            </a:r>
            <a:r>
              <a:rPr lang="en-US" dirty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945B0-B4D9-4E1A-96E1-E2084026F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304" y="4871536"/>
            <a:ext cx="6454775" cy="1234345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US" sz="3600" dirty="0" smtClean="0">
                <a:solidFill>
                  <a:srgbClr val="1B1B1B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Power BI Days</a:t>
            </a:r>
          </a:p>
          <a:p>
            <a:pPr algn="l"/>
            <a:r>
              <a:rPr lang="en-US" sz="3600" dirty="0" smtClean="0">
                <a:solidFill>
                  <a:srgbClr val="1B1B1B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02/29/2020</a:t>
            </a:r>
            <a:endParaRPr lang="en-US" sz="3600" dirty="0">
              <a:solidFill>
                <a:srgbClr val="1B1B1B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164" y="5554979"/>
            <a:ext cx="823899" cy="81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2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53CB93-2942-417E-8203-057213D274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75"/>
          <a:stretch/>
        </p:blipFill>
        <p:spPr>
          <a:xfrm>
            <a:off x="2284362" y="1313646"/>
            <a:ext cx="7470867" cy="491933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9C4B97C-5C31-4515-9728-E8D7F66F375A}"/>
              </a:ext>
            </a:extLst>
          </p:cNvPr>
          <p:cNvSpPr txBox="1">
            <a:spLocks/>
          </p:cNvSpPr>
          <p:nvPr/>
        </p:nvSpPr>
        <p:spPr>
          <a:xfrm>
            <a:off x="674237" y="4170501"/>
            <a:ext cx="3657600" cy="1525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What is Power BI?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544" y="234696"/>
            <a:ext cx="9875520" cy="1356360"/>
          </a:xfrm>
        </p:spPr>
        <p:txBody>
          <a:bodyPr/>
          <a:lstStyle/>
          <a:p>
            <a:r>
              <a:rPr lang="en-US" dirty="0" smtClean="0"/>
              <a:t>Power BI Suite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8052" y="1525956"/>
            <a:ext cx="46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Power BI </a:t>
            </a:r>
            <a:r>
              <a:rPr lang="en-US" b="1" dirty="0" smtClean="0"/>
              <a:t>Desktop </a:t>
            </a:r>
            <a:r>
              <a:rPr lang="en-US" dirty="0"/>
              <a:t>app is used to create reports</a:t>
            </a:r>
          </a:p>
        </p:txBody>
      </p:sp>
      <p:sp>
        <p:nvSpPr>
          <p:cNvPr id="5" name="Rectangle 4"/>
          <p:cNvSpPr/>
          <p:nvPr/>
        </p:nvSpPr>
        <p:spPr>
          <a:xfrm>
            <a:off x="8218829" y="1591056"/>
            <a:ext cx="39296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Power BI Services </a:t>
            </a:r>
            <a:r>
              <a:rPr lang="en-US" dirty="0"/>
              <a:t>(Software as a Service - SaaS) is used to publish the reports</a:t>
            </a:r>
          </a:p>
        </p:txBody>
      </p:sp>
      <p:sp>
        <p:nvSpPr>
          <p:cNvPr id="7" name="Rectangle 6"/>
          <p:cNvSpPr/>
          <p:nvPr/>
        </p:nvSpPr>
        <p:spPr>
          <a:xfrm>
            <a:off x="482082" y="5234433"/>
            <a:ext cx="27089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Power </a:t>
            </a:r>
            <a:r>
              <a:rPr lang="en-US" b="1" dirty="0"/>
              <a:t>BI mobile </a:t>
            </a:r>
            <a:r>
              <a:rPr lang="en-US" dirty="0"/>
              <a:t>app is used to view the reports and dashboards.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5164" y="5554979"/>
            <a:ext cx="823899" cy="81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76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2"/>
          <p:cNvSpPr>
            <a:spLocks noGrp="1"/>
          </p:cNvSpPr>
          <p:nvPr>
            <p:ph type="title"/>
          </p:nvPr>
        </p:nvSpPr>
        <p:spPr>
          <a:xfrm>
            <a:off x="923544" y="234696"/>
            <a:ext cx="9875520" cy="1356360"/>
          </a:xfrm>
        </p:spPr>
        <p:txBody>
          <a:bodyPr/>
          <a:lstStyle/>
          <a:p>
            <a:r>
              <a:rPr lang="en-US" dirty="0" smtClean="0"/>
              <a:t>Power BI Architecture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510" y="1394460"/>
            <a:ext cx="7615587" cy="418566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5164" y="5554979"/>
            <a:ext cx="823899" cy="81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2"/>
          <p:cNvSpPr>
            <a:spLocks noGrp="1"/>
          </p:cNvSpPr>
          <p:nvPr>
            <p:ph type="title"/>
          </p:nvPr>
        </p:nvSpPr>
        <p:spPr>
          <a:xfrm>
            <a:off x="628650" y="234696"/>
            <a:ext cx="11007090" cy="1207770"/>
          </a:xfrm>
        </p:spPr>
        <p:txBody>
          <a:bodyPr/>
          <a:lstStyle/>
          <a:p>
            <a:r>
              <a:rPr lang="en-US" dirty="0" smtClean="0"/>
              <a:t>Power BI Content Development Workflow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0" y="1442466"/>
            <a:ext cx="6503670" cy="44740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5164" y="5554979"/>
            <a:ext cx="823899" cy="8181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09159" y="4343400"/>
            <a:ext cx="4366260" cy="1892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11150" y="4343400"/>
            <a:ext cx="176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BI Service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31167" y="2615684"/>
            <a:ext cx="18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BI Desktop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43151" y="1371600"/>
            <a:ext cx="0" cy="4786604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343151" y="1371600"/>
            <a:ext cx="6617969" cy="228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43151" y="6152283"/>
            <a:ext cx="1988016" cy="592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31167" y="4229100"/>
            <a:ext cx="1" cy="192318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331168" y="4229100"/>
            <a:ext cx="4629952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961120" y="1371600"/>
            <a:ext cx="0" cy="285750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3547B7-8C52-4E47-A5F3-B681DD122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57" y="1442466"/>
            <a:ext cx="10468356" cy="4191320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Download </a:t>
            </a:r>
            <a:r>
              <a:rPr lang="en-US" sz="4000" dirty="0"/>
              <a:t>Power BI desktop </a:t>
            </a:r>
            <a:endParaRPr lang="en-US" sz="4000" dirty="0" smtClean="0"/>
          </a:p>
          <a:p>
            <a:pPr lvl="1"/>
            <a:r>
              <a:rPr lang="en-US" sz="3800" dirty="0">
                <a:hlinkClick r:id="rId3"/>
              </a:rPr>
              <a:t>https://</a:t>
            </a:r>
            <a:r>
              <a:rPr lang="en-US" sz="3800" dirty="0" smtClean="0">
                <a:hlinkClick r:id="rId3"/>
              </a:rPr>
              <a:t>aka.ms/pbiSingleInstaller</a:t>
            </a:r>
            <a:endParaRPr lang="en-US" sz="3800" dirty="0" smtClean="0"/>
          </a:p>
          <a:p>
            <a:pPr lvl="1"/>
            <a:r>
              <a:rPr lang="en-US" sz="3800" dirty="0" smtClean="0">
                <a:hlinkClick r:id="rId4"/>
              </a:rPr>
              <a:t>http://powerbi.com</a:t>
            </a:r>
            <a:endParaRPr lang="en-US" sz="3800" dirty="0" smtClean="0"/>
          </a:p>
          <a:p>
            <a:r>
              <a:rPr lang="en-US" sz="4000" dirty="0" smtClean="0"/>
              <a:t>Get </a:t>
            </a:r>
            <a:r>
              <a:rPr lang="en-US" sz="4000" dirty="0"/>
              <a:t>data!</a:t>
            </a:r>
          </a:p>
          <a:p>
            <a:pPr lvl="1"/>
            <a:r>
              <a:rPr lang="en-US" sz="3600" dirty="0"/>
              <a:t>Connect to 80+ sources</a:t>
            </a:r>
          </a:p>
          <a:p>
            <a:r>
              <a:rPr lang="en-US" sz="4000" dirty="0"/>
              <a:t>Prepare your data</a:t>
            </a:r>
          </a:p>
          <a:p>
            <a:pPr lvl="1"/>
            <a:r>
              <a:rPr lang="en-US" sz="3600" dirty="0"/>
              <a:t>Shape, transform, and clean data for analysis</a:t>
            </a:r>
          </a:p>
          <a:p>
            <a:pPr lvl="1"/>
            <a:r>
              <a:rPr lang="en-US" sz="3600" dirty="0"/>
              <a:t>Join and model data from multiple data </a:t>
            </a:r>
            <a:r>
              <a:rPr lang="en-US" sz="3600" dirty="0" smtClean="0"/>
              <a:t>sources/types</a:t>
            </a:r>
          </a:p>
          <a:p>
            <a:r>
              <a:rPr lang="en-US" sz="3800" dirty="0" smtClean="0"/>
              <a:t>Visualize and Share your data!</a:t>
            </a:r>
            <a:endParaRPr lang="en-US" sz="3800" dirty="0"/>
          </a:p>
          <a:p>
            <a:pPr lvl="1"/>
            <a:endParaRPr lang="en-US" sz="3600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628650" y="234696"/>
            <a:ext cx="11007090" cy="1207770"/>
          </a:xfrm>
        </p:spPr>
        <p:txBody>
          <a:bodyPr/>
          <a:lstStyle/>
          <a:p>
            <a:r>
              <a:rPr lang="en-US" dirty="0" smtClean="0"/>
              <a:t>Getting Started With Power BI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164" y="5554979"/>
            <a:ext cx="823899" cy="81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Presentation with media">
            <a:extLst>
              <a:ext uri="{FF2B5EF4-FFF2-40B4-BE49-F238E27FC236}">
                <a16:creationId xmlns:a16="http://schemas.microsoft.com/office/drawing/2014/main" id="{069B59F5-9E36-4247-9C85-45B2928BE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87707" y="1273132"/>
            <a:ext cx="5294715" cy="52947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81692" y="430776"/>
            <a:ext cx="8230908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Desktop and Power BI Service Tour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5164" y="5554979"/>
            <a:ext cx="823899" cy="81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4536-61FF-401B-A98B-F1F29BF3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Sharing Your Masterpiece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3547B7-8C52-4E47-A5F3-B681DD122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8256" cy="4351338"/>
          </a:xfrm>
        </p:spPr>
        <p:txBody>
          <a:bodyPr>
            <a:normAutofit/>
          </a:bodyPr>
          <a:lstStyle/>
          <a:p>
            <a:r>
              <a:rPr lang="en-US" sz="4000" dirty="0"/>
              <a:t>Power BI Reports are consumed in the service </a:t>
            </a:r>
            <a:r>
              <a:rPr lang="en-US" sz="4000" dirty="0" smtClean="0"/>
              <a:t>(app.powerbi.com</a:t>
            </a:r>
            <a:r>
              <a:rPr lang="en-US" sz="4000" dirty="0"/>
              <a:t>)</a:t>
            </a:r>
          </a:p>
          <a:p>
            <a:r>
              <a:rPr lang="en-US" sz="4000" dirty="0"/>
              <a:t>To keep things consistent (and connected to the source), you’ll set up automation</a:t>
            </a:r>
          </a:p>
          <a:p>
            <a:r>
              <a:rPr lang="en-US" sz="4000" dirty="0"/>
              <a:t>There is an on-prem option (Power BI report server)</a:t>
            </a:r>
          </a:p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C4D8FD-D3E1-417A-ACE6-0431284BE53B}"/>
              </a:ext>
            </a:extLst>
          </p:cNvPr>
          <p:cNvSpPr txBox="1">
            <a:spLocks/>
          </p:cNvSpPr>
          <p:nvPr/>
        </p:nvSpPr>
        <p:spPr>
          <a:xfrm>
            <a:off x="249864" y="237534"/>
            <a:ext cx="11770087" cy="132556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Sharing Your Masterpiece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164" y="5554979"/>
            <a:ext cx="823899" cy="81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3547B7-8C52-4E47-A5F3-B681DD122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95" y="1628405"/>
            <a:ext cx="11133513" cy="4351338"/>
          </a:xfrm>
        </p:spPr>
        <p:txBody>
          <a:bodyPr>
            <a:normAutofit/>
          </a:bodyPr>
          <a:lstStyle/>
          <a:p>
            <a:r>
              <a:rPr lang="en-US" sz="3600" dirty="0"/>
              <a:t>Process:</a:t>
            </a:r>
          </a:p>
          <a:p>
            <a:pPr lvl="1"/>
            <a:r>
              <a:rPr lang="en-US" sz="3200" dirty="0"/>
              <a:t>Start with end-user requirements</a:t>
            </a:r>
          </a:p>
          <a:p>
            <a:pPr lvl="1"/>
            <a:r>
              <a:rPr lang="en-US" sz="3200" dirty="0"/>
              <a:t>Ensure your </a:t>
            </a:r>
            <a:r>
              <a:rPr lang="en-US" sz="3200" dirty="0" err="1"/>
              <a:t>devs</a:t>
            </a:r>
            <a:r>
              <a:rPr lang="en-US" sz="3200" dirty="0"/>
              <a:t> have support (PUG)</a:t>
            </a:r>
          </a:p>
          <a:p>
            <a:pPr lvl="1"/>
            <a:r>
              <a:rPr lang="en-US" sz="3200" dirty="0"/>
              <a:t>Beware of unstructured data</a:t>
            </a:r>
          </a:p>
          <a:p>
            <a:pPr lvl="1"/>
            <a:r>
              <a:rPr lang="en-US" sz="3200" dirty="0"/>
              <a:t>Use the rest of the Power Platform</a:t>
            </a:r>
          </a:p>
          <a:p>
            <a:pPr lvl="2"/>
            <a:r>
              <a:rPr lang="en-US" sz="2800" dirty="0"/>
              <a:t>PowerApps for quick data collection, Flow for process automation</a:t>
            </a:r>
          </a:p>
          <a:p>
            <a:pPr lvl="1"/>
            <a:r>
              <a:rPr lang="en-US" sz="3200" dirty="0"/>
              <a:t>Train your end users!</a:t>
            </a:r>
          </a:p>
          <a:p>
            <a:endParaRPr lang="en-US" sz="3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1FB08A-6C57-4D4A-9238-D3B938FED8DA}"/>
              </a:ext>
            </a:extLst>
          </p:cNvPr>
          <p:cNvSpPr txBox="1">
            <a:spLocks/>
          </p:cNvSpPr>
          <p:nvPr/>
        </p:nvSpPr>
        <p:spPr>
          <a:xfrm>
            <a:off x="249865" y="237534"/>
            <a:ext cx="11637336" cy="132556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Tips and Tricks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164" y="5554979"/>
            <a:ext cx="823899" cy="81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480A44-9F5F-4762-9C42-5E655961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86" y="88848"/>
            <a:ext cx="7474172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3547B7-8C52-4E47-A5F3-B681DD122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8" y="1104805"/>
            <a:ext cx="9148044" cy="5402321"/>
          </a:xfrm>
        </p:spPr>
        <p:txBody>
          <a:bodyPr anchor="ctr">
            <a:normAutofit fontScale="92500" lnSpcReduction="20000"/>
          </a:bodyPr>
          <a:lstStyle/>
          <a:p>
            <a:pPr lvl="0"/>
            <a:r>
              <a:rPr lang="en-US" sz="24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https://SQLBI.com/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intermediate to advanced</a:t>
            </a:r>
          </a:p>
          <a:p>
            <a:pPr lvl="1"/>
            <a:r>
              <a:rPr lang="en-US" sz="2000" b="1" dirty="0"/>
              <a:t>2 free trainings – one on DAX and one on M (data model/ETL layer)</a:t>
            </a:r>
            <a:endParaRPr lang="en-US" sz="2000" u="sng" dirty="0">
              <a:hlinkClick r:id="rId3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lvl="0"/>
            <a:r>
              <a:rPr lang="en-US" sz="24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https://community.powerbi.com/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ask questions </a:t>
            </a:r>
          </a:p>
          <a:p>
            <a:pPr lvl="0"/>
            <a:r>
              <a:rPr lang="en-US" sz="24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https://ideas.powerbi.com/forums/265200-power-bi-ideas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create and vote ideas</a:t>
            </a:r>
          </a:p>
          <a:p>
            <a:pPr lvl="0"/>
            <a:r>
              <a:rPr lang="en-US" sz="2400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https://www.youtube.com/channel/UCy2rBgj4M1tzK-urTZ28zcA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beginner to intermediate </a:t>
            </a:r>
            <a:r>
              <a:rPr lang="en-US" sz="2000" dirty="0" err="1"/>
              <a:t>Youtube</a:t>
            </a:r>
            <a:r>
              <a:rPr lang="en-US" sz="2000" dirty="0"/>
              <a:t> </a:t>
            </a:r>
          </a:p>
          <a:p>
            <a:pPr lvl="0"/>
            <a:r>
              <a:rPr lang="en-US" sz="2400" u="sng" dirty="0"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https://powerpivotpro.com/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beginner to intermediate </a:t>
            </a:r>
          </a:p>
          <a:p>
            <a:pPr lvl="0"/>
            <a:r>
              <a:rPr lang="en-US" sz="2400" u="sng" dirty="0"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https://www.youtube.com/channel/UCFp1vaKzpfvoGai0vE5VJ0w/videos</a:t>
            </a:r>
            <a:endParaRPr lang="en-US" sz="2400" dirty="0"/>
          </a:p>
          <a:p>
            <a:pPr lvl="1"/>
            <a:r>
              <a:rPr lang="en-US" sz="2000" dirty="0"/>
              <a:t>All kinds of videos</a:t>
            </a:r>
          </a:p>
          <a:p>
            <a:r>
              <a:rPr lang="en-US" sz="2200" dirty="0" err="1"/>
              <a:t>PowerBI.Tips</a:t>
            </a:r>
            <a:r>
              <a:rPr lang="en-US" sz="2200" dirty="0"/>
              <a:t> – themes and background templates</a:t>
            </a:r>
          </a:p>
          <a:p>
            <a:r>
              <a:rPr lang="en-US" sz="2200" dirty="0"/>
              <a:t>Power BI template gallery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25164" y="5554979"/>
            <a:ext cx="823899" cy="81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4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4">
            <a:extLst>
              <a:ext uri="{FF2B5EF4-FFF2-40B4-BE49-F238E27FC236}">
                <a16:creationId xmlns:a16="http://schemas.microsoft.com/office/drawing/2014/main" id="{86E4C0AF-ABAD-43DD-8F31-F4244240D6FE}"/>
              </a:ext>
            </a:extLst>
          </p:cNvPr>
          <p:cNvSpPr txBox="1">
            <a:spLocks/>
          </p:cNvSpPr>
          <p:nvPr/>
        </p:nvSpPr>
        <p:spPr>
          <a:xfrm>
            <a:off x="527641" y="2189533"/>
            <a:ext cx="8066629" cy="405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cs typeface="Segoe UI Light" charset="0"/>
              </a:rPr>
              <a:t>Distributed Solutions, Inc.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egoe UI"/>
              <a:cs typeface="Segoe UI Light" charset="0"/>
            </a:endParaRPr>
          </a:p>
        </p:txBody>
      </p:sp>
      <p:sp>
        <p:nvSpPr>
          <p:cNvPr id="6" name="Text Placeholder 149">
            <a:extLst>
              <a:ext uri="{FF2B5EF4-FFF2-40B4-BE49-F238E27FC236}">
                <a16:creationId xmlns:a16="http://schemas.microsoft.com/office/drawing/2014/main" id="{C697F384-956A-4D4F-B4C1-D9FABD7D91C1}"/>
              </a:ext>
            </a:extLst>
          </p:cNvPr>
          <p:cNvSpPr txBox="1">
            <a:spLocks/>
          </p:cNvSpPr>
          <p:nvPr/>
        </p:nvSpPr>
        <p:spPr>
          <a:xfrm>
            <a:off x="527641" y="2786868"/>
            <a:ext cx="5504642" cy="398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 smtClean="0">
                <a:latin typeface="Segoe UI"/>
                <a:cs typeface="Segoe UI Light" charset="0"/>
              </a:rPr>
              <a:t>Business Intelligence Team Leader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cs typeface="Segoe UI Light" charset="0"/>
            </a:endParaRPr>
          </a:p>
        </p:txBody>
      </p:sp>
      <p:sp>
        <p:nvSpPr>
          <p:cNvPr id="8" name="Text Placeholder 152">
            <a:extLst>
              <a:ext uri="{FF2B5EF4-FFF2-40B4-BE49-F238E27FC236}">
                <a16:creationId xmlns:a16="http://schemas.microsoft.com/office/drawing/2014/main" id="{F3A466EF-1BAE-460C-A915-C3634991236C}"/>
              </a:ext>
            </a:extLst>
          </p:cNvPr>
          <p:cNvSpPr txBox="1">
            <a:spLocks/>
          </p:cNvSpPr>
          <p:nvPr/>
        </p:nvSpPr>
        <p:spPr>
          <a:xfrm>
            <a:off x="527641" y="3839644"/>
            <a:ext cx="7561591" cy="1587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cs typeface="Segoe UI Light" charset="0"/>
              </a:rPr>
              <a:t>Founder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Segoe UI"/>
                <a:cs typeface="Segoe UI Light" charset="0"/>
              </a:rPr>
              <a:t> &amp; CEO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Segoe UI"/>
                <a:cs typeface="Segoe UI Light" charset="0"/>
              </a:rPr>
              <a:t>Business and Data Analytics Solutions, LLC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400" i="1" dirty="0" smtClean="0">
                <a:latin typeface="Segoe UI"/>
                <a:cs typeface="Segoe UI Light" charset="0"/>
              </a:rPr>
              <a:t>Better known as BADAS, LLC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cs typeface="Segoe UI Light" charset="0"/>
            </a:endParaRPr>
          </a:p>
        </p:txBody>
      </p:sp>
      <p:sp>
        <p:nvSpPr>
          <p:cNvPr id="14" name="Title 43">
            <a:extLst>
              <a:ext uri="{FF2B5EF4-FFF2-40B4-BE49-F238E27FC236}">
                <a16:creationId xmlns:a16="http://schemas.microsoft.com/office/drawing/2014/main" id="{125E4878-23F8-4D38-BD3E-31653BEEF543}"/>
              </a:ext>
            </a:extLst>
          </p:cNvPr>
          <p:cNvSpPr txBox="1">
            <a:spLocks/>
          </p:cNvSpPr>
          <p:nvPr/>
        </p:nvSpPr>
        <p:spPr>
          <a:xfrm>
            <a:off x="527641" y="757382"/>
            <a:ext cx="7566134" cy="11189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ts val="3500"/>
              </a:lnSpc>
              <a:spcBef>
                <a:spcPct val="0"/>
              </a:spcBef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 Light"/>
                <a:cs typeface="Segoe UI Light"/>
              </a:rPr>
              <a:t>Jimmy Gibson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sp>
        <p:nvSpPr>
          <p:cNvPr id="10" name="Text Placeholder 156">
            <a:extLst>
              <a:ext uri="{FF2B5EF4-FFF2-40B4-BE49-F238E27FC236}">
                <a16:creationId xmlns:a16="http://schemas.microsoft.com/office/drawing/2014/main" id="{50472D55-B972-40FE-8801-CA4243C9AF06}"/>
              </a:ext>
            </a:extLst>
          </p:cNvPr>
          <p:cNvSpPr txBox="1">
            <a:spLocks/>
          </p:cNvSpPr>
          <p:nvPr/>
        </p:nvSpPr>
        <p:spPr>
          <a:xfrm>
            <a:off x="7556301" y="3839644"/>
            <a:ext cx="2816112" cy="391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spcBef>
                <a:spcPct val="20000"/>
              </a:spcBef>
              <a:buClr>
                <a:srgbClr val="33C0CD"/>
              </a:buClr>
              <a:defRPr/>
            </a:pPr>
            <a:r>
              <a:rPr lang="en-US" i="1" dirty="0"/>
              <a:t>/</a:t>
            </a:r>
            <a:r>
              <a:rPr lang="en-US" i="1" dirty="0" smtClean="0"/>
              <a:t>jimmygibson-badasLLC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498" y="489806"/>
            <a:ext cx="2369718" cy="31581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7641" y="5244272"/>
            <a:ext cx="3113673" cy="996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Jimmy.Gibson@badasllc.com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i="1" dirty="0">
                <a:latin typeface="Segoe UI"/>
                <a:cs typeface="Segoe UI Light" charset="0"/>
              </a:rPr>
              <a:t>http://badasllc.com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104" y="3847270"/>
            <a:ext cx="419100" cy="4476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164" y="5554979"/>
            <a:ext cx="823899" cy="81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9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4536-61FF-401B-A98B-F1F29BF3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64" y="237534"/>
            <a:ext cx="11590683" cy="1325563"/>
          </a:xfr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7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en-US" sz="7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809B6-25F2-4CC1-BD63-4B8FCC2FF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39" y="1761571"/>
            <a:ext cx="10515600" cy="4338674"/>
          </a:xfrm>
        </p:spPr>
        <p:txBody>
          <a:bodyPr>
            <a:normAutofit/>
          </a:bodyPr>
          <a:lstStyle/>
          <a:p>
            <a:r>
              <a:rPr lang="en-US" sz="4000" b="1" dirty="0"/>
              <a:t>What is Power BI?</a:t>
            </a:r>
          </a:p>
          <a:p>
            <a:r>
              <a:rPr lang="en-US" sz="4000" b="1" dirty="0" smtClean="0"/>
              <a:t>Power BI Architecture (</a:t>
            </a:r>
            <a:r>
              <a:rPr lang="en-US" sz="4000" b="1" i="1" dirty="0" smtClean="0"/>
              <a:t>very high level</a:t>
            </a:r>
            <a:r>
              <a:rPr lang="en-US" sz="4000" b="1" dirty="0" smtClean="0"/>
              <a:t>)</a:t>
            </a:r>
            <a:endParaRPr lang="en-US" sz="4000" b="1" dirty="0"/>
          </a:p>
          <a:p>
            <a:r>
              <a:rPr lang="en-US" sz="4000" b="1" dirty="0" smtClean="0"/>
              <a:t>Getting Started with Power BI</a:t>
            </a:r>
          </a:p>
          <a:p>
            <a:r>
              <a:rPr lang="en-US" sz="4000" b="1" dirty="0" smtClean="0"/>
              <a:t>Power BI Desktop Tour</a:t>
            </a:r>
            <a:endParaRPr lang="en-US" sz="4000" b="1" dirty="0"/>
          </a:p>
          <a:p>
            <a:r>
              <a:rPr lang="en-US" sz="4000" b="1" dirty="0" smtClean="0"/>
              <a:t>Power BI Service Tour</a:t>
            </a:r>
            <a:endParaRPr lang="en-US" sz="4000" b="1" dirty="0"/>
          </a:p>
          <a:p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164" y="5554979"/>
            <a:ext cx="823899" cy="81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3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4536-61FF-401B-A98B-F1F29BF3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544" y="544731"/>
            <a:ext cx="9875520" cy="1256145"/>
          </a:xfrm>
        </p:spPr>
        <p:txBody>
          <a:bodyPr/>
          <a:lstStyle/>
          <a:p>
            <a:r>
              <a:rPr lang="en-US" dirty="0" smtClean="0"/>
              <a:t>Before we begin….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1800876"/>
            <a:ext cx="5623560" cy="40522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164" y="5554979"/>
            <a:ext cx="823899" cy="81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6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4536-61FF-401B-A98B-F1F29BF3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544" y="544731"/>
            <a:ext cx="9875520" cy="12561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More Than 90% of Data in the World Today Has Been Created in The Last Three Years Alone!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23276" y="1911096"/>
            <a:ext cx="2615184" cy="2642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Images, videos, audios, podcasts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Social media platforms like Facebook, </a:t>
            </a:r>
            <a:r>
              <a:rPr lang="en-US" sz="1400" dirty="0" smtClean="0"/>
              <a:t>Twitter</a:t>
            </a:r>
            <a:r>
              <a:rPr lang="en-US" sz="1400" dirty="0" smtClean="0"/>
              <a:t>, </a:t>
            </a:r>
            <a:r>
              <a:rPr lang="en-US" sz="1400" dirty="0" smtClean="0"/>
              <a:t>and </a:t>
            </a:r>
            <a:r>
              <a:rPr lang="en-US" sz="1400" dirty="0" err="1" smtClean="0"/>
              <a:t>Youtube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3032760" y="3822046"/>
            <a:ext cx="2615184" cy="2642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IoT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Data generated from the interconnection of </a:t>
            </a:r>
            <a:r>
              <a:rPr lang="en-US" sz="1400" dirty="0" err="1" smtClean="0"/>
              <a:t>IoT</a:t>
            </a:r>
            <a:r>
              <a:rPr lang="en-US" sz="1400" dirty="0" smtClean="0"/>
              <a:t> devices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4226548" y="1724529"/>
            <a:ext cx="2615184" cy="2642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Cloud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Public, private or third party platforms</a:t>
            </a:r>
            <a:endParaRPr lang="en-US" sz="1400" dirty="0"/>
          </a:p>
          <a:p>
            <a:pPr algn="ctr"/>
            <a:endParaRPr lang="en-US" dirty="0" smtClean="0"/>
          </a:p>
        </p:txBody>
      </p:sp>
      <p:sp>
        <p:nvSpPr>
          <p:cNvPr id="9" name="Oval 8"/>
          <p:cNvSpPr/>
          <p:nvPr/>
        </p:nvSpPr>
        <p:spPr>
          <a:xfrm>
            <a:off x="5879326" y="3529438"/>
            <a:ext cx="2615184" cy="2642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Traditional and modern databases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7418300" y="1602821"/>
            <a:ext cx="2615184" cy="2642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Data publicly available on the web</a:t>
            </a: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164" y="5554979"/>
            <a:ext cx="823899" cy="81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60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417576"/>
            <a:ext cx="9875520" cy="135636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Only 12% of Data Collected is Ever Analyzed!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85900"/>
            <a:ext cx="9872871" cy="2571750"/>
          </a:xfrm>
        </p:spPr>
        <p:txBody>
          <a:bodyPr/>
          <a:lstStyle/>
          <a:p>
            <a:pPr marL="45720" indent="0">
              <a:buNone/>
            </a:pPr>
            <a:r>
              <a:rPr lang="en-US" sz="2800" dirty="0" smtClean="0"/>
              <a:t>Why?</a:t>
            </a:r>
          </a:p>
          <a:p>
            <a:r>
              <a:rPr lang="en-US" dirty="0" smtClean="0"/>
              <a:t>Lack of analytics tools (Nearly everyone across the organization engages in software yet less than 25%  have access to analytical insights)</a:t>
            </a:r>
          </a:p>
          <a:p>
            <a:r>
              <a:rPr lang="en-US" dirty="0" smtClean="0"/>
              <a:t>Various data silos</a:t>
            </a:r>
          </a:p>
          <a:p>
            <a:r>
              <a:rPr lang="en-US" dirty="0" smtClean="0"/>
              <a:t>Challenge of determining which data is valuable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010" y="3726180"/>
            <a:ext cx="5216852" cy="25362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507" y="3726180"/>
            <a:ext cx="793753" cy="708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5164" y="5554979"/>
            <a:ext cx="823899" cy="81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417576"/>
            <a:ext cx="9875520" cy="135636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Only 12% of Data Collected is Ever Analyzed!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164" y="5554979"/>
            <a:ext cx="823899" cy="818197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003949" y="2747220"/>
            <a:ext cx="6480810" cy="1254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information generated per second for every human being is </a:t>
            </a:r>
            <a:r>
              <a:rPr lang="en-US" dirty="0" smtClean="0">
                <a:solidFill>
                  <a:schemeClr val="tx1"/>
                </a:solidFill>
              </a:rPr>
              <a:t>approximately  </a:t>
            </a:r>
            <a:r>
              <a:rPr lang="en-US" dirty="0">
                <a:solidFill>
                  <a:schemeClr val="tx1"/>
                </a:solidFill>
              </a:rPr>
              <a:t>1.7 megabytes.</a:t>
            </a:r>
          </a:p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751582" y="3894661"/>
            <a:ext cx="6480810" cy="1254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Every minute Facebook users send roughly 31.25 million messages</a:t>
            </a:r>
          </a:p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07087" y="1492317"/>
            <a:ext cx="6480810" cy="1254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55555"/>
                </a:solidFill>
                <a:latin typeface="&amp;quot"/>
              </a:rPr>
              <a:t>The accumulated volume of all big data is </a:t>
            </a:r>
            <a:r>
              <a:rPr lang="en-US" dirty="0" smtClean="0">
                <a:solidFill>
                  <a:srgbClr val="555555"/>
                </a:solidFill>
                <a:latin typeface="&amp;quot"/>
              </a:rPr>
              <a:t>approximately 44 </a:t>
            </a:r>
            <a:r>
              <a:rPr lang="en-US" dirty="0">
                <a:solidFill>
                  <a:srgbClr val="555555"/>
                </a:solidFill>
                <a:latin typeface="&amp;quot"/>
              </a:rPr>
              <a:t>zettabytes or 44 trillion GB.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44354" y="5118273"/>
            <a:ext cx="6480810" cy="1254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 YouTube alone, 300 hours of video are uploaded every minute.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6847" y="243840"/>
            <a:ext cx="9875520" cy="135636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Business Intelligence (BI) Defined 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36847" y="1690547"/>
            <a:ext cx="108356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Business Intelligence is a set of techniques, tools, and methodologies for the </a:t>
            </a:r>
            <a:r>
              <a:rPr lang="en-US" sz="3200" dirty="0" smtClean="0">
                <a:solidFill>
                  <a:srgbClr val="C00000"/>
                </a:solidFill>
              </a:rPr>
              <a:t>acquisition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rgbClr val="C00000"/>
                </a:solidFill>
              </a:rPr>
              <a:t>transformation</a:t>
            </a:r>
            <a:r>
              <a:rPr lang="en-US" sz="3200" dirty="0" smtClean="0"/>
              <a:t> of raw data into </a:t>
            </a:r>
            <a:r>
              <a:rPr lang="en-US" sz="3200" dirty="0" smtClean="0">
                <a:solidFill>
                  <a:srgbClr val="C00000"/>
                </a:solidFill>
              </a:rPr>
              <a:t>meaningful information</a:t>
            </a:r>
            <a:r>
              <a:rPr lang="en-US" sz="3200" dirty="0" smtClean="0"/>
              <a:t> for </a:t>
            </a:r>
            <a:r>
              <a:rPr lang="en-US" sz="3200" dirty="0" smtClean="0">
                <a:solidFill>
                  <a:srgbClr val="C00000"/>
                </a:solidFill>
              </a:rPr>
              <a:t>business analysis </a:t>
            </a:r>
            <a:r>
              <a:rPr lang="en-US" sz="3200" dirty="0" smtClean="0"/>
              <a:t>purposes.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454" y="3989252"/>
            <a:ext cx="3544425" cy="22507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5164" y="5554979"/>
            <a:ext cx="823899" cy="81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4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6847" y="243840"/>
            <a:ext cx="9875520" cy="135636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What is Power BI?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606552" y="1380744"/>
            <a:ext cx="9479280" cy="275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111111"/>
                </a:solidFill>
                <a:latin typeface="&amp;quot"/>
              </a:rPr>
              <a:t>Power BI</a:t>
            </a:r>
            <a:r>
              <a:rPr lang="en-US" sz="2800" dirty="0">
                <a:solidFill>
                  <a:srgbClr val="111111"/>
                </a:solidFill>
                <a:latin typeface="Segoe UI" panose="020B0502040204020203" pitchFamily="34" charset="0"/>
              </a:rPr>
              <a:t> is a business analytics solution that lets </a:t>
            </a:r>
            <a:r>
              <a:rPr lang="en-US" sz="2800" dirty="0" smtClean="0">
                <a:solidFill>
                  <a:srgbClr val="111111"/>
                </a:solidFill>
                <a:latin typeface="Segoe UI" panose="020B0502040204020203" pitchFamily="34" charset="0"/>
              </a:rPr>
              <a:t>you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111111"/>
                </a:solidFill>
                <a:latin typeface="Segoe UI" panose="020B0502040204020203" pitchFamily="34" charset="0"/>
              </a:rPr>
              <a:t>Visualize </a:t>
            </a:r>
            <a:r>
              <a:rPr lang="en-US" sz="2800" dirty="0">
                <a:solidFill>
                  <a:srgbClr val="111111"/>
                </a:solidFill>
                <a:latin typeface="Segoe UI" panose="020B0502040204020203" pitchFamily="34" charset="0"/>
              </a:rPr>
              <a:t>your </a:t>
            </a:r>
            <a:r>
              <a:rPr lang="en-US" sz="2800" dirty="0" smtClean="0">
                <a:solidFill>
                  <a:srgbClr val="111111"/>
                </a:solidFill>
                <a:latin typeface="Segoe UI" panose="020B0502040204020203" pitchFamily="34" charset="0"/>
              </a:rPr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11111"/>
                </a:solidFill>
                <a:latin typeface="Segoe UI" panose="020B0502040204020203" pitchFamily="34" charset="0"/>
              </a:rPr>
              <a:t>S</a:t>
            </a:r>
            <a:r>
              <a:rPr lang="en-US" sz="2800" dirty="0" smtClean="0">
                <a:solidFill>
                  <a:srgbClr val="111111"/>
                </a:solidFill>
                <a:latin typeface="Segoe UI" panose="020B0502040204020203" pitchFamily="34" charset="0"/>
              </a:rPr>
              <a:t>hare </a:t>
            </a:r>
            <a:r>
              <a:rPr lang="en-US" sz="2800" dirty="0">
                <a:solidFill>
                  <a:srgbClr val="111111"/>
                </a:solidFill>
                <a:latin typeface="Segoe UI" panose="020B0502040204020203" pitchFamily="34" charset="0"/>
              </a:rPr>
              <a:t>insights across your </a:t>
            </a:r>
            <a:r>
              <a:rPr lang="en-US" sz="2800" dirty="0" smtClean="0">
                <a:solidFill>
                  <a:srgbClr val="111111"/>
                </a:solidFill>
                <a:latin typeface="Segoe UI" panose="020B0502040204020203" pitchFamily="34" charset="0"/>
              </a:rPr>
              <a:t>organization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11111"/>
                </a:solidFill>
                <a:latin typeface="Segoe UI" panose="020B0502040204020203" pitchFamily="34" charset="0"/>
              </a:rPr>
              <a:t>E</a:t>
            </a:r>
            <a:r>
              <a:rPr lang="en-US" sz="2800" dirty="0" smtClean="0">
                <a:solidFill>
                  <a:srgbClr val="111111"/>
                </a:solidFill>
                <a:latin typeface="Segoe UI" panose="020B0502040204020203" pitchFamily="34" charset="0"/>
              </a:rPr>
              <a:t>mbed </a:t>
            </a:r>
            <a:r>
              <a:rPr lang="en-US" sz="2800" dirty="0">
                <a:solidFill>
                  <a:srgbClr val="111111"/>
                </a:solidFill>
                <a:latin typeface="Segoe UI" panose="020B0502040204020203" pitchFamily="34" charset="0"/>
              </a:rPr>
              <a:t>them in your app or </a:t>
            </a:r>
            <a:r>
              <a:rPr lang="en-US" sz="2800" dirty="0" smtClean="0">
                <a:solidFill>
                  <a:srgbClr val="111111"/>
                </a:solidFill>
                <a:latin typeface="Segoe UI" panose="020B0502040204020203" pitchFamily="34" charset="0"/>
              </a:rPr>
              <a:t>website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111111"/>
                </a:solidFill>
                <a:latin typeface="Segoe UI" panose="020B0502040204020203" pitchFamily="34" charset="0"/>
              </a:rPr>
              <a:t>Connect </a:t>
            </a:r>
            <a:r>
              <a:rPr lang="en-US" sz="2800" dirty="0">
                <a:solidFill>
                  <a:srgbClr val="111111"/>
                </a:solidFill>
                <a:latin typeface="Segoe UI" panose="020B0502040204020203" pitchFamily="34" charset="0"/>
              </a:rPr>
              <a:t>to hundreds of data sources and bring your data to life with live dashboards and reports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659" y="4410627"/>
            <a:ext cx="2820481" cy="1628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5164" y="5554979"/>
            <a:ext cx="823899" cy="81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157F0B83154F45AC95FC3E49B5B005" ma:contentTypeVersion="12" ma:contentTypeDescription="Create a new document." ma:contentTypeScope="" ma:versionID="d82ec96ecf344f5cfe5afe347ee8745c">
  <xsd:schema xmlns:xsd="http://www.w3.org/2001/XMLSchema" xmlns:xs="http://www.w3.org/2001/XMLSchema" xmlns:p="http://schemas.microsoft.com/office/2006/metadata/properties" xmlns:ns3="bbe53a90-c2e2-445c-b772-cf1204cfa4e8" xmlns:ns4="26b40d17-93d3-4bb6-89ed-adbe35fee9b4" targetNamespace="http://schemas.microsoft.com/office/2006/metadata/properties" ma:root="true" ma:fieldsID="49d9d18a92fb5ce1e8559fed9289f064" ns3:_="" ns4:_="">
    <xsd:import namespace="bbe53a90-c2e2-445c-b772-cf1204cfa4e8"/>
    <xsd:import namespace="26b40d17-93d3-4bb6-89ed-adbe35fee9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e53a90-c2e2-445c-b772-cf1204cfa4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40d17-93d3-4bb6-89ed-adbe35fee9b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36DBE-A75D-4972-812B-A2184C220ECF}">
  <ds:schemaRefs>
    <ds:schemaRef ds:uri="http://www.w3.org/XML/1998/namespace"/>
    <ds:schemaRef ds:uri="http://purl.org/dc/elements/1.1/"/>
    <ds:schemaRef ds:uri="bbe53a90-c2e2-445c-b772-cf1204cfa4e8"/>
    <ds:schemaRef ds:uri="26b40d17-93d3-4bb6-89ed-adbe35fee9b4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9B38215-DEDB-4AB0-AB18-B202598F84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e53a90-c2e2-445c-b772-cf1204cfa4e8"/>
    <ds:schemaRef ds:uri="26b40d17-93d3-4bb6-89ed-adbe35fee9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123747-D85F-4D91-8325-627701602E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2934</TotalTime>
  <Words>746</Words>
  <Application>Microsoft Office PowerPoint</Application>
  <PresentationFormat>Widescreen</PresentationFormat>
  <Paragraphs>127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&amp;quot</vt:lpstr>
      <vt:lpstr>Arial</vt:lpstr>
      <vt:lpstr>Calibri</vt:lpstr>
      <vt:lpstr>Corbel</vt:lpstr>
      <vt:lpstr>Segoe UI</vt:lpstr>
      <vt:lpstr>Segoe UI Bold</vt:lpstr>
      <vt:lpstr>Segoe UI Light</vt:lpstr>
      <vt:lpstr>Basis</vt:lpstr>
      <vt:lpstr>Introduction to Power BI</vt:lpstr>
      <vt:lpstr>PowerPoint Presentation</vt:lpstr>
      <vt:lpstr>Agenda</vt:lpstr>
      <vt:lpstr>Before we begin….</vt:lpstr>
      <vt:lpstr>More Than 90% of Data in the World Today Has Been Created in The Last Three Years Alone!</vt:lpstr>
      <vt:lpstr>Only 12% of Data Collected is Ever Analyzed!</vt:lpstr>
      <vt:lpstr>Only 12% of Data Collected is Ever Analyzed!</vt:lpstr>
      <vt:lpstr>Business Intelligence (BI) Defined </vt:lpstr>
      <vt:lpstr>What is Power BI?</vt:lpstr>
      <vt:lpstr>Power BI Suite</vt:lpstr>
      <vt:lpstr>Power BI Architecture</vt:lpstr>
      <vt:lpstr>Power BI Content Development Workflow</vt:lpstr>
      <vt:lpstr>Getting Started With Power BI</vt:lpstr>
      <vt:lpstr>PowerPoint Presentation</vt:lpstr>
      <vt:lpstr>Sharing Your Masterpiece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Power BI</dc:title>
  <dc:creator>Shannon Lindsay</dc:creator>
  <cp:lastModifiedBy>Jimmy Gibson</cp:lastModifiedBy>
  <cp:revision>50</cp:revision>
  <dcterms:created xsi:type="dcterms:W3CDTF">2019-09-20T21:03:29Z</dcterms:created>
  <dcterms:modified xsi:type="dcterms:W3CDTF">2020-02-29T04:59:08Z</dcterms:modified>
</cp:coreProperties>
</file>