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jn3i5DqlP/jcy/D9QQ8SPWnDmo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958360-5B90-4246-8843-5B4384386CDC}">
  <a:tblStyle styleId="{F3958360-5B90-4246-8843-5B4384386CDC}"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824497895"/>
              </p:ext>
            </p:extLst>
          </p:nvPr>
        </p:nvGraphicFramePr>
        <p:xfrm>
          <a:off x="9241791" y="1558391"/>
          <a:ext cx="2950209" cy="4140635"/>
        </p:xfrm>
        <a:graphic>
          <a:graphicData uri="http://schemas.openxmlformats.org/drawingml/2006/table">
            <a:tbl>
              <a:tblPr firstRow="1" bandRow="1">
                <a:noFill/>
                <a:tableStyleId>{F3958360-5B90-4246-8843-5B4384386CDC}</a:tableStyleId>
              </a:tblPr>
              <a:tblGrid>
                <a:gridCol w="1237023">
                  <a:extLst>
                    <a:ext uri="{9D8B030D-6E8A-4147-A177-3AD203B41FA5}">
                      <a16:colId xmlns:a16="http://schemas.microsoft.com/office/drawing/2014/main" val="20000"/>
                    </a:ext>
                  </a:extLst>
                </a:gridCol>
                <a:gridCol w="1713186">
                  <a:extLst>
                    <a:ext uri="{9D8B030D-6E8A-4147-A177-3AD203B41FA5}">
                      <a16:colId xmlns:a16="http://schemas.microsoft.com/office/drawing/2014/main" val="20001"/>
                    </a:ext>
                  </a:extLst>
                </a:gridCol>
              </a:tblGrid>
              <a:tr h="373959">
                <a:tc>
                  <a:txBody>
                    <a:bodyPr/>
                    <a:lstStyle/>
                    <a:p>
                      <a:pPr marL="0" marR="0" lvl="0" indent="0" algn="l" rtl="0">
                        <a:spcBef>
                          <a:spcPts val="0"/>
                        </a:spcBef>
                        <a:spcAft>
                          <a:spcPts val="0"/>
                        </a:spcAft>
                        <a:buNone/>
                      </a:pPr>
                      <a:r>
                        <a:rPr lang="en-US" sz="1100" b="1" i="0" u="none" strike="noStrike" cap="none" dirty="0">
                          <a:solidFill>
                            <a:srgbClr val="000000"/>
                          </a:solidFill>
                          <a:latin typeface="Verdana"/>
                          <a:ea typeface="Verdana"/>
                          <a:cs typeface="Verdana"/>
                          <a:sym typeface="Verdana"/>
                        </a:rPr>
                        <a:t>JAVA</a:t>
                      </a:r>
                      <a:endParaRPr sz="1100" b="1"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Verdana"/>
                          <a:ea typeface="Verdana"/>
                          <a:sym typeface="Arial"/>
                        </a:rPr>
                        <a:t>Basics, OOPS, Exception Handling, Arrays </a:t>
                      </a:r>
                      <a:endParaRPr kumimoji="0" lang="en-US" sz="1100" b="0" i="0" u="none" strike="noStrike" kern="0" cap="none" spc="0" normalizeH="0" baseline="0" noProof="0" dirty="0">
                        <a:ln>
                          <a:noFill/>
                        </a:ln>
                        <a:solidFill>
                          <a:srgbClr val="000000"/>
                        </a:solidFill>
                        <a:effectLst/>
                        <a:uLnTx/>
                        <a:uFillTx/>
                        <a:latin typeface="Verdana"/>
                        <a:ea typeface="Verdana"/>
                        <a:cs typeface="Verdana"/>
                        <a:sym typeface="Verdana"/>
                      </a:endParaRPr>
                    </a:p>
                    <a:p>
                      <a:pPr marL="0" marR="0" lvl="0" indent="0" algn="l" rtl="0">
                        <a:lnSpc>
                          <a:spcPct val="100000"/>
                        </a:lnSpc>
                        <a:spcBef>
                          <a:spcPts val="0"/>
                        </a:spcBef>
                        <a:spcAft>
                          <a:spcPts val="0"/>
                        </a:spcAft>
                        <a:buClr>
                          <a:schemeClr val="dk1"/>
                        </a:buClr>
                        <a:buSzPts val="1100"/>
                        <a:buFont typeface="Verdana"/>
                        <a:buNone/>
                      </a:pPr>
                      <a:endParaRPr dirty="0"/>
                    </a:p>
                  </a:txBody>
                  <a:tcPr marL="91450" marR="91450" marT="45725" marB="45725"/>
                </a:tc>
                <a:extLst>
                  <a:ext uri="{0D108BD9-81ED-4DB2-BD59-A6C34878D82A}">
                    <a16:rowId xmlns:a16="http://schemas.microsoft.com/office/drawing/2014/main" val="10000"/>
                  </a:ext>
                </a:extLst>
              </a:tr>
              <a:tr h="240775">
                <a:tc>
                  <a:txBody>
                    <a:bodyPr/>
                    <a:lstStyle/>
                    <a:p>
                      <a:pPr marL="0" marR="0" lvl="0" indent="0" algn="l" rtl="0">
                        <a:spcBef>
                          <a:spcPts val="0"/>
                        </a:spcBef>
                        <a:spcAft>
                          <a:spcPts val="0"/>
                        </a:spcAft>
                        <a:buNone/>
                      </a:pPr>
                      <a:r>
                        <a:rPr lang="en-IN" sz="1100" b="0" i="0" u="none" strike="noStrike" cap="none" dirty="0">
                          <a:solidFill>
                            <a:srgbClr val="000000"/>
                          </a:solidFill>
                          <a:latin typeface="Verdana"/>
                          <a:ea typeface="Verdana"/>
                          <a:cs typeface="Verdana"/>
                          <a:sym typeface="Verdana"/>
                        </a:rPr>
                        <a:t>C, C++, Python</a:t>
                      </a: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u="none" strike="noStrike" cap="none" dirty="0"/>
                        <a:t>Basics</a:t>
                      </a:r>
                      <a:endParaRPr sz="11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2"/>
                  </a:ext>
                </a:extLst>
              </a:tr>
              <a:tr h="240775">
                <a:tc>
                  <a:txBody>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dirty="0">
                          <a:solidFill>
                            <a:srgbClr val="000000"/>
                          </a:solidFill>
                          <a:latin typeface="Verdana"/>
                          <a:ea typeface="Verdana"/>
                          <a:cs typeface="Verdana"/>
                          <a:sym typeface="Verdana"/>
                        </a:rPr>
                        <a:t>Database</a:t>
                      </a:r>
                      <a:endParaRPr dirty="0"/>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SQL(</a:t>
                      </a:r>
                      <a:r>
                        <a:rPr lang="en-US" sz="1100" b="1" i="0" u="none" strike="noStrike" cap="none" dirty="0">
                          <a:solidFill>
                            <a:srgbClr val="000000"/>
                          </a:solidFill>
                          <a:latin typeface="Verdana"/>
                          <a:ea typeface="Verdana"/>
                          <a:cs typeface="Verdana"/>
                          <a:sym typeface="Verdana"/>
                        </a:rPr>
                        <a:t>MySQL</a:t>
                      </a:r>
                      <a:r>
                        <a:rPr lang="en-US" sz="1100" b="0" i="0" u="none" strike="noStrike" cap="none" dirty="0">
                          <a:solidFill>
                            <a:srgbClr val="000000"/>
                          </a:solidFill>
                          <a:latin typeface="Verdana"/>
                          <a:ea typeface="Verdana"/>
                          <a:cs typeface="Verdana"/>
                          <a:sym typeface="Verdana"/>
                        </a:rPr>
                        <a:t>), NoSQL(</a:t>
                      </a:r>
                      <a:r>
                        <a:rPr lang="en-US" sz="1100" b="1" i="0" u="none" strike="noStrike" cap="none" dirty="0">
                          <a:solidFill>
                            <a:srgbClr val="000000"/>
                          </a:solidFill>
                          <a:latin typeface="Verdana"/>
                          <a:ea typeface="Verdana"/>
                          <a:cs typeface="Verdana"/>
                          <a:sym typeface="Verdana"/>
                        </a:rPr>
                        <a:t>MongoDB</a:t>
                      </a:r>
                      <a:r>
                        <a:rPr lang="en-US" sz="1100" b="0" i="0" u="none" strike="noStrike" cap="none" dirty="0">
                          <a:solidFill>
                            <a:srgbClr val="000000"/>
                          </a:solidFill>
                          <a:latin typeface="Verdana"/>
                          <a:ea typeface="Verdana"/>
                          <a:cs typeface="Verdana"/>
                          <a:sym typeface="Verdana"/>
                        </a:rPr>
                        <a:t>)</a:t>
                      </a:r>
                      <a:endParaRPr dirty="0"/>
                    </a:p>
                  </a:txBody>
                  <a:tcPr marL="91450" marR="91450" marT="45725" marB="45725"/>
                </a:tc>
                <a:extLst>
                  <a:ext uri="{0D108BD9-81ED-4DB2-BD59-A6C34878D82A}">
                    <a16:rowId xmlns:a16="http://schemas.microsoft.com/office/drawing/2014/main" val="10003"/>
                  </a:ext>
                </a:extLst>
              </a:tr>
              <a:tr h="240775">
                <a:tc>
                  <a:txBody>
                    <a:bodyPr/>
                    <a:lstStyle/>
                    <a:p>
                      <a:pPr marL="0" marR="0" lvl="0" indent="0" algn="l" rtl="0">
                        <a:lnSpc>
                          <a:spcPct val="100000"/>
                        </a:lnSpc>
                        <a:spcBef>
                          <a:spcPts val="0"/>
                        </a:spcBef>
                        <a:spcAft>
                          <a:spcPts val="0"/>
                        </a:spcAft>
                        <a:buClr>
                          <a:srgbClr val="000000"/>
                        </a:buClr>
                        <a:buSzPts val="1100"/>
                        <a:buFont typeface="Verdana"/>
                        <a:buNone/>
                      </a:pPr>
                      <a:r>
                        <a:rPr lang="en-IN" sz="1100" dirty="0"/>
                        <a:t>Backend</a:t>
                      </a:r>
                      <a:endParaRPr sz="1100" dirty="0"/>
                    </a:p>
                  </a:txBody>
                  <a:tcPr marL="91450" marR="91450" marT="45725" marB="45725"/>
                </a:tc>
                <a:tc>
                  <a:txBody>
                    <a:bodyPr/>
                    <a:lstStyle/>
                    <a:p>
                      <a:pPr marL="0" marR="0" lvl="0" indent="0" algn="l" rtl="0">
                        <a:spcBef>
                          <a:spcPts val="0"/>
                        </a:spcBef>
                        <a:spcAft>
                          <a:spcPts val="0"/>
                        </a:spcAft>
                        <a:buNone/>
                      </a:pPr>
                      <a:r>
                        <a:rPr lang="en-IN" sz="1100" dirty="0"/>
                        <a:t>Spring Boot,</a:t>
                      </a:r>
                    </a:p>
                    <a:p>
                      <a:pPr marL="0" marR="0" lvl="0" indent="0" algn="l" rtl="0">
                        <a:spcBef>
                          <a:spcPts val="0"/>
                        </a:spcBef>
                        <a:spcAft>
                          <a:spcPts val="0"/>
                        </a:spcAft>
                        <a:buNone/>
                      </a:pPr>
                      <a:r>
                        <a:rPr lang="en-IN" sz="1100" dirty="0"/>
                        <a:t>Spring Core, </a:t>
                      </a:r>
                    </a:p>
                    <a:p>
                      <a:pPr marL="0" marR="0" lvl="0" indent="0" algn="l" rtl="0">
                        <a:spcBef>
                          <a:spcPts val="0"/>
                        </a:spcBef>
                        <a:spcAft>
                          <a:spcPts val="0"/>
                        </a:spcAft>
                        <a:buNone/>
                      </a:pPr>
                      <a:r>
                        <a:rPr lang="en-IN" sz="1100" dirty="0"/>
                        <a:t>Spring Web Service,</a:t>
                      </a:r>
                    </a:p>
                    <a:p>
                      <a:pPr marL="0" marR="0" lvl="0" indent="0" algn="l" rtl="0">
                        <a:spcBef>
                          <a:spcPts val="0"/>
                        </a:spcBef>
                        <a:spcAft>
                          <a:spcPts val="0"/>
                        </a:spcAft>
                        <a:buNone/>
                      </a:pPr>
                      <a:r>
                        <a:rPr lang="en-IN" sz="1100" dirty="0"/>
                        <a:t>REST-API</a:t>
                      </a:r>
                      <a:endParaRPr sz="1100" dirty="0"/>
                    </a:p>
                  </a:txBody>
                  <a:tcPr marL="91450" marR="91450" marT="45725" marB="45725"/>
                </a:tc>
                <a:extLst>
                  <a:ext uri="{0D108BD9-81ED-4DB2-BD59-A6C34878D82A}">
                    <a16:rowId xmlns:a16="http://schemas.microsoft.com/office/drawing/2014/main" val="1447895995"/>
                  </a:ext>
                </a:extLst>
              </a:tr>
              <a:tr h="354100">
                <a:tc>
                  <a:txBody>
                    <a:bodyPr/>
                    <a:lstStyle/>
                    <a:p>
                      <a:pPr marL="0" marR="0" lvl="0" indent="0" algn="l" rtl="0">
                        <a:lnSpc>
                          <a:spcPct val="100000"/>
                        </a:lnSpc>
                        <a:spcBef>
                          <a:spcPts val="0"/>
                        </a:spcBef>
                        <a:spcAft>
                          <a:spcPts val="0"/>
                        </a:spcAft>
                        <a:buClr>
                          <a:schemeClr val="dk1"/>
                        </a:buClr>
                        <a:buSzPts val="1100"/>
                        <a:buFont typeface="Verdana"/>
                        <a:buNone/>
                      </a:pPr>
                      <a:r>
                        <a:rPr lang="en-US" sz="1100" u="none" strike="noStrike" cap="none" dirty="0"/>
                        <a:t>Tools</a:t>
                      </a:r>
                      <a:endParaRPr dirty="0"/>
                    </a:p>
                    <a:p>
                      <a:pPr marL="0" marR="0" lvl="0" indent="0" algn="l" rtl="0">
                        <a:spcBef>
                          <a:spcPts val="0"/>
                        </a:spcBef>
                        <a:spcAft>
                          <a:spcPts val="0"/>
                        </a:spcAft>
                        <a:buNone/>
                      </a:pP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Eclipse, Visual Studio Code, POSTMAN</a:t>
                      </a:r>
                      <a:endParaRPr dirty="0"/>
                    </a:p>
                  </a:txBody>
                  <a:tcPr marL="91450" marR="91450" marT="45725" marB="45725"/>
                </a:tc>
                <a:extLst>
                  <a:ext uri="{0D108BD9-81ED-4DB2-BD59-A6C34878D82A}">
                    <a16:rowId xmlns:a16="http://schemas.microsoft.com/office/drawing/2014/main" val="10004"/>
                  </a:ext>
                </a:extLst>
              </a:tr>
              <a:tr h="240775">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Web Technologies</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HTML5, CSS &amp; React JS</a:t>
                      </a:r>
                      <a:endParaRPr dirty="0"/>
                    </a:p>
                  </a:txBody>
                  <a:tcPr marL="91450" marR="91450" marT="45725" marB="45725"/>
                </a:tc>
                <a:extLst>
                  <a:ext uri="{0D108BD9-81ED-4DB2-BD59-A6C34878D82A}">
                    <a16:rowId xmlns:a16="http://schemas.microsoft.com/office/drawing/2014/main" val="10005"/>
                  </a:ext>
                </a:extLst>
              </a:tr>
              <a:tr h="863975">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Communication Skills, </a:t>
                      </a:r>
                    </a:p>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Team Management,</a:t>
                      </a:r>
                    </a:p>
                    <a:p>
                      <a:pPr marL="0" marR="0" lvl="0" indent="0" algn="l" rtl="0">
                        <a:spcBef>
                          <a:spcPts val="0"/>
                        </a:spcBef>
                        <a:spcAft>
                          <a:spcPts val="0"/>
                        </a:spcAft>
                        <a:buNone/>
                      </a:pPr>
                      <a:r>
                        <a:rPr lang="en-US" sz="1100" b="0" i="0" u="none" strike="noStrike" cap="none" dirty="0">
                          <a:solidFill>
                            <a:srgbClr val="000000"/>
                          </a:solidFill>
                          <a:latin typeface="Verdana"/>
                          <a:ea typeface="Verdana"/>
                          <a:sym typeface="Verdana"/>
                        </a:rPr>
                        <a:t>Self Learner</a:t>
                      </a:r>
                      <a:endParaRPr dirty="0"/>
                    </a:p>
                  </a:txBody>
                  <a:tcPr marL="91450" marR="91450" marT="45725" marB="45725"/>
                </a:tc>
                <a:extLst>
                  <a:ext uri="{0D108BD9-81ED-4DB2-BD59-A6C34878D82A}">
                    <a16:rowId xmlns:a16="http://schemas.microsoft.com/office/drawing/2014/main" val="10006"/>
                  </a:ext>
                </a:extLst>
              </a:tr>
            </a:tbl>
          </a:graphicData>
        </a:graphic>
      </p:graphicFrame>
      <p:sp>
        <p:nvSpPr>
          <p:cNvPr id="217" name="Google Shape;217;p1"/>
          <p:cNvSpPr txBox="1">
            <a:spLocks noGrp="1"/>
          </p:cNvSpPr>
          <p:nvPr>
            <p:ph type="body" idx="1"/>
          </p:nvPr>
        </p:nvSpPr>
        <p:spPr>
          <a:xfrm>
            <a:off x="4898186" y="2895791"/>
            <a:ext cx="3793377" cy="3880452"/>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200"/>
              <a:buNone/>
            </a:pPr>
            <a:r>
              <a:rPr lang="en-US" sz="1100" dirty="0">
                <a:latin typeface="Verdana" panose="020B0604030504040204" pitchFamily="34" charset="0"/>
                <a:ea typeface="Verdana" panose="020B0604030504040204" pitchFamily="34" charset="0"/>
                <a:cs typeface="Times New Roman"/>
                <a:sym typeface="Times New Roman"/>
              </a:rPr>
              <a:t>Completed a case study</a:t>
            </a:r>
            <a:r>
              <a:rPr lang="en-US" sz="1100">
                <a:latin typeface="Verdana" panose="020B0604030504040204" pitchFamily="34" charset="0"/>
                <a:ea typeface="Verdana" panose="020B0604030504040204" pitchFamily="34" charset="0"/>
                <a:cs typeface="Times New Roman"/>
                <a:sym typeface="Times New Roman"/>
              </a:rPr>
              <a:t>: </a:t>
            </a:r>
          </a:p>
          <a:p>
            <a:pPr marL="0" lvl="0" indent="0" algn="l" rtl="0">
              <a:spcBef>
                <a:spcPts val="0"/>
              </a:spcBef>
              <a:spcAft>
                <a:spcPts val="0"/>
              </a:spcAft>
              <a:buClr>
                <a:schemeClr val="dk1"/>
              </a:buClr>
              <a:buSzPts val="1200"/>
              <a:buNone/>
            </a:pPr>
            <a:r>
              <a:rPr lang="en-US" sz="1100" b="1" dirty="0">
                <a:latin typeface="Verdana" panose="020B0604030504040204" pitchFamily="34" charset="0"/>
                <a:ea typeface="Verdana" panose="020B0604030504040204" pitchFamily="34" charset="0"/>
                <a:cs typeface="Times New Roman"/>
                <a:sym typeface="Times New Roman"/>
              </a:rPr>
              <a:t>On Demand Car Wash Application</a:t>
            </a:r>
            <a:r>
              <a:rPr lang="en-US" sz="1100" dirty="0">
                <a:latin typeface="Verdana" panose="020B0604030504040204" pitchFamily="34" charset="0"/>
                <a:ea typeface="Verdana" panose="020B0604030504040204" pitchFamily="34" charset="0"/>
                <a:cs typeface="Times New Roman"/>
                <a:sym typeface="Times New Roman"/>
              </a:rPr>
              <a:t> </a:t>
            </a:r>
            <a:r>
              <a:rPr lang="en-US" sz="1100" dirty="0">
                <a:solidFill>
                  <a:srgbClr val="242424"/>
                </a:solidFill>
                <a:latin typeface="Verdana" panose="020B0604030504040204" pitchFamily="34" charset="0"/>
                <a:ea typeface="Verdana" panose="020B0604030504040204" pitchFamily="34" charset="0"/>
                <a:cs typeface="Times New Roman"/>
                <a:sym typeface="Times New Roman"/>
              </a:rPr>
              <a:t>is a Web-based Car Wash Management System that leads to perform management of car wash, customer and washer details.</a:t>
            </a:r>
            <a:r>
              <a:rPr lang="en-US" sz="1100" dirty="0">
                <a:latin typeface="Verdana" panose="020B0604030504040204" pitchFamily="34" charset="0"/>
                <a:ea typeface="Verdana" panose="020B0604030504040204" pitchFamily="34" charset="0"/>
              </a:rPr>
              <a:t> It handles car wash bookings and relevant services. It is implemented using </a:t>
            </a:r>
            <a:r>
              <a:rPr lang="en-US" sz="1100" b="1" dirty="0">
                <a:latin typeface="Verdana" panose="020B0604030504040204" pitchFamily="34" charset="0"/>
                <a:ea typeface="Verdana" panose="020B0604030504040204" pitchFamily="34" charset="0"/>
              </a:rPr>
              <a:t>Spring Boot</a:t>
            </a:r>
            <a:r>
              <a:rPr lang="en-US" sz="1100" dirty="0">
                <a:latin typeface="Verdana" panose="020B0604030504040204" pitchFamily="34" charset="0"/>
                <a:ea typeface="Verdana" panose="020B0604030504040204" pitchFamily="34" charset="0"/>
              </a:rPr>
              <a:t> Microservices with </a:t>
            </a:r>
            <a:r>
              <a:rPr lang="en-US" sz="1100" b="1" dirty="0">
                <a:latin typeface="Verdana" panose="020B0604030504040204" pitchFamily="34" charset="0"/>
                <a:ea typeface="Verdana" panose="020B0604030504040204" pitchFamily="34" charset="0"/>
              </a:rPr>
              <a:t>Eureka Server</a:t>
            </a:r>
            <a:r>
              <a:rPr lang="en-US" sz="1100" dirty="0">
                <a:latin typeface="Verdana" panose="020B0604030504040204" pitchFamily="34" charset="0"/>
                <a:ea typeface="Verdana" panose="020B0604030504040204" pitchFamily="34" charset="0"/>
              </a:rPr>
              <a:t>. React JS is used for user interface.</a:t>
            </a:r>
          </a:p>
          <a:p>
            <a:pPr marL="0" lvl="0" indent="0" algn="l" rtl="0">
              <a:lnSpc>
                <a:spcPct val="100000"/>
              </a:lnSpc>
              <a:spcBef>
                <a:spcPts val="0"/>
              </a:spcBef>
              <a:spcAft>
                <a:spcPts val="0"/>
              </a:spcAft>
              <a:buClr>
                <a:schemeClr val="dk1"/>
              </a:buClr>
              <a:buSzPts val="1200"/>
              <a:buNone/>
            </a:pPr>
            <a:endParaRPr lang="en-US" dirty="0">
              <a:cs typeface="Times New Roman"/>
            </a:endParaRPr>
          </a:p>
          <a:p>
            <a:pPr marL="0" lvl="0" indent="0" algn="l" rtl="0">
              <a:lnSpc>
                <a:spcPct val="100000"/>
              </a:lnSpc>
              <a:spcBef>
                <a:spcPts val="0"/>
              </a:spcBef>
              <a:spcAft>
                <a:spcPts val="0"/>
              </a:spcAft>
              <a:buClr>
                <a:schemeClr val="dk1"/>
              </a:buClr>
              <a:buSzPts val="1200"/>
              <a:buNone/>
            </a:pPr>
            <a:endParaRPr lang="en-US" sz="1200" dirty="0">
              <a:solidFill>
                <a:srgbClr val="242424"/>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200"/>
              <a:buNone/>
            </a:pPr>
            <a:r>
              <a:rPr lang="en-US" sz="1200" dirty="0">
                <a:solidFill>
                  <a:srgbClr val="242424"/>
                </a:solidFill>
                <a:latin typeface="Verdana" panose="020B0604030504040204" pitchFamily="34" charset="0"/>
                <a:ea typeface="Verdana" panose="020B0604030504040204" pitchFamily="34" charset="0"/>
                <a:cs typeface="Times New Roman"/>
                <a:sym typeface="Times New Roman"/>
              </a:rPr>
              <a:t>Technologies used:</a:t>
            </a:r>
            <a:endParaRPr sz="1200" dirty="0">
              <a:latin typeface="Verdana" panose="020B0604030504040204" pitchFamily="34" charset="0"/>
              <a:ea typeface="Verdana" panose="020B0604030504040204" pitchFamily="34" charset="0"/>
              <a:cs typeface="Times New Roman"/>
              <a:sym typeface="Times New Roman"/>
            </a:endParaRPr>
          </a:p>
          <a:p>
            <a:pPr marL="171450" lvl="0" indent="-171450" algn="just" rtl="0">
              <a:lnSpc>
                <a:spcPct val="100000"/>
              </a:lnSpc>
              <a:spcBef>
                <a:spcPts val="1000"/>
              </a:spcBef>
              <a:spcAft>
                <a:spcPts val="0"/>
              </a:spcAft>
              <a:buClr>
                <a:srgbClr val="242424"/>
              </a:buClr>
              <a:buSzPts val="1000"/>
              <a:buFont typeface="Arial "/>
              <a:buChar char="•"/>
            </a:pPr>
            <a:r>
              <a:rPr lang="en-US" sz="1050" b="1" dirty="0">
                <a:solidFill>
                  <a:srgbClr val="242424"/>
                </a:solidFill>
                <a:latin typeface="Times New Roman"/>
                <a:cs typeface="Times New Roman"/>
                <a:sym typeface="Times New Roman"/>
              </a:rPr>
              <a:t>Java</a:t>
            </a:r>
            <a:endParaRPr sz="1050" b="1" dirty="0"/>
          </a:p>
          <a:p>
            <a:pPr marL="171450" lvl="0" indent="-171450" algn="just" rtl="0">
              <a:lnSpc>
                <a:spcPct val="100000"/>
              </a:lnSpc>
              <a:spcBef>
                <a:spcPts val="1000"/>
              </a:spcBef>
              <a:spcAft>
                <a:spcPts val="0"/>
              </a:spcAft>
              <a:buClr>
                <a:srgbClr val="242424"/>
              </a:buClr>
              <a:buSzPts val="1000"/>
              <a:buFont typeface="Arial "/>
              <a:buChar char="•"/>
            </a:pPr>
            <a:r>
              <a:rPr lang="en-IN" sz="1050" b="1" dirty="0">
                <a:solidFill>
                  <a:srgbClr val="242424"/>
                </a:solidFill>
                <a:latin typeface="Times New Roman"/>
                <a:ea typeface="Times New Roman"/>
                <a:cs typeface="Times New Roman"/>
                <a:sym typeface="Times New Roman"/>
              </a:rPr>
              <a:t>React JS</a:t>
            </a:r>
            <a:endParaRPr sz="1050" dirty="0"/>
          </a:p>
          <a:p>
            <a:pPr marL="171450" lvl="0" indent="-171450" algn="just" rtl="0">
              <a:lnSpc>
                <a:spcPct val="100000"/>
              </a:lnSpc>
              <a:spcBef>
                <a:spcPts val="1000"/>
              </a:spcBef>
              <a:spcAft>
                <a:spcPts val="0"/>
              </a:spcAft>
              <a:buClr>
                <a:srgbClr val="242424"/>
              </a:buClr>
              <a:buSzPts val="1000"/>
              <a:buFont typeface="Arial "/>
              <a:buChar char="•"/>
            </a:pPr>
            <a:r>
              <a:rPr lang="en-IN" sz="1050" b="1" dirty="0">
                <a:solidFill>
                  <a:srgbClr val="242424"/>
                </a:solidFill>
                <a:latin typeface="Times New Roman"/>
                <a:ea typeface="Times New Roman"/>
                <a:cs typeface="Times New Roman"/>
                <a:sym typeface="Times New Roman"/>
              </a:rPr>
              <a:t>Spring Boot</a:t>
            </a:r>
            <a:endParaRPr sz="1050" u="sng" dirty="0">
              <a:solidFill>
                <a:schemeClr val="hlink"/>
              </a:solidFill>
            </a:endParaRPr>
          </a:p>
          <a:p>
            <a:pPr marL="0" lvl="0" indent="228600" algn="just" rtl="0">
              <a:lnSpc>
                <a:spcPct val="100000"/>
              </a:lnSpc>
              <a:spcBef>
                <a:spcPts val="1000"/>
              </a:spcBef>
              <a:spcAft>
                <a:spcPts val="0"/>
              </a:spcAft>
              <a:buClr>
                <a:schemeClr val="dk1"/>
              </a:buClr>
              <a:buSzPts val="1000"/>
              <a:buNone/>
            </a:pPr>
            <a:r>
              <a:rPr lang="en-US" dirty="0">
                <a:latin typeface="Verdana"/>
                <a:ea typeface="Verdana"/>
                <a:cs typeface="Verdana"/>
                <a:sym typeface="Verdana"/>
              </a:rPr>
              <a:t> </a:t>
            </a:r>
            <a:endParaRPr dirty="0"/>
          </a:p>
          <a:p>
            <a:pPr marL="0" lvl="0" indent="0" algn="l" rtl="0">
              <a:lnSpc>
                <a:spcPct val="113999"/>
              </a:lnSpc>
              <a:spcBef>
                <a:spcPts val="1000"/>
              </a:spcBef>
              <a:spcAft>
                <a:spcPts val="0"/>
              </a:spcAft>
              <a:buClr>
                <a:schemeClr val="dk1"/>
              </a:buClr>
              <a:buSzPts val="1000"/>
              <a:buNone/>
            </a:pPr>
            <a:endParaRPr dirty="0">
              <a:solidFill>
                <a:srgbClr val="000000"/>
              </a:solidFill>
              <a:latin typeface="Verdana"/>
              <a:ea typeface="Verdana"/>
              <a:cs typeface="Verdana"/>
              <a:sym typeface="Verdana"/>
            </a:endParaRPr>
          </a:p>
          <a:p>
            <a:pPr marL="0" lvl="0" indent="0" algn="l" rtl="0">
              <a:lnSpc>
                <a:spcPct val="113999"/>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r>
              <a:rPr lang="en-US" b="1" dirty="0"/>
              <a:t> </a:t>
            </a: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a:spLocks noGrp="1"/>
          </p:cNvSpPr>
          <p:nvPr>
            <p:ph type="body" idx="6"/>
          </p:nvPr>
        </p:nvSpPr>
        <p:spPr>
          <a:xfrm>
            <a:off x="3276600" y="1585723"/>
            <a:ext cx="26670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abhishek.aw.sharma@capgemini.com</a:t>
            </a:r>
            <a:endParaRPr dirty="0"/>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+91 7903316841</a:t>
            </a:r>
            <a:endParaRPr dirty="0"/>
          </a:p>
        </p:txBody>
      </p:sp>
      <p:sp>
        <p:nvSpPr>
          <p:cNvPr id="221" name="Google Shape;221;p1"/>
          <p:cNvSpPr txBox="1">
            <a:spLocks noGrp="1"/>
          </p:cNvSpPr>
          <p:nvPr>
            <p:ph type="body" idx="8"/>
          </p:nvPr>
        </p:nvSpPr>
        <p:spPr>
          <a:xfrm>
            <a:off x="518736" y="2773544"/>
            <a:ext cx="3978346" cy="3894772"/>
          </a:xfrm>
          <a:prstGeom prst="rect">
            <a:avLst/>
          </a:prstGeom>
          <a:noFill/>
          <a:ln>
            <a:noFill/>
          </a:ln>
        </p:spPr>
        <p:txBody>
          <a:bodyPr spcFirstLastPara="1" wrap="square" lIns="0" tIns="0" rIns="0" bIns="0" anchor="t" anchorCtr="0">
            <a:noAutofit/>
          </a:bodyPr>
          <a:lstStyle/>
          <a:p>
            <a:pPr marL="171450" lvl="0" indent="-171450" algn="l" rtl="0">
              <a:lnSpc>
                <a:spcPct val="150000"/>
              </a:lnSpc>
              <a:spcBef>
                <a:spcPts val="1000"/>
              </a:spcBef>
              <a:spcAft>
                <a:spcPts val="0"/>
              </a:spcAft>
              <a:buClr>
                <a:schemeClr val="dk1"/>
              </a:buClr>
              <a:buSzPts val="1000"/>
              <a:buFont typeface="Arial"/>
              <a:buChar char="•"/>
            </a:pPr>
            <a:r>
              <a:rPr lang="en-US" sz="1200" b="1" dirty="0"/>
              <a:t>Full Stack JAVA Developer</a:t>
            </a:r>
          </a:p>
          <a:p>
            <a:pPr marL="171450" lvl="0" indent="-171450" algn="l" rtl="0">
              <a:lnSpc>
                <a:spcPct val="150000"/>
              </a:lnSpc>
              <a:spcBef>
                <a:spcPts val="1000"/>
              </a:spcBef>
              <a:spcAft>
                <a:spcPts val="0"/>
              </a:spcAft>
              <a:buClr>
                <a:schemeClr val="dk1"/>
              </a:buClr>
              <a:buSzPts val="1000"/>
              <a:buFont typeface="Arial"/>
              <a:buChar char="•"/>
            </a:pPr>
            <a:r>
              <a:rPr lang="en-US" sz="1100" dirty="0"/>
              <a:t>Practical understanding of </a:t>
            </a:r>
            <a:r>
              <a:rPr lang="en-US" sz="1100" b="1" dirty="0"/>
              <a:t>Java, C, C++, SQL and NoSQL</a:t>
            </a:r>
            <a:r>
              <a:rPr lang="en-US" sz="1100" dirty="0"/>
              <a:t> concepts</a:t>
            </a:r>
            <a:endParaRPr sz="1100" dirty="0"/>
          </a:p>
          <a:p>
            <a:pPr marL="171450" lvl="0" indent="-171450" algn="l" rtl="0">
              <a:lnSpc>
                <a:spcPct val="150000"/>
              </a:lnSpc>
              <a:spcBef>
                <a:spcPts val="1000"/>
              </a:spcBef>
              <a:spcAft>
                <a:spcPts val="0"/>
              </a:spcAft>
              <a:buClr>
                <a:schemeClr val="dk1"/>
              </a:buClr>
              <a:buSzPts val="1000"/>
              <a:buFont typeface="Arial"/>
              <a:buChar char="•"/>
            </a:pPr>
            <a:r>
              <a:rPr lang="en-US" sz="1100" dirty="0"/>
              <a:t>Hands on experience in Java Microservice Development using </a:t>
            </a:r>
            <a:r>
              <a:rPr lang="en-US" sz="1100" b="1" dirty="0"/>
              <a:t>Spring Boot, API Gateway and MongoDB</a:t>
            </a:r>
            <a:endParaRPr lang="en-US" sz="1100" dirty="0"/>
          </a:p>
          <a:p>
            <a:pPr marL="171450" lvl="0" indent="-171450" algn="l" rtl="0">
              <a:lnSpc>
                <a:spcPct val="150000"/>
              </a:lnSpc>
              <a:spcBef>
                <a:spcPts val="1000"/>
              </a:spcBef>
              <a:spcAft>
                <a:spcPts val="0"/>
              </a:spcAft>
              <a:buClr>
                <a:schemeClr val="dk1"/>
              </a:buClr>
              <a:buSzPts val="1000"/>
              <a:buFont typeface="Arial"/>
              <a:buChar char="•"/>
            </a:pPr>
            <a:r>
              <a:rPr lang="en-US" sz="1100" dirty="0"/>
              <a:t>Ready to learn new technologies/Frameworks and implement them to further improve my knowledge</a:t>
            </a:r>
          </a:p>
          <a:p>
            <a:pPr marL="171450" lvl="0" indent="-171450" algn="l" rtl="0">
              <a:lnSpc>
                <a:spcPct val="150000"/>
              </a:lnSpc>
              <a:spcBef>
                <a:spcPts val="1000"/>
              </a:spcBef>
              <a:spcAft>
                <a:spcPts val="0"/>
              </a:spcAft>
              <a:buClr>
                <a:schemeClr val="dk1"/>
              </a:buClr>
              <a:buSzPts val="1000"/>
              <a:buFont typeface="Arial"/>
              <a:buChar char="•"/>
            </a:pPr>
            <a:r>
              <a:rPr lang="en-US" sz="1100" b="1" dirty="0"/>
              <a:t>Good understanding in concepts of Data structure.</a:t>
            </a:r>
            <a:endParaRPr sz="1100" b="1" dirty="0"/>
          </a:p>
          <a:p>
            <a:pPr marL="171450" lvl="0" indent="-171450" algn="l" rtl="0">
              <a:lnSpc>
                <a:spcPct val="150000"/>
              </a:lnSpc>
              <a:spcBef>
                <a:spcPts val="1000"/>
              </a:spcBef>
              <a:spcAft>
                <a:spcPts val="0"/>
              </a:spcAft>
              <a:buClr>
                <a:schemeClr val="dk1"/>
              </a:buClr>
              <a:buSzPts val="1000"/>
              <a:buFont typeface="Arial"/>
              <a:buChar char="•"/>
            </a:pPr>
            <a:r>
              <a:rPr lang="en-US" sz="1100" dirty="0"/>
              <a:t>Understanding of </a:t>
            </a:r>
            <a:r>
              <a:rPr lang="en-US" sz="1100" b="1" dirty="0"/>
              <a:t>HTML5</a:t>
            </a:r>
            <a:r>
              <a:rPr lang="en-US" sz="1100" dirty="0"/>
              <a:t>, </a:t>
            </a:r>
            <a:r>
              <a:rPr lang="en-US" sz="1100" b="1" dirty="0"/>
              <a:t>CSS </a:t>
            </a:r>
            <a:r>
              <a:rPr lang="en-US" sz="1100" dirty="0"/>
              <a:t>and</a:t>
            </a:r>
            <a:r>
              <a:rPr lang="en-US" sz="1100" b="1" dirty="0"/>
              <a:t> React JS.</a:t>
            </a:r>
            <a:endParaRPr sz="1100" dirty="0"/>
          </a:p>
          <a:p>
            <a:pPr marL="171450" lvl="0" indent="-107950" algn="l" rtl="0">
              <a:lnSpc>
                <a:spcPct val="114000"/>
              </a:lnSpc>
              <a:spcBef>
                <a:spcPts val="1000"/>
              </a:spcBef>
              <a:spcAft>
                <a:spcPts val="0"/>
              </a:spcAft>
              <a:buClr>
                <a:schemeClr val="dk1"/>
              </a:buClr>
              <a:buSzPts val="1000"/>
              <a:buFont typeface="Arial"/>
              <a:buNone/>
            </a:pPr>
            <a:endParaRPr dirty="0"/>
          </a:p>
          <a:p>
            <a:pPr marL="171450" lvl="0" indent="-107950" algn="l" rtl="0">
              <a:lnSpc>
                <a:spcPct val="114000"/>
              </a:lnSpc>
              <a:spcBef>
                <a:spcPts val="1000"/>
              </a:spcBef>
              <a:spcAft>
                <a:spcPts val="0"/>
              </a:spcAft>
              <a:buClr>
                <a:schemeClr val="dk1"/>
              </a:buClr>
              <a:buSzPts val="1000"/>
              <a:buFont typeface="Arial"/>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p:txBody>
      </p:sp>
      <p:sp>
        <p:nvSpPr>
          <p:cNvPr id="222" name="Google Shape;222;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a:t>Abhishek Sharma</a:t>
            </a:r>
            <a:endParaRPr dirty="0"/>
          </a:p>
        </p:txBody>
      </p:sp>
      <p:sp>
        <p:nvSpPr>
          <p:cNvPr id="225" name="Google Shape;225;p1"/>
          <p:cNvSpPr/>
          <p:nvPr/>
        </p:nvSpPr>
        <p:spPr>
          <a:xfrm>
            <a:off x="9405419" y="582779"/>
            <a:ext cx="2895283" cy="618591"/>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b="0" i="0" u="none" strike="noStrike" cap="none" dirty="0">
                <a:solidFill>
                  <a:schemeClr val="dk1"/>
                </a:solidFill>
                <a:latin typeface="Verdana"/>
                <a:ea typeface="Verdana"/>
                <a:cs typeface="Verdana"/>
                <a:sym typeface="Verdana"/>
              </a:rPr>
              <a:t>Bachelor of Engineering,</a:t>
            </a:r>
            <a:endParaRPr sz="1000" dirty="0">
              <a:solidFill>
                <a:schemeClr val="dk1"/>
              </a:solidFill>
              <a:latin typeface="Verdana"/>
              <a:ea typeface="Verdana"/>
              <a:cs typeface="Verdana"/>
              <a:sym typeface="Verdana"/>
            </a:endParaRPr>
          </a:p>
          <a:p>
            <a:pPr marL="0" marR="0" lvl="0" indent="0" algn="l" rtl="0">
              <a:lnSpc>
                <a:spcPct val="113999"/>
              </a:lnSpc>
              <a:spcBef>
                <a:spcPts val="0"/>
              </a:spcBef>
              <a:spcAft>
                <a:spcPts val="0"/>
              </a:spcAft>
              <a:buNone/>
            </a:pPr>
            <a:r>
              <a:rPr lang="en-US" sz="1000" dirty="0">
                <a:solidFill>
                  <a:schemeClr val="dk1"/>
                </a:solidFill>
                <a:latin typeface="Verdana"/>
                <a:ea typeface="Verdana"/>
                <a:cs typeface="Verdana"/>
                <a:sym typeface="Verdana"/>
              </a:rPr>
              <a:t>Information Science and Engineering</a:t>
            </a:r>
            <a:r>
              <a:rPr lang="en-US" sz="1000" b="0" i="0" u="none" strike="noStrike" cap="none" dirty="0">
                <a:solidFill>
                  <a:schemeClr val="dk1"/>
                </a:solidFill>
                <a:latin typeface="Verdana"/>
                <a:ea typeface="Verdana"/>
                <a:cs typeface="Verdana"/>
                <a:sym typeface="Verdana"/>
              </a:rPr>
              <a:t>: </a:t>
            </a:r>
            <a:r>
              <a:rPr lang="en-US" sz="1000" dirty="0">
                <a:solidFill>
                  <a:schemeClr val="dk1"/>
                </a:solidFill>
                <a:latin typeface="Verdana"/>
                <a:ea typeface="Verdana"/>
                <a:cs typeface="Verdana"/>
                <a:sym typeface="Verdana"/>
              </a:rPr>
              <a:t>2018-22</a:t>
            </a:r>
            <a:endParaRPr sz="1000" b="0" i="0" u="none" strike="noStrike" cap="none" dirty="0">
              <a:solidFill>
                <a:schemeClr val="dk1"/>
              </a:solidFill>
              <a:latin typeface="Verdana"/>
              <a:ea typeface="Verdana"/>
              <a:cs typeface="Verdana"/>
              <a:sym typeface="Verdana"/>
            </a:endParaRPr>
          </a:p>
        </p:txBody>
      </p:sp>
      <p:sp>
        <p:nvSpPr>
          <p:cNvPr id="226" name="Google Shape;226;p1"/>
          <p:cNvSpPr/>
          <p:nvPr/>
        </p:nvSpPr>
        <p:spPr>
          <a:xfrm>
            <a:off x="9405419" y="1246906"/>
            <a:ext cx="937895" cy="2615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100" b="1" i="0" u="none" strike="noStrike" cap="none" dirty="0">
                <a:solidFill>
                  <a:srgbClr val="0070AD"/>
                </a:solidFill>
                <a:latin typeface="Verdana"/>
                <a:ea typeface="Verdana"/>
                <a:cs typeface="Verdana"/>
                <a:sym typeface="Verdana"/>
              </a:rPr>
              <a:t>Skills</a:t>
            </a:r>
            <a:endParaRPr sz="1000" b="0" i="0" u="none" strike="noStrike" cap="none" dirty="0">
              <a:solidFill>
                <a:srgbClr val="000000"/>
              </a:solidFill>
              <a:latin typeface="Verdana"/>
              <a:ea typeface="Verdana"/>
              <a:cs typeface="Verdana"/>
              <a:sym typeface="Verdana"/>
            </a:endParaRPr>
          </a:p>
        </p:txBody>
      </p:sp>
      <p:pic>
        <p:nvPicPr>
          <p:cNvPr id="228" name="Google Shape;228;p1"/>
          <p:cNvPicPr preferRelativeResize="0">
            <a:picLocks noGrp="1"/>
          </p:cNvPicPr>
          <p:nvPr>
            <p:ph type="pic" idx="5"/>
          </p:nvPr>
        </p:nvPicPr>
        <p:blipFill>
          <a:blip r:embed="rId3"/>
          <a:srcRect t="12469" b="12469"/>
          <a:stretch/>
        </p:blipFill>
        <p:spPr>
          <a:xfrm>
            <a:off x="447801" y="290513"/>
            <a:ext cx="1734208" cy="1735628"/>
          </a:xfrm>
          <a:prstGeom prst="ellipse">
            <a:avLst/>
          </a:prstGeom>
          <a:solidFill>
            <a:schemeClr val="lt1"/>
          </a:solidFill>
          <a:ln>
            <a:noFill/>
          </a:ln>
        </p:spPr>
      </p:pic>
      <p:sp>
        <p:nvSpPr>
          <p:cNvPr id="229" name="Google Shape;229;p1"/>
          <p:cNvSpPr txBox="1"/>
          <p:nvPr/>
        </p:nvSpPr>
        <p:spPr>
          <a:xfrm>
            <a:off x="3581400" y="1260978"/>
            <a:ext cx="173420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Verdana"/>
                <a:ea typeface="Verdana"/>
                <a:cs typeface="Verdana"/>
                <a:sym typeface="Verdana"/>
              </a:rPr>
              <a:t>MUMBAI</a:t>
            </a:r>
            <a:endParaRPr/>
          </a:p>
        </p:txBody>
      </p:sp>
      <p:sp>
        <p:nvSpPr>
          <p:cNvPr id="16" name="Google Shape;220;p1">
            <a:extLst>
              <a:ext uri="{FF2B5EF4-FFF2-40B4-BE49-F238E27FC236}">
                <a16:creationId xmlns:a16="http://schemas.microsoft.com/office/drawing/2014/main" id="{29F07F4A-AD70-44B1-92A5-3664191D5A2C}"/>
              </a:ext>
            </a:extLst>
          </p:cNvPr>
          <p:cNvSpPr txBox="1">
            <a:spLocks/>
          </p:cNvSpPr>
          <p:nvPr/>
        </p:nvSpPr>
        <p:spPr>
          <a:xfrm>
            <a:off x="3022283" y="2055010"/>
            <a:ext cx="2382837" cy="330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1"/>
              </a:buClr>
              <a:buSzPts val="1100"/>
              <a:buFont typeface="Arial"/>
              <a:buNone/>
              <a:defRPr sz="1100" b="0" i="0" u="none" strike="noStrike" cap="none">
                <a:solidFill>
                  <a:schemeClr val="lt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42900" algn="l" rtl="0">
              <a:lnSpc>
                <a:spcPct val="90000"/>
              </a:lnSpc>
              <a:spcBef>
                <a:spcPts val="500"/>
              </a:spcBef>
              <a:spcAft>
                <a:spcPts val="0"/>
              </a:spcAft>
              <a:buClr>
                <a:schemeClr val="accent2"/>
              </a:buClr>
              <a:buSzPts val="1800"/>
              <a:buFont typeface="Arial"/>
              <a:buChar char="•"/>
              <a:defRPr sz="1600" b="0" i="0" u="none" strike="noStrike" cap="none">
                <a:solidFill>
                  <a:schemeClr val="dk1"/>
                </a:solidFill>
                <a:latin typeface="Verdana"/>
                <a:ea typeface="Verdana"/>
                <a:cs typeface="Verdana"/>
                <a:sym typeface="Verdana"/>
              </a:defRPr>
            </a:lvl3pPr>
            <a:lvl4pPr marL="1828800" marR="0" lvl="3" indent="-342900" algn="l" rtl="0">
              <a:lnSpc>
                <a:spcPct val="90000"/>
              </a:lnSpc>
              <a:spcBef>
                <a:spcPts val="500"/>
              </a:spcBef>
              <a:spcAft>
                <a:spcPts val="0"/>
              </a:spcAft>
              <a:buClr>
                <a:schemeClr val="accent3"/>
              </a:buClr>
              <a:buSzPts val="1800"/>
              <a:buFont typeface="Verdana"/>
              <a:buChar char="‒"/>
              <a:defRPr sz="1400" b="0" i="0" u="none" strike="noStrike" cap="none">
                <a:solidFill>
                  <a:schemeClr val="dk1"/>
                </a:solidFill>
                <a:latin typeface="Verdana"/>
                <a:ea typeface="Verdana"/>
                <a:cs typeface="Verdana"/>
                <a:sym typeface="Verdana"/>
              </a:defRPr>
            </a:lvl4pPr>
            <a:lvl5pPr marL="2286000" marR="0" lvl="4" indent="-342900" algn="l" rtl="0">
              <a:lnSpc>
                <a:spcPct val="90000"/>
              </a:lnSpc>
              <a:spcBef>
                <a:spcPts val="500"/>
              </a:spcBef>
              <a:spcAft>
                <a:spcPts val="0"/>
              </a:spcAft>
              <a:buClr>
                <a:schemeClr val="accent5"/>
              </a:buClr>
              <a:buSzPts val="18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pPr marL="0" indent="0">
              <a:spcBef>
                <a:spcPts val="0"/>
              </a:spcBef>
            </a:pPr>
            <a:r>
              <a:rPr lang="en-IN" dirty="0"/>
              <a:t>A</a:t>
            </a:r>
            <a:endParaRPr lang="en-US" dirty="0"/>
          </a:p>
        </p:txBody>
      </p:sp>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TotalTime>
  <Words>229</Words>
  <Application>Microsoft Office PowerPoint</Application>
  <PresentationFormat>Widescreen</PresentationFormat>
  <Paragraphs>59</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Sharma, Abhishek</cp:lastModifiedBy>
  <cp:revision>17</cp:revision>
  <dcterms:created xsi:type="dcterms:W3CDTF">2020-09-22T06:24:00Z</dcterms:created>
  <dcterms:modified xsi:type="dcterms:W3CDTF">2023-01-05T06:24:50Z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