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2"/>
    <p:sldId id="298" r:id="rId3"/>
    <p:sldId id="285" r:id="rId4"/>
    <p:sldId id="286" r:id="rId5"/>
    <p:sldId id="299" r:id="rId6"/>
    <p:sldId id="287" r:id="rId7"/>
    <p:sldId id="291" r:id="rId8"/>
    <p:sldId id="282" r:id="rId9"/>
    <p:sldId id="292" r:id="rId10"/>
    <p:sldId id="293" r:id="rId11"/>
    <p:sldId id="294" r:id="rId12"/>
    <p:sldId id="280"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4985E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2F2F2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4985E8"/>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4985E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689"/>
            <a:ext cx="9144000" cy="98425"/>
          </a:xfrm>
          <a:custGeom>
            <a:avLst/>
            <a:gdLst/>
            <a:ahLst/>
            <a:cxnLst/>
            <a:rect l="l" t="t" r="r" b="b"/>
            <a:pathLst>
              <a:path w="9144000" h="98425">
                <a:moveTo>
                  <a:pt x="9143981" y="97799"/>
                </a:moveTo>
                <a:lnTo>
                  <a:pt x="0" y="97799"/>
                </a:lnTo>
                <a:lnTo>
                  <a:pt x="0" y="0"/>
                </a:lnTo>
                <a:lnTo>
                  <a:pt x="9143981" y="0"/>
                </a:lnTo>
                <a:lnTo>
                  <a:pt x="9143981" y="97799"/>
                </a:lnTo>
                <a:close/>
              </a:path>
            </a:pathLst>
          </a:custGeom>
          <a:solidFill>
            <a:srgbClr val="62D197"/>
          </a:solidFill>
        </p:spPr>
        <p:txBody>
          <a:bodyPr wrap="square" lIns="0" tIns="0" rIns="0" bIns="0" rtlCol="0"/>
          <a:lstStyle/>
          <a:p>
            <a:endParaRPr/>
          </a:p>
        </p:txBody>
      </p:sp>
      <p:sp>
        <p:nvSpPr>
          <p:cNvPr id="17" name="bg object 17"/>
          <p:cNvSpPr/>
          <p:nvPr/>
        </p:nvSpPr>
        <p:spPr>
          <a:xfrm>
            <a:off x="318695" y="1222859"/>
            <a:ext cx="8451685" cy="239447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5689"/>
            <a:ext cx="9144000" cy="98425"/>
          </a:xfrm>
          <a:custGeom>
            <a:avLst/>
            <a:gdLst/>
            <a:ahLst/>
            <a:cxnLst/>
            <a:rect l="l" t="t" r="r" b="b"/>
            <a:pathLst>
              <a:path w="9144000" h="98425">
                <a:moveTo>
                  <a:pt x="9143981" y="97799"/>
                </a:moveTo>
                <a:lnTo>
                  <a:pt x="0" y="97799"/>
                </a:lnTo>
                <a:lnTo>
                  <a:pt x="0" y="0"/>
                </a:lnTo>
                <a:lnTo>
                  <a:pt x="9143981" y="0"/>
                </a:lnTo>
                <a:lnTo>
                  <a:pt x="9143981" y="97799"/>
                </a:lnTo>
                <a:close/>
              </a:path>
            </a:pathLst>
          </a:custGeom>
          <a:solidFill>
            <a:srgbClr val="62D197"/>
          </a:solidFill>
        </p:spPr>
        <p:txBody>
          <a:bodyPr wrap="square" lIns="0" tIns="0" rIns="0" bIns="0" rtlCol="0"/>
          <a:lstStyle/>
          <a:p>
            <a:endParaRPr/>
          </a:p>
        </p:txBody>
      </p:sp>
      <p:sp>
        <p:nvSpPr>
          <p:cNvPr id="2" name="Holder 2"/>
          <p:cNvSpPr>
            <a:spLocks noGrp="1"/>
          </p:cNvSpPr>
          <p:nvPr>
            <p:ph type="title"/>
          </p:nvPr>
        </p:nvSpPr>
        <p:spPr>
          <a:xfrm>
            <a:off x="2790141" y="1776853"/>
            <a:ext cx="3563717" cy="1488439"/>
          </a:xfrm>
          <a:prstGeom prst="rect">
            <a:avLst/>
          </a:prstGeom>
        </p:spPr>
        <p:txBody>
          <a:bodyPr wrap="square" lIns="0" tIns="0" rIns="0" bIns="0">
            <a:spAutoFit/>
          </a:bodyPr>
          <a:lstStyle>
            <a:lvl1pPr>
              <a:defRPr sz="9600" b="1" i="0">
                <a:solidFill>
                  <a:srgbClr val="4985E8"/>
                </a:solidFill>
                <a:latin typeface="Arial"/>
                <a:cs typeface="Arial"/>
              </a:defRPr>
            </a:lvl1pPr>
          </a:lstStyle>
          <a:p>
            <a:endParaRPr/>
          </a:p>
        </p:txBody>
      </p:sp>
      <p:sp>
        <p:nvSpPr>
          <p:cNvPr id="3" name="Holder 3"/>
          <p:cNvSpPr>
            <a:spLocks noGrp="1"/>
          </p:cNvSpPr>
          <p:nvPr>
            <p:ph type="body" idx="1"/>
          </p:nvPr>
        </p:nvSpPr>
        <p:spPr>
          <a:xfrm>
            <a:off x="395971" y="1176351"/>
            <a:ext cx="8352057" cy="2225675"/>
          </a:xfrm>
          <a:prstGeom prst="rect">
            <a:avLst/>
          </a:prstGeom>
        </p:spPr>
        <p:txBody>
          <a:bodyPr wrap="square" lIns="0" tIns="0" rIns="0" bIns="0">
            <a:spAutoFit/>
          </a:bodyPr>
          <a:lstStyle>
            <a:lvl1pPr>
              <a:defRPr sz="1800" b="0" i="0">
                <a:solidFill>
                  <a:srgbClr val="2F2F2F"/>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11/23/2022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a:solidFill>
            <a:schemeClr val="tx1">
              <a:lumMod val="50000"/>
              <a:lumOff val="50000"/>
            </a:schemeClr>
          </a:solidFill>
        </p:spPr>
        <p:txBody>
          <a:bodyPr/>
          <a:lstStyle/>
          <a:p>
            <a:pPr algn="ctr"/>
            <a:r>
              <a:rPr lang="en-US" sz="6600" dirty="0" smtClean="0">
                <a:solidFill>
                  <a:srgbClr val="FFC000"/>
                </a:solidFill>
              </a:rPr>
              <a:t>House Price Prediction</a:t>
            </a:r>
            <a:endParaRPr lang="en-US" sz="6600" dirty="0">
              <a:solidFill>
                <a:srgbClr val="FFC000"/>
              </a:solidFill>
            </a:endParaRPr>
          </a:p>
        </p:txBody>
      </p:sp>
      <p:sp>
        <p:nvSpPr>
          <p:cNvPr id="4" name="Rectangle 3"/>
          <p:cNvSpPr/>
          <p:nvPr/>
        </p:nvSpPr>
        <p:spPr>
          <a:xfrm>
            <a:off x="4038600" y="3314700"/>
            <a:ext cx="4724400" cy="1619250"/>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lumMod val="95000"/>
                    <a:lumOff val="5000"/>
                  </a:schemeClr>
                </a:solidFill>
              </a:rPr>
              <a:t> By:</a:t>
            </a:r>
          </a:p>
          <a:p>
            <a:pPr algn="ctr"/>
            <a:r>
              <a:rPr lang="en-IN" dirty="0" err="1" smtClean="0">
                <a:solidFill>
                  <a:schemeClr val="tx1">
                    <a:lumMod val="95000"/>
                    <a:lumOff val="5000"/>
                  </a:schemeClr>
                </a:solidFill>
              </a:rPr>
              <a:t>Abhishek</a:t>
            </a:r>
            <a:r>
              <a:rPr lang="en-IN" dirty="0" smtClean="0">
                <a:solidFill>
                  <a:schemeClr val="tx1">
                    <a:lumMod val="95000"/>
                    <a:lumOff val="5000"/>
                  </a:schemeClr>
                </a:solidFill>
              </a:rPr>
              <a:t>  (2101130140003)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351"/>
            <a:ext cx="7772400" cy="533399"/>
          </a:xfrm>
        </p:spPr>
        <p:txBody>
          <a:bodyPr/>
          <a:lstStyle/>
          <a:p>
            <a:pPr algn="ctr"/>
            <a:r>
              <a:rPr lang="en-US" sz="2000" u="sng" dirty="0" smtClean="0">
                <a:solidFill>
                  <a:schemeClr val="tx1"/>
                </a:solidFill>
                <a:latin typeface="Times New Roman" pitchFamily="18" charset="0"/>
                <a:cs typeface="Times New Roman" pitchFamily="18" charset="0"/>
              </a:rPr>
              <a:t>Library Requirements for House Price Prediction System</a:t>
            </a:r>
            <a:endParaRPr lang="en-US" sz="20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4"/>
          </p:nvPr>
        </p:nvSpPr>
        <p:spPr>
          <a:xfrm>
            <a:off x="228600" y="971550"/>
            <a:ext cx="8610600" cy="2769989"/>
          </a:xfrm>
        </p:spPr>
        <p:txBody>
          <a:bodyPr/>
          <a:lstStyle/>
          <a:p>
            <a:pPr lvl="0">
              <a:buFont typeface="Arial" pitchFamily="34" charset="0"/>
              <a:buChar char="•"/>
            </a:pPr>
            <a:r>
              <a:rPr lang="en-US" b="1" dirty="0" smtClean="0"/>
              <a:t>Pandas</a:t>
            </a:r>
            <a:r>
              <a:rPr lang="en-US" dirty="0" smtClean="0"/>
              <a:t> (Accessing and modifying  Datasets)</a:t>
            </a:r>
          </a:p>
          <a:p>
            <a:pPr lvl="0"/>
            <a:endParaRPr lang="en-US" dirty="0" smtClean="0"/>
          </a:p>
          <a:p>
            <a:pPr lvl="0">
              <a:buFont typeface="Arial" pitchFamily="34" charset="0"/>
              <a:buChar char="•"/>
            </a:pPr>
            <a:r>
              <a:rPr lang="en-US" b="1" dirty="0" err="1" smtClean="0"/>
              <a:t>Numpy</a:t>
            </a:r>
            <a:r>
              <a:rPr lang="en-US" b="1" dirty="0" smtClean="0"/>
              <a:t> </a:t>
            </a:r>
            <a:r>
              <a:rPr lang="en-US" dirty="0" smtClean="0"/>
              <a:t>(Creating Multidimensional array)</a:t>
            </a:r>
          </a:p>
          <a:p>
            <a:pPr lvl="0">
              <a:buFont typeface="Arial" pitchFamily="34" charset="0"/>
              <a:buChar char="•"/>
            </a:pPr>
            <a:endParaRPr lang="en-US" b="1" dirty="0" smtClean="0"/>
          </a:p>
          <a:p>
            <a:pPr lvl="0">
              <a:buFont typeface="Arial" pitchFamily="34" charset="0"/>
              <a:buChar char="•"/>
            </a:pPr>
            <a:r>
              <a:rPr lang="en-US" b="1" dirty="0" err="1" smtClean="0"/>
              <a:t>Matplotlib</a:t>
            </a:r>
            <a:r>
              <a:rPr lang="en-US" dirty="0" smtClean="0"/>
              <a:t>(Data Visualization )</a:t>
            </a:r>
          </a:p>
          <a:p>
            <a:pPr lvl="0">
              <a:buFont typeface="Arial" pitchFamily="34" charset="0"/>
              <a:buChar char="•"/>
            </a:pPr>
            <a:endParaRPr lang="en-US" b="1" dirty="0" smtClean="0"/>
          </a:p>
          <a:p>
            <a:pPr lvl="0">
              <a:buFont typeface="Arial" pitchFamily="34" charset="0"/>
              <a:buChar char="•"/>
            </a:pPr>
            <a:r>
              <a:rPr lang="en-US" b="1" dirty="0" err="1" smtClean="0"/>
              <a:t>Sklearn</a:t>
            </a:r>
            <a:r>
              <a:rPr lang="en-US" dirty="0" smtClean="0"/>
              <a:t> ( Selecting, building and testing the Multiple Linear Regression model)</a:t>
            </a:r>
          </a:p>
          <a:p>
            <a:pPr lvl="0">
              <a:buFont typeface="Arial" pitchFamily="34" charset="0"/>
              <a:buChar char="•"/>
            </a:pPr>
            <a:endParaRPr lang="en-US" dirty="0" smtClean="0"/>
          </a:p>
          <a:p>
            <a:pPr lvl="0">
              <a:buFont typeface="Arial" pitchFamily="34" charset="0"/>
              <a:buChar char="•"/>
            </a:pPr>
            <a:r>
              <a:rPr lang="en-US" b="1" dirty="0" smtClean="0"/>
              <a:t>Flask</a:t>
            </a:r>
            <a:r>
              <a:rPr lang="en-US" dirty="0" smtClean="0"/>
              <a:t>(For Model Deployment)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09551"/>
            <a:ext cx="8763000" cy="307777"/>
          </a:xfrm>
        </p:spPr>
        <p:txBody>
          <a:bodyPr/>
          <a:lstStyle/>
          <a:p>
            <a:pPr algn="ctr"/>
            <a:r>
              <a:rPr lang="en-US" sz="2000" i="1" u="sng" dirty="0" smtClean="0">
                <a:solidFill>
                  <a:schemeClr val="tx1"/>
                </a:solidFill>
                <a:latin typeface="Times New Roman" pitchFamily="18" charset="0"/>
                <a:cs typeface="Times New Roman" pitchFamily="18" charset="0"/>
              </a:rPr>
              <a:t>Future Scope and  </a:t>
            </a:r>
            <a:r>
              <a:rPr lang="en-US" sz="2000" u="sng" dirty="0" smtClean="0">
                <a:solidFill>
                  <a:schemeClr val="tx1"/>
                </a:solidFill>
                <a:latin typeface="Times New Roman" pitchFamily="18" charset="0"/>
                <a:cs typeface="Times New Roman" pitchFamily="18" charset="0"/>
              </a:rPr>
              <a:t>Challenges</a:t>
            </a:r>
            <a:endParaRPr lang="en-US" sz="20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4"/>
          </p:nvPr>
        </p:nvSpPr>
        <p:spPr>
          <a:xfrm>
            <a:off x="76200" y="819151"/>
            <a:ext cx="8991600" cy="3570208"/>
          </a:xfrm>
        </p:spPr>
        <p:txBody>
          <a:bodyPr/>
          <a:lstStyle/>
          <a:p>
            <a:pPr lvl="0">
              <a:buFont typeface="Arial" pitchFamily="34" charset="0"/>
              <a:buChar char="•"/>
            </a:pPr>
            <a:r>
              <a:rPr lang="en-US" sz="1600" dirty="0" smtClean="0"/>
              <a:t>One of the challenges while proposing an algorithm for </a:t>
            </a:r>
            <a:r>
              <a:rPr lang="en-US" sz="1600" dirty="0" smtClean="0"/>
              <a:t>House Price Prediction is </a:t>
            </a:r>
            <a:r>
              <a:rPr lang="en-US" sz="1600" dirty="0" smtClean="0"/>
              <a:t>to determine the attributes affecting the price. </a:t>
            </a:r>
          </a:p>
          <a:p>
            <a:endParaRPr lang="en-US" sz="1600" dirty="0" smtClean="0"/>
          </a:p>
          <a:p>
            <a:pPr lvl="0">
              <a:buFont typeface="Arial" pitchFamily="34" charset="0"/>
              <a:buChar char="•"/>
            </a:pPr>
            <a:r>
              <a:rPr lang="en-US" sz="1600" dirty="0" smtClean="0"/>
              <a:t>As different factors affect RS differently, therefore, how to assign appropriate weights to the attributes is a major task when designing an algorithm.</a:t>
            </a:r>
          </a:p>
          <a:p>
            <a:pPr lvl="0"/>
            <a:r>
              <a:rPr lang="en-US" sz="1600" dirty="0" smtClean="0"/>
              <a:t> </a:t>
            </a:r>
          </a:p>
          <a:p>
            <a:pPr lvl="0">
              <a:buFont typeface="Arial" pitchFamily="34" charset="0"/>
              <a:buChar char="•"/>
            </a:pPr>
            <a:r>
              <a:rPr lang="en-US" sz="1600" dirty="0" smtClean="0"/>
              <a:t>In Future, the models can be upgraded with some better techniques in terms of getting higher and better accuracy.</a:t>
            </a:r>
          </a:p>
          <a:p>
            <a:pPr lvl="0">
              <a:buFont typeface="Arial" pitchFamily="34" charset="0"/>
              <a:buChar char="•"/>
            </a:pPr>
            <a:endParaRPr lang="en-US" sz="1600" dirty="0" smtClean="0"/>
          </a:p>
          <a:p>
            <a:pPr lvl="0">
              <a:buFont typeface="Arial" pitchFamily="34" charset="0"/>
              <a:buChar char="•"/>
            </a:pPr>
            <a:r>
              <a:rPr lang="en-US" sz="1600" dirty="0" smtClean="0"/>
              <a:t>It is, therefore, challenging to cope with the problem of changing users requirements. </a:t>
            </a:r>
          </a:p>
          <a:p>
            <a:r>
              <a:rPr lang="en-US" dirty="0" smtClean="0"/>
              <a:t> </a:t>
            </a:r>
          </a:p>
          <a:p>
            <a:pPr lvl="0"/>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71550"/>
            <a:ext cx="6172200" cy="1490152"/>
          </a:xfrm>
          <a:prstGeom prst="rect">
            <a:avLst/>
          </a:prstGeom>
        </p:spPr>
        <p:txBody>
          <a:bodyPr vert="horz" wrap="square" lIns="0" tIns="12700" rIns="0" bIns="0" rtlCol="0">
            <a:spAutoFit/>
          </a:bodyPr>
          <a:lstStyle/>
          <a:p>
            <a:pPr marL="12700">
              <a:lnSpc>
                <a:spcPct val="100000"/>
              </a:lnSpc>
              <a:spcBef>
                <a:spcPts val="100"/>
              </a:spcBef>
            </a:pPr>
            <a:r>
              <a:rPr spc="-960" smtClean="0">
                <a:solidFill>
                  <a:schemeClr val="tx1"/>
                </a:solidFill>
                <a:latin typeface="Times New Roman" pitchFamily="18" charset="0"/>
                <a:cs typeface="Times New Roman" pitchFamily="18" charset="0"/>
              </a:rPr>
              <a:t>Thank</a:t>
            </a:r>
            <a:r>
              <a:rPr lang="en-US" spc="-960" dirty="0" smtClean="0">
                <a:solidFill>
                  <a:schemeClr val="tx1"/>
                </a:solidFill>
                <a:latin typeface="Times New Roman" pitchFamily="18" charset="0"/>
                <a:cs typeface="Times New Roman" pitchFamily="18" charset="0"/>
              </a:rPr>
              <a:t> You</a:t>
            </a:r>
            <a:endParaRPr spc="-96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143999" y="6457950"/>
            <a:ext cx="228598" cy="228600"/>
          </a:xfrm>
        </p:spPr>
        <p:txBody>
          <a:bodyPr/>
          <a:lstStyle/>
          <a:p>
            <a:endParaRPr lang="en-US" sz="800" dirty="0"/>
          </a:p>
        </p:txBody>
      </p:sp>
      <p:pic>
        <p:nvPicPr>
          <p:cNvPr id="4" name="Picture 3" descr="download (1).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5750"/>
            <a:ext cx="7772400" cy="492443"/>
          </a:xfrm>
        </p:spPr>
        <p:txBody>
          <a:bodyPr/>
          <a:lstStyle/>
          <a:p>
            <a:pPr algn="ctr"/>
            <a:r>
              <a:rPr lang="en-US" sz="3200" u="sng" dirty="0" smtClean="0">
                <a:solidFill>
                  <a:schemeClr val="tx1"/>
                </a:solidFill>
                <a:latin typeface="Times New Roman" pitchFamily="18" charset="0"/>
                <a:cs typeface="Times New Roman" pitchFamily="18" charset="0"/>
              </a:rPr>
              <a:t>Introduction</a:t>
            </a:r>
            <a:r>
              <a:rPr lang="en-US" sz="3200" u="sng" dirty="0" smtClean="0">
                <a:latin typeface="Times New Roman" pitchFamily="18" charset="0"/>
                <a:cs typeface="Times New Roman" pitchFamily="18" charset="0"/>
              </a:rPr>
              <a:t> </a:t>
            </a:r>
            <a:endParaRPr lang="en-US" sz="3200" dirty="0"/>
          </a:p>
        </p:txBody>
      </p:sp>
      <p:sp>
        <p:nvSpPr>
          <p:cNvPr id="3" name="Subtitle 2"/>
          <p:cNvSpPr>
            <a:spLocks noGrp="1"/>
          </p:cNvSpPr>
          <p:nvPr>
            <p:ph type="subTitle" idx="4"/>
          </p:nvPr>
        </p:nvSpPr>
        <p:spPr>
          <a:xfrm>
            <a:off x="609600" y="1123950"/>
            <a:ext cx="7239000" cy="3600986"/>
          </a:xfrm>
        </p:spPr>
        <p:txBody>
          <a:bodyPr/>
          <a:lstStyle/>
          <a:p>
            <a:pPr lvl="0">
              <a:buFont typeface="Arial" pitchFamily="34" charset="0"/>
              <a:buChar char="•"/>
            </a:pPr>
            <a:r>
              <a:rPr lang="en-US" dirty="0" smtClean="0"/>
              <a:t>House is one of the basic needs for a person and their prices vary from place to place depending on available amenities like parking place, locality, no_of_sqft, bath, bhk etc.</a:t>
            </a:r>
          </a:p>
          <a:p>
            <a:pPr lvl="0">
              <a:buFont typeface="Arial" pitchFamily="34" charset="0"/>
              <a:buChar char="•"/>
            </a:pPr>
            <a:r>
              <a:rPr lang="en-US" dirty="0" smtClean="0"/>
              <a:t>Buying a home is one of the biggest and most important choices for a family as they put all of their funds into investment and cover them over time with loans.</a:t>
            </a:r>
          </a:p>
          <a:p>
            <a:pPr lvl="0">
              <a:buFont typeface="Arial" pitchFamily="34" charset="0"/>
              <a:buChar char="•"/>
            </a:pPr>
            <a:r>
              <a:rPr lang="en-US" dirty="0" smtClean="0"/>
              <a:t>In this project, we will implement a Bangalore House Price Prediction model using a Machine Learning Algorithm (Multiple Linear Regression) using Python Language. </a:t>
            </a:r>
          </a:p>
          <a:p>
            <a:pPr lvl="0">
              <a:buFont typeface="Arial" pitchFamily="34" charset="0"/>
              <a:buChar char="•"/>
            </a:pPr>
            <a:r>
              <a:rPr lang="en-US" dirty="0" smtClean="0"/>
              <a:t>This model predicts the price of Bangalore’s house with the help of few parameters like availability, size, total square feet, bath, location etc.</a:t>
            </a:r>
          </a:p>
          <a:p>
            <a:pPr lvl="0">
              <a:buFont typeface="Arial" pitchFamily="34" charset="0"/>
              <a:buChar char="•"/>
            </a:pPr>
            <a:r>
              <a:rPr lang="en-US" dirty="0" smtClean="0"/>
              <a:t>Our model can be used by both house sellers and house buyers.</a:t>
            </a:r>
          </a:p>
          <a:p>
            <a:pPr lvl="0"/>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534400" cy="3877985"/>
          </a:xfrm>
        </p:spPr>
        <p:txBody>
          <a:bodyPr/>
          <a:lstStyle/>
          <a:p>
            <a:pPr lvl="0"/>
            <a:r>
              <a:rPr lang="en-US" sz="1800" b="0" dirty="0" smtClean="0">
                <a:solidFill>
                  <a:schemeClr val="tx1"/>
                </a:solidFill>
              </a:rPr>
              <a:t>For a user, employing a House Price system is one of the ways to reach the house price information that interests him.</a:t>
            </a:r>
            <a:br>
              <a:rPr lang="en-US" sz="1800" b="0" dirty="0" smtClean="0">
                <a:solidFill>
                  <a:schemeClr val="tx1"/>
                </a:solidFill>
              </a:rPr>
            </a:br>
            <a:r>
              <a:rPr lang="en-US" sz="1800" b="0" dirty="0" smtClean="0">
                <a:solidFill>
                  <a:schemeClr val="tx1"/>
                </a:solidFill>
              </a:rPr>
              <a:t> </a:t>
            </a:r>
            <a:br>
              <a:rPr lang="en-US" sz="1800" b="0" dirty="0" smtClean="0">
                <a:solidFill>
                  <a:schemeClr val="tx1"/>
                </a:solidFill>
              </a:rPr>
            </a:br>
            <a:r>
              <a:rPr lang="en-US" sz="1800" b="0" dirty="0" err="1" smtClean="0">
                <a:solidFill>
                  <a:schemeClr val="tx1"/>
                </a:solidFill>
              </a:rPr>
              <a:t>Bengaluru</a:t>
            </a:r>
            <a:r>
              <a:rPr lang="en-US" sz="1800" b="0" dirty="0" smtClean="0">
                <a:solidFill>
                  <a:schemeClr val="tx1"/>
                </a:solidFill>
              </a:rPr>
              <a:t> House price dataset is used to create the model.</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r>
              <a:rPr lang="en-US" sz="1800" b="0" dirty="0" smtClean="0">
                <a:solidFill>
                  <a:schemeClr val="tx1"/>
                </a:solidFill>
              </a:rPr>
              <a:t>We are using Machine Learning Algorithm to create a predictive model.</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r>
              <a:rPr lang="en-US" sz="1800" b="0" dirty="0" smtClean="0">
                <a:solidFill>
                  <a:schemeClr val="tx1"/>
                </a:solidFill>
              </a:rPr>
              <a:t>Multiple Linear Regression Algorithm is used to train and test the model in our project and predict the House price.</a:t>
            </a:r>
            <a:br>
              <a:rPr lang="en-US" sz="1800" b="0" dirty="0" smtClean="0">
                <a:solidFill>
                  <a:schemeClr val="tx1"/>
                </a:solidFill>
              </a:rPr>
            </a:br>
            <a:r>
              <a:rPr lang="en-US" sz="1800" b="0" dirty="0" smtClean="0">
                <a:solidFill>
                  <a:schemeClr val="tx1"/>
                </a:solidFill>
              </a:rPr>
              <a:t/>
            </a:r>
            <a:br>
              <a:rPr lang="en-US" sz="1800" b="0" dirty="0" smtClean="0">
                <a:solidFill>
                  <a:schemeClr val="tx1"/>
                </a:solidFill>
              </a:rPr>
            </a:br>
            <a:r>
              <a:rPr lang="en-US" sz="1800" b="0" dirty="0" smtClean="0">
                <a:solidFill>
                  <a:schemeClr val="tx1"/>
                </a:solidFill>
              </a:rPr>
              <a:t>Python is widely used for Movie Recommendation system.</a:t>
            </a:r>
            <a:r>
              <a:rPr lang="en-US" sz="1800" b="0" dirty="0" smtClean="0"/>
              <a:t/>
            </a:r>
            <a:br>
              <a:rPr lang="en-US" sz="1800" b="0" dirty="0" smtClean="0"/>
            </a:br>
            <a:r>
              <a:rPr lang="en-US" sz="1800" b="0" dirty="0" smtClean="0"/>
              <a:t/>
            </a:r>
            <a:br>
              <a:rPr lang="en-US" sz="1800" b="0" dirty="0" smtClean="0"/>
            </a:br>
            <a:r>
              <a:rPr lang="en-US" sz="1800" b="0" dirty="0" smtClean="0"/>
              <a:t/>
            </a:r>
            <a:br>
              <a:rPr lang="en-US" sz="1800" b="0" dirty="0" smtClean="0"/>
            </a:br>
            <a:endParaRPr lang="en-US" sz="18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51"/>
            <a:ext cx="7772400" cy="492443"/>
          </a:xfrm>
        </p:spPr>
        <p:txBody>
          <a:bodyPr/>
          <a:lstStyle/>
          <a:p>
            <a:pPr algn="ctr"/>
            <a:r>
              <a:rPr lang="en-US" sz="3200" u="sng" dirty="0" smtClean="0">
                <a:solidFill>
                  <a:schemeClr val="tx1"/>
                </a:solidFill>
                <a:latin typeface="Times New Roman" pitchFamily="18" charset="0"/>
                <a:cs typeface="Times New Roman" pitchFamily="18" charset="0"/>
              </a:rPr>
              <a:t>Abstract</a:t>
            </a:r>
            <a:endParaRPr lang="en-US" sz="3200" u="sng" dirty="0">
              <a:solidFill>
                <a:schemeClr val="tx1"/>
              </a:solidFill>
              <a:latin typeface="Times New Roman" pitchFamily="18" charset="0"/>
              <a:cs typeface="Times New Roman" pitchFamily="18" charset="0"/>
            </a:endParaRPr>
          </a:p>
        </p:txBody>
      </p:sp>
      <p:sp>
        <p:nvSpPr>
          <p:cNvPr id="3" name="Subtitle 2"/>
          <p:cNvSpPr>
            <a:spLocks noGrp="1"/>
          </p:cNvSpPr>
          <p:nvPr>
            <p:ph type="subTitle" idx="4"/>
          </p:nvPr>
        </p:nvSpPr>
        <p:spPr>
          <a:xfrm>
            <a:off x="304800" y="1123950"/>
            <a:ext cx="8534400" cy="3276600"/>
          </a:xfrm>
        </p:spPr>
        <p:txBody>
          <a:bodyPr/>
          <a:lstStyle/>
          <a:p>
            <a:pPr>
              <a:buFont typeface="Arial" pitchFamily="34" charset="0"/>
              <a:buChar char="•"/>
            </a:pPr>
            <a:r>
              <a:rPr lang="en-US" dirty="0" smtClean="0"/>
              <a:t>House Price forecasting is an important topic of real estate. The literature attempts to derive useful knowledge from historical data of property market.</a:t>
            </a:r>
          </a:p>
          <a:p>
            <a:pPr>
              <a:buFont typeface="Arial" pitchFamily="34" charset="0"/>
              <a:buChar char="•"/>
            </a:pPr>
            <a:r>
              <a:rPr lang="en-US" dirty="0" smtClean="0"/>
              <a:t> Machine learning techniques are applied to analyze historical property transaction in India (</a:t>
            </a:r>
            <a:r>
              <a:rPr lang="en-US" dirty="0" err="1" smtClean="0"/>
              <a:t>Bangaluru</a:t>
            </a:r>
            <a:r>
              <a:rPr lang="en-US" dirty="0" smtClean="0"/>
              <a:t>) to discover useful models for house buyers and seller.</a:t>
            </a:r>
          </a:p>
          <a:p>
            <a:pPr>
              <a:buFont typeface="Arial" pitchFamily="34" charset="0"/>
              <a:buChar char="•"/>
            </a:pPr>
            <a:r>
              <a:rPr lang="en-US" dirty="0" smtClean="0"/>
              <a:t> Revealed is the high discrepancy between house prices in the most expensive and most affordable suburbs in the city of </a:t>
            </a:r>
            <a:r>
              <a:rPr lang="en-US" dirty="0" err="1" smtClean="0"/>
              <a:t>Bangaluru</a:t>
            </a:r>
            <a:r>
              <a:rPr lang="en-US" dirty="0" smtClean="0"/>
              <a:t>.</a:t>
            </a:r>
          </a:p>
          <a:p>
            <a:pPr>
              <a:buFont typeface="Arial" pitchFamily="34" charset="0"/>
              <a:buChar char="•"/>
            </a:pPr>
            <a:r>
              <a:rPr lang="en-US" dirty="0" smtClean="0"/>
              <a:t>Moreover, experiments demonstrate that the Multiple Linear Regression that is based on mean squared error measurement is a competitive approach.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1951"/>
            <a:ext cx="7772400" cy="492443"/>
          </a:xfrm>
        </p:spPr>
        <p:txBody>
          <a:bodyPr/>
          <a:lstStyle/>
          <a:p>
            <a:pPr algn="ctr"/>
            <a:r>
              <a:rPr lang="en-US" sz="3200" i="1" u="sng" dirty="0" smtClean="0">
                <a:solidFill>
                  <a:schemeClr val="tx1"/>
                </a:solidFill>
                <a:latin typeface="Times New Roman" pitchFamily="18" charset="0"/>
                <a:cs typeface="Times New Roman" pitchFamily="18" charset="0"/>
              </a:rPr>
              <a:t>Purpose of a recommendation system</a:t>
            </a:r>
            <a:endParaRPr lang="en-US" sz="32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4"/>
          </p:nvPr>
        </p:nvSpPr>
        <p:spPr>
          <a:xfrm>
            <a:off x="152400" y="1200150"/>
            <a:ext cx="8534400" cy="2492990"/>
          </a:xfrm>
        </p:spPr>
        <p:txBody>
          <a:bodyPr/>
          <a:lstStyle/>
          <a:p>
            <a:r>
              <a:rPr lang="en-US" dirty="0" smtClean="0"/>
              <a:t>Having a house price prediction model can be a very important tool for both seller and the buyer as it can aid them in making well informed decision-</a:t>
            </a:r>
          </a:p>
          <a:p>
            <a:r>
              <a:rPr lang="en-US" b="1" dirty="0" smtClean="0"/>
              <a:t>There is a user viewpoint here:</a:t>
            </a:r>
            <a:r>
              <a:rPr lang="en-US" dirty="0" smtClean="0"/>
              <a:t> to easily and quickly find information of House Price in </a:t>
            </a:r>
            <a:r>
              <a:rPr lang="en-US" dirty="0" err="1" smtClean="0"/>
              <a:t>Bangulure</a:t>
            </a:r>
            <a:r>
              <a:rPr lang="en-US" dirty="0" smtClean="0"/>
              <a:t> save user’s time. </a:t>
            </a:r>
          </a:p>
          <a:p>
            <a:r>
              <a:rPr lang="en-US" dirty="0" smtClean="0"/>
              <a:t> </a:t>
            </a:r>
          </a:p>
          <a:p>
            <a:r>
              <a:rPr lang="en-US" b="1" dirty="0" smtClean="0"/>
              <a:t>There is a viewpoint of the owner of the House :</a:t>
            </a:r>
            <a:r>
              <a:rPr lang="en-US" dirty="0" smtClean="0"/>
              <a:t> For seller it may help them to determine the average price at which they should put their house for sale .</a:t>
            </a:r>
          </a:p>
          <a:p>
            <a:r>
              <a:rPr lang="en-US" i="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51"/>
            <a:ext cx="7772400" cy="861774"/>
          </a:xfrm>
        </p:spPr>
        <p:txBody>
          <a:bodyPr/>
          <a:lstStyle/>
          <a:p>
            <a:pPr algn="ctr"/>
            <a:r>
              <a:rPr lang="en-US" sz="2800" i="1" dirty="0" smtClean="0">
                <a:solidFill>
                  <a:schemeClr val="tx1"/>
                </a:solidFill>
                <a:latin typeface="Times New Roman" pitchFamily="18" charset="0"/>
                <a:cs typeface="Times New Roman" pitchFamily="18" charset="0"/>
              </a:rPr>
              <a:t>Data</a:t>
            </a:r>
            <a:r>
              <a:rPr lang="en-US" sz="2800" i="1" dirty="0" smtClean="0">
                <a:solidFill>
                  <a:schemeClr val="tx1"/>
                </a:solidFill>
              </a:rPr>
              <a:t> </a:t>
            </a:r>
            <a:r>
              <a:rPr lang="en-US" sz="2800" i="1" dirty="0" smtClean="0">
                <a:solidFill>
                  <a:schemeClr val="tx1"/>
                </a:solidFill>
                <a:latin typeface="Times New Roman" pitchFamily="18" charset="0"/>
                <a:cs typeface="Times New Roman" pitchFamily="18" charset="0"/>
              </a:rPr>
              <a:t>Flow</a:t>
            </a:r>
            <a:r>
              <a:rPr lang="en-US" sz="2800" i="1" dirty="0" smtClean="0">
                <a:solidFill>
                  <a:schemeClr val="tx1"/>
                </a:solidFill>
              </a:rPr>
              <a:t> </a:t>
            </a:r>
            <a:r>
              <a:rPr lang="en-US" sz="2800" i="1" dirty="0" smtClean="0">
                <a:solidFill>
                  <a:schemeClr val="tx1"/>
                </a:solidFill>
                <a:latin typeface="Times New Roman" pitchFamily="18" charset="0"/>
                <a:cs typeface="Times New Roman" pitchFamily="18" charset="0"/>
              </a:rPr>
              <a:t>Diagram</a:t>
            </a:r>
            <a:r>
              <a:rPr lang="en-US" sz="2800" i="1" dirty="0" smtClean="0">
                <a:solidFill>
                  <a:schemeClr val="tx1"/>
                </a:solidFill>
              </a:rPr>
              <a:t> (</a:t>
            </a:r>
            <a:r>
              <a:rPr lang="en-US" sz="2800" i="1" dirty="0" smtClean="0">
                <a:solidFill>
                  <a:schemeClr val="tx1"/>
                </a:solidFill>
                <a:latin typeface="Times New Roman" pitchFamily="18" charset="0"/>
                <a:cs typeface="Times New Roman" pitchFamily="18" charset="0"/>
              </a:rPr>
              <a:t>DFD</a:t>
            </a:r>
            <a:r>
              <a:rPr lang="en-US" sz="2800" i="1" dirty="0" smtClean="0">
                <a:solidFill>
                  <a:schemeClr val="tx1"/>
                </a:solidFill>
              </a:rPr>
              <a:t>)</a:t>
            </a:r>
            <a:r>
              <a:rPr lang="en-US" sz="2800" dirty="0" smtClean="0"/>
              <a:t/>
            </a:r>
            <a:br>
              <a:rPr lang="en-US" sz="2800" dirty="0" smtClean="0"/>
            </a:br>
            <a:endParaRPr lang="en-US" sz="2800" dirty="0">
              <a:latin typeface="Times New Roman" pitchFamily="18" charset="0"/>
              <a:cs typeface="Times New Roman" pitchFamily="18" charset="0"/>
            </a:endParaRPr>
          </a:p>
        </p:txBody>
      </p:sp>
      <p:sp>
        <p:nvSpPr>
          <p:cNvPr id="3" name="Subtitle 2"/>
          <p:cNvSpPr>
            <a:spLocks noGrp="1"/>
          </p:cNvSpPr>
          <p:nvPr>
            <p:ph type="subTitle" idx="4"/>
          </p:nvPr>
        </p:nvSpPr>
        <p:spPr>
          <a:xfrm>
            <a:off x="381000" y="895350"/>
            <a:ext cx="45719" cy="276999"/>
          </a:xfrm>
        </p:spPr>
        <p:txBody>
          <a:bodyPr/>
          <a:lstStyle/>
          <a:p>
            <a:r>
              <a:rPr lang="en-US" dirty="0" smtClean="0"/>
              <a:t> </a:t>
            </a:r>
            <a:endParaRPr lang="en-US" dirty="0"/>
          </a:p>
        </p:txBody>
      </p:sp>
      <p:pic>
        <p:nvPicPr>
          <p:cNvPr id="1026" name="Picture 2"/>
          <p:cNvPicPr>
            <a:picLocks noChangeAspect="1" noChangeArrowheads="1"/>
          </p:cNvPicPr>
          <p:nvPr/>
        </p:nvPicPr>
        <p:blipFill>
          <a:blip r:embed="rId2"/>
          <a:srcRect l="25769" t="19531" r="27379" b="12428"/>
          <a:stretch>
            <a:fillRect/>
          </a:stretch>
        </p:blipFill>
        <p:spPr bwMode="auto">
          <a:xfrm>
            <a:off x="533400" y="1123950"/>
            <a:ext cx="76200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133351"/>
            <a:ext cx="4419599" cy="307777"/>
          </a:xfrm>
        </p:spPr>
        <p:txBody>
          <a:bodyPr/>
          <a:lstStyle/>
          <a:p>
            <a:r>
              <a:rPr lang="en-US" sz="2000" b="1" i="1" dirty="0" smtClean="0"/>
              <a:t>Level-1 DFD :-</a:t>
            </a:r>
            <a:endParaRPr lang="en-US" sz="2000" dirty="0" smtClean="0"/>
          </a:p>
        </p:txBody>
      </p:sp>
      <p:pic>
        <p:nvPicPr>
          <p:cNvPr id="2" name="Picture 2"/>
          <p:cNvPicPr>
            <a:picLocks noChangeAspect="1" noChangeArrowheads="1"/>
          </p:cNvPicPr>
          <p:nvPr/>
        </p:nvPicPr>
        <p:blipFill>
          <a:blip r:embed="rId2"/>
          <a:srcRect l="28000" t="19531" r="29600" b="8594"/>
          <a:stretch>
            <a:fillRect/>
          </a:stretch>
        </p:blipFill>
        <p:spPr bwMode="auto">
          <a:xfrm>
            <a:off x="838200" y="590550"/>
            <a:ext cx="64770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51"/>
            <a:ext cx="7772400" cy="307777"/>
          </a:xfrm>
        </p:spPr>
        <p:txBody>
          <a:bodyPr/>
          <a:lstStyle/>
          <a:p>
            <a:pPr algn="ctr"/>
            <a:r>
              <a:rPr lang="en-US" sz="1800" i="1" u="heavy" dirty="0" smtClean="0">
                <a:solidFill>
                  <a:schemeClr val="tx1"/>
                </a:solidFill>
                <a:latin typeface="Times New Roman" pitchFamily="18" charset="0"/>
                <a:cs typeface="Times New Roman" pitchFamily="18" charset="0"/>
              </a:rPr>
              <a:t>SYSTEM </a:t>
            </a:r>
            <a:r>
              <a:rPr lang="en-US" sz="2000" i="1" u="heavy" dirty="0" smtClean="0">
                <a:solidFill>
                  <a:schemeClr val="tx1"/>
                </a:solidFill>
                <a:latin typeface="Times New Roman" pitchFamily="18" charset="0"/>
                <a:cs typeface="Times New Roman" pitchFamily="18" charset="0"/>
              </a:rPr>
              <a:t>SOFTWARE</a:t>
            </a:r>
            <a:r>
              <a:rPr lang="en-US" sz="1800" i="1" u="heavy" dirty="0" smtClean="0">
                <a:solidFill>
                  <a:schemeClr val="tx1"/>
                </a:solidFill>
                <a:latin typeface="Times New Roman" pitchFamily="18" charset="0"/>
                <a:cs typeface="Times New Roman" pitchFamily="18" charset="0"/>
              </a:rPr>
              <a:t> REQUIREMENT SPECIFICATION (SRS)</a:t>
            </a:r>
            <a:endParaRPr lang="en-US" sz="18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4"/>
          </p:nvPr>
        </p:nvSpPr>
        <p:spPr>
          <a:xfrm>
            <a:off x="76200" y="971550"/>
            <a:ext cx="8915400" cy="3447098"/>
          </a:xfrm>
        </p:spPr>
        <p:txBody>
          <a:bodyPr/>
          <a:lstStyle/>
          <a:p>
            <a:r>
              <a:rPr lang="en-US" dirty="0" smtClean="0"/>
              <a:t> </a:t>
            </a:r>
          </a:p>
          <a:p>
            <a:r>
              <a:rPr lang="en-US" sz="1600" dirty="0" smtClean="0"/>
              <a:t>Below are the requirements used for running House Price Prediction</a:t>
            </a:r>
          </a:p>
          <a:p>
            <a:endParaRPr lang="en-US" sz="1400" dirty="0" smtClean="0"/>
          </a:p>
          <a:p>
            <a:r>
              <a:rPr lang="en-US" b="1" u="sng" dirty="0" smtClean="0"/>
              <a:t>System Requirement</a:t>
            </a:r>
            <a:endParaRPr lang="en-US" dirty="0" smtClean="0"/>
          </a:p>
          <a:p>
            <a:endParaRPr lang="en-US" sz="1400" b="1" dirty="0" smtClean="0"/>
          </a:p>
          <a:p>
            <a:r>
              <a:rPr lang="en-US" sz="1600" b="1" dirty="0" smtClean="0"/>
              <a:t>Command for installing </a:t>
            </a:r>
            <a:r>
              <a:rPr lang="en-US" sz="1600" b="1" dirty="0" err="1" smtClean="0"/>
              <a:t>Jupyter</a:t>
            </a:r>
            <a:r>
              <a:rPr lang="en-US" sz="1600" b="1" dirty="0" smtClean="0"/>
              <a:t> Notebook:- </a:t>
            </a:r>
            <a:r>
              <a:rPr lang="en-US" sz="1600" dirty="0" smtClean="0"/>
              <a:t>pip install </a:t>
            </a:r>
            <a:r>
              <a:rPr lang="en-US" sz="1600" dirty="0" err="1" smtClean="0"/>
              <a:t>jupyterlab</a:t>
            </a:r>
            <a:r>
              <a:rPr lang="en-US" sz="1600" dirty="0" smtClean="0"/>
              <a:t>  </a:t>
            </a:r>
          </a:p>
          <a:p>
            <a:r>
              <a:rPr lang="en-US" sz="1400" dirty="0" smtClean="0"/>
              <a:t>  </a:t>
            </a:r>
          </a:p>
          <a:p>
            <a:r>
              <a:rPr lang="en-US" b="1" u="sng" dirty="0" smtClean="0"/>
              <a:t>Windows-Based Requirements</a:t>
            </a:r>
            <a:endParaRPr lang="en-US" dirty="0" smtClean="0"/>
          </a:p>
          <a:p>
            <a:pPr lvl="0"/>
            <a:endParaRPr lang="en-US" sz="1400" dirty="0" smtClean="0"/>
          </a:p>
          <a:p>
            <a:pPr lvl="0">
              <a:buFont typeface="Arial" pitchFamily="34" charset="0"/>
              <a:buChar char="•"/>
            </a:pPr>
            <a:r>
              <a:rPr lang="en-US" sz="1600" dirty="0" smtClean="0"/>
              <a:t>Dual-core 64-bit processor</a:t>
            </a:r>
          </a:p>
          <a:p>
            <a:pPr lvl="0">
              <a:buFont typeface="Arial" pitchFamily="34" charset="0"/>
              <a:buChar char="•"/>
            </a:pPr>
            <a:r>
              <a:rPr lang="en-US" sz="1600" dirty="0" smtClean="0"/>
              <a:t>8 GB of memory</a:t>
            </a:r>
          </a:p>
          <a:p>
            <a:pPr lvl="0">
              <a:buFont typeface="Arial" pitchFamily="34" charset="0"/>
              <a:buChar char="•"/>
            </a:pPr>
            <a:r>
              <a:rPr lang="en-US" sz="1600" dirty="0" smtClean="0"/>
              <a:t>Up to 24 GB of internal storage ( </a:t>
            </a:r>
            <a:r>
              <a:rPr lang="en-US" sz="1600" dirty="0" err="1" smtClean="0"/>
              <a:t>Jupyter</a:t>
            </a:r>
            <a:r>
              <a:rPr lang="en-US" sz="1600" dirty="0" smtClean="0"/>
              <a:t> Notebook: 2.5GB+1GB for caches,)</a:t>
            </a:r>
          </a:p>
          <a:p>
            <a:pPr lvl="0">
              <a:buFont typeface="Arial" pitchFamily="34" charset="0"/>
              <a:buChar char="•"/>
            </a:pPr>
            <a:r>
              <a:rPr lang="en-US" sz="1600" dirty="0" smtClean="0"/>
              <a:t>Windows 10, Windows 8.1 Update, Windows 8, and Windows 7.1</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2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470</Words>
  <Application>Microsoft Office PowerPoint</Application>
  <PresentationFormat>On-screen Show (16:9)</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House Price Prediction</vt:lpstr>
      <vt:lpstr>Slide 2</vt:lpstr>
      <vt:lpstr>Introduction </vt:lpstr>
      <vt:lpstr>For a user, employing a House Price system is one of the ways to reach the house price information that interests him.   Bengaluru House price dataset is used to create the model.  We are using Machine Learning Algorithm to create a predictive model.  Multiple Linear Regression Algorithm is used to train and test the model in our project and predict the House price.  Python is widely used for Movie Recommendation system.   </vt:lpstr>
      <vt:lpstr>Abstract</vt:lpstr>
      <vt:lpstr>Purpose of a recommendation system</vt:lpstr>
      <vt:lpstr>Data Flow Diagram (DFD) </vt:lpstr>
      <vt:lpstr>Slide 8</vt:lpstr>
      <vt:lpstr>SYSTEM SOFTWARE REQUIREMENT SPECIFICATION (SRS)</vt:lpstr>
      <vt:lpstr>Library Requirements for House Price Prediction System</vt:lpstr>
      <vt:lpstr>Future Scope and  Challenges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Aditya</dc:creator>
  <cp:lastModifiedBy>Windows User</cp:lastModifiedBy>
  <cp:revision>44</cp:revision>
  <dcterms:created xsi:type="dcterms:W3CDTF">2021-07-28T09:57:25Z</dcterms:created>
  <dcterms:modified xsi:type="dcterms:W3CDTF">2022-11-23T05:55:33Z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2021-07-28T00:00:00Z</vt:filetime>
  </property>
</Properties>
</file>