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60" r:id="rId8"/>
    <p:sldId id="261" r:id="rId9"/>
    <p:sldId id="262" r:id="rId10"/>
    <p:sldId id="263" r:id="rId11"/>
    <p:sldId id="264" r:id="rId12"/>
    <p:sldId id="265" r:id="rId13"/>
    <p:sldId id="266" r:id="rId14"/>
    <p:sldId id="268" r:id="rId15"/>
    <p:sldId id="269" r:id="rId16"/>
    <p:sldId id="270" r:id="rId17"/>
    <p:sldId id="274" r:id="rId18"/>
    <p:sldId id="273" r:id="rId19"/>
    <p:sldId id="275"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8B5EB5-93EC-4DE7-AD50-765302366A02}" v="164" dt="2022-10-17T14:58:12.7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55" d="100"/>
          <a:sy n="55" d="100"/>
        </p:scale>
        <p:origin x="79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accent2">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Sheet1!$C$7</c:f>
              <c:strCache>
                <c:ptCount val="1"/>
                <c:pt idx="0">
                  <c:v>Asia, United Kingdom and Europe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accent2">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Sheet1!$D$6</c:f>
              <c:strCache>
                <c:ptCount val="1"/>
                <c:pt idx="0">
                  <c:v>NZD in Million</c:v>
                </c:pt>
              </c:strCache>
            </c:strRef>
          </c:cat>
          <c:val>
            <c:numRef>
              <c:f>Sheet1!$D$7</c:f>
              <c:numCache>
                <c:formatCode>General</c:formatCode>
                <c:ptCount val="1"/>
                <c:pt idx="0">
                  <c:v>247</c:v>
                </c:pt>
              </c:numCache>
            </c:numRef>
          </c:val>
          <c:extLst>
            <c:ext xmlns:c16="http://schemas.microsoft.com/office/drawing/2014/chart" uri="{C3380CC4-5D6E-409C-BE32-E72D297353CC}">
              <c16:uniqueId val="{00000000-B416-4285-BBCA-5620A732DB7E}"/>
            </c:ext>
          </c:extLst>
        </c:ser>
        <c:ser>
          <c:idx val="1"/>
          <c:order val="1"/>
          <c:tx>
            <c:strRef>
              <c:f>Sheet1!$C$8</c:f>
              <c:strCache>
                <c:ptCount val="1"/>
                <c:pt idx="0">
                  <c:v>America</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accent2">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Sheet1!$D$6</c:f>
              <c:strCache>
                <c:ptCount val="1"/>
                <c:pt idx="0">
                  <c:v>NZD in Million</c:v>
                </c:pt>
              </c:strCache>
            </c:strRef>
          </c:cat>
          <c:val>
            <c:numRef>
              <c:f>Sheet1!$D$8</c:f>
              <c:numCache>
                <c:formatCode>General</c:formatCode>
                <c:ptCount val="1"/>
                <c:pt idx="0">
                  <c:v>235</c:v>
                </c:pt>
              </c:numCache>
            </c:numRef>
          </c:val>
          <c:extLst>
            <c:ext xmlns:c16="http://schemas.microsoft.com/office/drawing/2014/chart" uri="{C3380CC4-5D6E-409C-BE32-E72D297353CC}">
              <c16:uniqueId val="{00000001-B416-4285-BBCA-5620A732DB7E}"/>
            </c:ext>
          </c:extLst>
        </c:ser>
        <c:ser>
          <c:idx val="2"/>
          <c:order val="2"/>
          <c:tx>
            <c:strRef>
              <c:f>Sheet1!$C$9</c:f>
              <c:strCache>
                <c:ptCount val="1"/>
                <c:pt idx="0">
                  <c:v>Australia and Pacific Islands</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accent2">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Sheet1!$D$6</c:f>
              <c:strCache>
                <c:ptCount val="1"/>
                <c:pt idx="0">
                  <c:v>NZD in Million</c:v>
                </c:pt>
              </c:strCache>
            </c:strRef>
          </c:cat>
          <c:val>
            <c:numRef>
              <c:f>Sheet1!$D$9</c:f>
              <c:numCache>
                <c:formatCode>General</c:formatCode>
                <c:ptCount val="1"/>
                <c:pt idx="0">
                  <c:v>221</c:v>
                </c:pt>
              </c:numCache>
            </c:numRef>
          </c:val>
          <c:extLst>
            <c:ext xmlns:c16="http://schemas.microsoft.com/office/drawing/2014/chart" uri="{C3380CC4-5D6E-409C-BE32-E72D297353CC}">
              <c16:uniqueId val="{00000002-B416-4285-BBCA-5620A732DB7E}"/>
            </c:ext>
          </c:extLst>
        </c:ser>
        <c:ser>
          <c:idx val="3"/>
          <c:order val="3"/>
          <c:tx>
            <c:strRef>
              <c:f>Sheet1!$C$10</c:f>
              <c:strCache>
                <c:ptCount val="1"/>
                <c:pt idx="0">
                  <c:v>New Zealand</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accent2">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Sheet1!$D$6</c:f>
              <c:strCache>
                <c:ptCount val="1"/>
                <c:pt idx="0">
                  <c:v>NZD in Million</c:v>
                </c:pt>
              </c:strCache>
            </c:strRef>
          </c:cat>
          <c:val>
            <c:numRef>
              <c:f>Sheet1!$D$10</c:f>
              <c:numCache>
                <c:formatCode>General</c:formatCode>
                <c:ptCount val="1"/>
                <c:pt idx="0">
                  <c:v>2031</c:v>
                </c:pt>
              </c:numCache>
            </c:numRef>
          </c:val>
          <c:extLst>
            <c:ext xmlns:c16="http://schemas.microsoft.com/office/drawing/2014/chart" uri="{C3380CC4-5D6E-409C-BE32-E72D297353CC}">
              <c16:uniqueId val="{00000003-B416-4285-BBCA-5620A732DB7E}"/>
            </c:ext>
          </c:extLst>
        </c:ser>
        <c:dLbls>
          <c:dLblPos val="outEnd"/>
          <c:showLegendKey val="0"/>
          <c:showVal val="1"/>
          <c:showCatName val="0"/>
          <c:showSerName val="0"/>
          <c:showPercent val="0"/>
          <c:showBubbleSize val="0"/>
        </c:dLbls>
        <c:gapWidth val="444"/>
        <c:overlap val="-90"/>
        <c:axId val="910095104"/>
        <c:axId val="910093440"/>
      </c:barChart>
      <c:catAx>
        <c:axId val="9100951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accent2">
                        <a:lumMod val="50000"/>
                      </a:schemeClr>
                    </a:solidFill>
                    <a:latin typeface="+mn-lt"/>
                    <a:ea typeface="+mn-ea"/>
                    <a:cs typeface="+mn-cs"/>
                  </a:defRPr>
                </a:pPr>
                <a:r>
                  <a:rPr lang="en-IN"/>
                  <a:t>REGION</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accent2">
                      <a:lumMod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accent2">
                    <a:lumMod val="50000"/>
                  </a:schemeClr>
                </a:solidFill>
                <a:latin typeface="+mn-lt"/>
                <a:ea typeface="+mn-ea"/>
                <a:cs typeface="+mn-cs"/>
              </a:defRPr>
            </a:pPr>
            <a:endParaRPr lang="en-US"/>
          </a:p>
        </c:txPr>
        <c:crossAx val="910093440"/>
        <c:crosses val="autoZero"/>
        <c:auto val="1"/>
        <c:lblAlgn val="ctr"/>
        <c:lblOffset val="100"/>
        <c:noMultiLvlLbl val="0"/>
      </c:catAx>
      <c:valAx>
        <c:axId val="910093440"/>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accent2">
                        <a:lumMod val="50000"/>
                      </a:schemeClr>
                    </a:solidFill>
                    <a:latin typeface="+mn-lt"/>
                    <a:ea typeface="+mn-ea"/>
                    <a:cs typeface="+mn-cs"/>
                  </a:defRPr>
                </a:pPr>
                <a:r>
                  <a:rPr lang="en-IN"/>
                  <a:t>SALES in NZD</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accent2">
                      <a:lumMod val="50000"/>
                    </a:schemeClr>
                  </a:solidFill>
                  <a:latin typeface="+mn-lt"/>
                  <a:ea typeface="+mn-ea"/>
                  <a:cs typeface="+mn-cs"/>
                </a:defRPr>
              </a:pPr>
              <a:endParaRPr lang="en-US"/>
            </a:p>
          </c:txPr>
        </c:title>
        <c:numFmt formatCode="General" sourceLinked="1"/>
        <c:majorTickMark val="none"/>
        <c:minorTickMark val="none"/>
        <c:tickLblPos val="nextTo"/>
        <c:crossAx val="9100951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accent2">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accent2">
              <a:lumMod val="50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SALES PER BUSINESS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Sheet2!$C$35</c:f>
              <c:strCache>
                <c:ptCount val="1"/>
                <c:pt idx="0">
                  <c:v>2021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Sheet2!$B$36:$B$39</c:f>
              <c:strCache>
                <c:ptCount val="4"/>
                <c:pt idx="0">
                  <c:v>PASSENGER</c:v>
                </c:pt>
                <c:pt idx="1">
                  <c:v>CARGO</c:v>
                </c:pt>
                <c:pt idx="2">
                  <c:v>OTHER</c:v>
                </c:pt>
                <c:pt idx="3">
                  <c:v>CONTRACT SERVICES</c:v>
                </c:pt>
              </c:strCache>
            </c:strRef>
          </c:cat>
          <c:val>
            <c:numRef>
              <c:f>Sheet2!$C$36:$C$39</c:f>
              <c:numCache>
                <c:formatCode>General</c:formatCode>
                <c:ptCount val="4"/>
                <c:pt idx="0">
                  <c:v>1470</c:v>
                </c:pt>
                <c:pt idx="1">
                  <c:v>769</c:v>
                </c:pt>
                <c:pt idx="2">
                  <c:v>117</c:v>
                </c:pt>
                <c:pt idx="3">
                  <c:v>161</c:v>
                </c:pt>
              </c:numCache>
            </c:numRef>
          </c:val>
          <c:extLst>
            <c:ext xmlns:c16="http://schemas.microsoft.com/office/drawing/2014/chart" uri="{C3380CC4-5D6E-409C-BE32-E72D297353CC}">
              <c16:uniqueId val="{00000000-DF36-414C-B303-4298E9BB4AC6}"/>
            </c:ext>
          </c:extLst>
        </c:ser>
        <c:ser>
          <c:idx val="1"/>
          <c:order val="1"/>
          <c:tx>
            <c:strRef>
              <c:f>Sheet2!$D$35</c:f>
              <c:strCache>
                <c:ptCount val="1"/>
                <c:pt idx="0">
                  <c:v>2022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Sheet2!$B$36:$B$39</c:f>
              <c:strCache>
                <c:ptCount val="4"/>
                <c:pt idx="0">
                  <c:v>PASSENGER</c:v>
                </c:pt>
                <c:pt idx="1">
                  <c:v>CARGO</c:v>
                </c:pt>
                <c:pt idx="2">
                  <c:v>OTHER</c:v>
                </c:pt>
                <c:pt idx="3">
                  <c:v>CONTRACT SERVICES</c:v>
                </c:pt>
              </c:strCache>
            </c:strRef>
          </c:cat>
          <c:val>
            <c:numRef>
              <c:f>Sheet2!$D$36:$D$39</c:f>
              <c:numCache>
                <c:formatCode>General</c:formatCode>
                <c:ptCount val="4"/>
                <c:pt idx="0">
                  <c:v>1476</c:v>
                </c:pt>
                <c:pt idx="1">
                  <c:v>1016</c:v>
                </c:pt>
                <c:pt idx="2">
                  <c:v>125</c:v>
                </c:pt>
                <c:pt idx="3">
                  <c:v>117</c:v>
                </c:pt>
              </c:numCache>
            </c:numRef>
          </c:val>
          <c:extLst>
            <c:ext xmlns:c16="http://schemas.microsoft.com/office/drawing/2014/chart" uri="{C3380CC4-5D6E-409C-BE32-E72D297353CC}">
              <c16:uniqueId val="{00000001-DF36-414C-B303-4298E9BB4AC6}"/>
            </c:ext>
          </c:extLst>
        </c:ser>
        <c:dLbls>
          <c:showLegendKey val="0"/>
          <c:showVal val="0"/>
          <c:showCatName val="0"/>
          <c:showSerName val="0"/>
          <c:showPercent val="0"/>
          <c:showBubbleSize val="0"/>
        </c:dLbls>
        <c:gapWidth val="219"/>
        <c:overlap val="-27"/>
        <c:axId val="780513120"/>
        <c:axId val="780513536"/>
      </c:barChart>
      <c:lineChart>
        <c:grouping val="standard"/>
        <c:varyColors val="0"/>
        <c:ser>
          <c:idx val="2"/>
          <c:order val="2"/>
          <c:tx>
            <c:strRef>
              <c:f>Sheet2!$E$35</c:f>
              <c:strCache>
                <c:ptCount val="1"/>
                <c:pt idx="0">
                  <c:v>DELTA</c:v>
                </c:pt>
              </c:strCache>
            </c:strRef>
          </c:tx>
          <c:spPr>
            <a:ln w="28575" cap="rnd">
              <a:solidFill>
                <a:schemeClr val="accent3"/>
              </a:solidFill>
              <a:round/>
            </a:ln>
            <a:effectLst/>
          </c:spPr>
          <c:marker>
            <c:symbol val="none"/>
          </c:marker>
          <c:cat>
            <c:strRef>
              <c:f>Sheet2!$B$36:$B$39</c:f>
              <c:strCache>
                <c:ptCount val="4"/>
                <c:pt idx="0">
                  <c:v>PASSENGER</c:v>
                </c:pt>
                <c:pt idx="1">
                  <c:v>CARGO</c:v>
                </c:pt>
                <c:pt idx="2">
                  <c:v>OTHER</c:v>
                </c:pt>
                <c:pt idx="3">
                  <c:v>CONTRACT SERVICES</c:v>
                </c:pt>
              </c:strCache>
            </c:strRef>
          </c:cat>
          <c:val>
            <c:numRef>
              <c:f>Sheet2!$E$36:$E$39</c:f>
              <c:numCache>
                <c:formatCode>0.00%</c:formatCode>
                <c:ptCount val="4"/>
                <c:pt idx="0">
                  <c:v>4.1000000000000003E-3</c:v>
                </c:pt>
                <c:pt idx="1">
                  <c:v>0.32119999999999999</c:v>
                </c:pt>
                <c:pt idx="2">
                  <c:v>6.8400000000000002E-2</c:v>
                </c:pt>
                <c:pt idx="3">
                  <c:v>-0.27329999999999999</c:v>
                </c:pt>
              </c:numCache>
            </c:numRef>
          </c:val>
          <c:smooth val="0"/>
          <c:extLst>
            <c:ext xmlns:c16="http://schemas.microsoft.com/office/drawing/2014/chart" uri="{C3380CC4-5D6E-409C-BE32-E72D297353CC}">
              <c16:uniqueId val="{00000002-DF36-414C-B303-4298E9BB4AC6}"/>
            </c:ext>
          </c:extLst>
        </c:ser>
        <c:dLbls>
          <c:showLegendKey val="0"/>
          <c:showVal val="0"/>
          <c:showCatName val="0"/>
          <c:showSerName val="0"/>
          <c:showPercent val="0"/>
          <c:showBubbleSize val="0"/>
        </c:dLbls>
        <c:marker val="1"/>
        <c:smooth val="0"/>
        <c:axId val="780506880"/>
        <c:axId val="780510208"/>
      </c:lineChart>
      <c:catAx>
        <c:axId val="780513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513536"/>
        <c:crosses val="autoZero"/>
        <c:auto val="1"/>
        <c:lblAlgn val="ctr"/>
        <c:lblOffset val="100"/>
        <c:noMultiLvlLbl val="0"/>
      </c:catAx>
      <c:valAx>
        <c:axId val="780513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SALES (NWD</a:t>
                </a:r>
                <a:r>
                  <a:rPr lang="en-IN" baseline="0" dirty="0"/>
                  <a:t> in Million)</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513120"/>
        <c:crosses val="autoZero"/>
        <c:crossBetween val="between"/>
      </c:valAx>
      <c:valAx>
        <c:axId val="78051020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DELTA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506880"/>
        <c:crosses val="max"/>
        <c:crossBetween val="between"/>
      </c:valAx>
      <c:catAx>
        <c:axId val="780506880"/>
        <c:scaling>
          <c:orientation val="minMax"/>
        </c:scaling>
        <c:delete val="1"/>
        <c:axPos val="b"/>
        <c:numFmt formatCode="General" sourceLinked="1"/>
        <c:majorTickMark val="none"/>
        <c:minorTickMark val="none"/>
        <c:tickLblPos val="nextTo"/>
        <c:crossAx val="7805102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3B66-022A-3A5D-31B9-FCC4626E2939}"/>
              </a:ext>
            </a:extLst>
          </p:cNvPr>
          <p:cNvSpPr>
            <a:spLocks noGrp="1"/>
          </p:cNvSpPr>
          <p:nvPr>
            <p:ph type="ctrTitle"/>
          </p:nvPr>
        </p:nvSpPr>
        <p:spPr>
          <a:xfrm>
            <a:off x="581191" y="802641"/>
            <a:ext cx="10993549" cy="1351279"/>
          </a:xfrm>
        </p:spPr>
        <p:txBody>
          <a:bodyPr>
            <a:normAutofit fontScale="90000"/>
          </a:bodyPr>
          <a:lstStyle/>
          <a:p>
            <a:r>
              <a:rPr lang="en-IN" dirty="0"/>
              <a:t>CASE STUDY (project 18)</a:t>
            </a:r>
            <a:br>
              <a:rPr lang="en-IN" dirty="0"/>
            </a:br>
            <a:r>
              <a:rPr lang="en-IN" sz="3100" dirty="0"/>
              <a:t>AIR NEW ZEALAND ENTERING IN DOMESTIC FLIGHT MARKET INDIA</a:t>
            </a:r>
          </a:p>
        </p:txBody>
      </p:sp>
      <p:sp>
        <p:nvSpPr>
          <p:cNvPr id="3" name="Subtitle 2">
            <a:extLst>
              <a:ext uri="{FF2B5EF4-FFF2-40B4-BE49-F238E27FC236}">
                <a16:creationId xmlns:a16="http://schemas.microsoft.com/office/drawing/2014/main" id="{03DE446D-D95B-C4E1-9847-51EA7248BC25}"/>
              </a:ext>
            </a:extLst>
          </p:cNvPr>
          <p:cNvSpPr>
            <a:spLocks noGrp="1"/>
          </p:cNvSpPr>
          <p:nvPr>
            <p:ph type="subTitle" idx="1"/>
          </p:nvPr>
        </p:nvSpPr>
        <p:spPr>
          <a:xfrm>
            <a:off x="581194" y="2153921"/>
            <a:ext cx="10993546" cy="931846"/>
          </a:xfrm>
        </p:spPr>
        <p:txBody>
          <a:bodyPr>
            <a:normAutofit fontScale="85000" lnSpcReduction="20000"/>
          </a:bodyPr>
          <a:lstStyle/>
          <a:p>
            <a:r>
              <a:rPr lang="en-IN" sz="1600" dirty="0">
                <a:solidFill>
                  <a:schemeClr val="accent2">
                    <a:lumMod val="50000"/>
                  </a:schemeClr>
                </a:solidFill>
              </a:rPr>
              <a:t>Presented by</a:t>
            </a:r>
          </a:p>
          <a:p>
            <a:r>
              <a:rPr lang="en-IN" sz="1600" dirty="0">
                <a:solidFill>
                  <a:schemeClr val="accent2">
                    <a:lumMod val="50000"/>
                  </a:schemeClr>
                </a:solidFill>
              </a:rPr>
              <a:t>Abhishek Shukla (IC02_2002)</a:t>
            </a:r>
          </a:p>
          <a:p>
            <a:r>
              <a:rPr lang="en-IN" sz="1600" dirty="0">
                <a:solidFill>
                  <a:schemeClr val="accent2">
                    <a:lumMod val="50000"/>
                  </a:schemeClr>
                </a:solidFill>
              </a:rPr>
              <a:t>Nikita Chauhan (IC02_2017)</a:t>
            </a:r>
          </a:p>
          <a:p>
            <a:endParaRPr lang="en-IN" dirty="0"/>
          </a:p>
        </p:txBody>
      </p:sp>
      <p:sp>
        <p:nvSpPr>
          <p:cNvPr id="5" name="TextBox 4">
            <a:extLst>
              <a:ext uri="{FF2B5EF4-FFF2-40B4-BE49-F238E27FC236}">
                <a16:creationId xmlns:a16="http://schemas.microsoft.com/office/drawing/2014/main" id="{4DFE7025-6140-EFC5-B790-276399F99DB9}"/>
              </a:ext>
            </a:extLst>
          </p:cNvPr>
          <p:cNvSpPr txBox="1"/>
          <p:nvPr/>
        </p:nvSpPr>
        <p:spPr>
          <a:xfrm>
            <a:off x="8514080" y="5455920"/>
            <a:ext cx="2814320" cy="523220"/>
          </a:xfrm>
          <a:prstGeom prst="rect">
            <a:avLst/>
          </a:prstGeom>
          <a:noFill/>
        </p:spPr>
        <p:txBody>
          <a:bodyPr wrap="square" rtlCol="0">
            <a:spAutoFit/>
          </a:bodyPr>
          <a:lstStyle/>
          <a:p>
            <a:r>
              <a:rPr lang="en-IN" sz="2800" dirty="0">
                <a:solidFill>
                  <a:schemeClr val="bg1"/>
                </a:solidFill>
              </a:rPr>
              <a:t>MASAI SCHOOL</a:t>
            </a:r>
          </a:p>
        </p:txBody>
      </p:sp>
    </p:spTree>
    <p:extLst>
      <p:ext uri="{BB962C8B-B14F-4D97-AF65-F5344CB8AC3E}">
        <p14:creationId xmlns:p14="http://schemas.microsoft.com/office/powerpoint/2010/main" val="96577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8CDF-B5DA-001D-ABD8-E9428DCA5FC8}"/>
              </a:ext>
            </a:extLst>
          </p:cNvPr>
          <p:cNvSpPr>
            <a:spLocks noGrp="1"/>
          </p:cNvSpPr>
          <p:nvPr>
            <p:ph type="title"/>
          </p:nvPr>
        </p:nvSpPr>
        <p:spPr/>
        <p:txBody>
          <a:bodyPr/>
          <a:lstStyle/>
          <a:p>
            <a:r>
              <a:rPr lang="en-IN" dirty="0"/>
              <a:t>Air new Zealand entering Indian market</a:t>
            </a:r>
            <a:br>
              <a:rPr lang="en-IN" dirty="0"/>
            </a:br>
            <a:r>
              <a:rPr lang="en-IN" dirty="0"/>
              <a:t>estimated market size </a:t>
            </a:r>
          </a:p>
        </p:txBody>
      </p:sp>
      <p:sp>
        <p:nvSpPr>
          <p:cNvPr id="3" name="Content Placeholder 2">
            <a:extLst>
              <a:ext uri="{FF2B5EF4-FFF2-40B4-BE49-F238E27FC236}">
                <a16:creationId xmlns:a16="http://schemas.microsoft.com/office/drawing/2014/main" id="{E779F04B-71B4-AB08-796A-5DD7150EBD28}"/>
              </a:ext>
            </a:extLst>
          </p:cNvPr>
          <p:cNvSpPr>
            <a:spLocks noGrp="1"/>
          </p:cNvSpPr>
          <p:nvPr>
            <p:ph idx="1"/>
          </p:nvPr>
        </p:nvSpPr>
        <p:spPr/>
        <p:txBody>
          <a:bodyPr/>
          <a:lstStyle/>
          <a:p>
            <a:r>
              <a:rPr lang="en-IN" dirty="0"/>
              <a:t>Domestic passenger in India every year= 20 Cr</a:t>
            </a:r>
          </a:p>
          <a:p>
            <a:r>
              <a:rPr lang="en-IN" dirty="0"/>
              <a:t>Say Air New Zealand starts with 4 A320 200 passenger per flight</a:t>
            </a:r>
          </a:p>
          <a:p>
            <a:r>
              <a:rPr lang="en-IN" dirty="0"/>
              <a:t>70 flights per day</a:t>
            </a:r>
          </a:p>
          <a:p>
            <a:r>
              <a:rPr lang="en-IN" dirty="0"/>
              <a:t>So no. of passengers using ANZ per year= 70*365*200= 0.5 Cr</a:t>
            </a:r>
          </a:p>
          <a:p>
            <a:r>
              <a:rPr lang="en-IN" dirty="0"/>
              <a:t>Calculated Market share= 0.5*100/20 = 2.5%</a:t>
            </a:r>
          </a:p>
          <a:p>
            <a:endParaRPr lang="en-IN" dirty="0"/>
          </a:p>
          <a:p>
            <a:endParaRPr lang="en-IN" dirty="0"/>
          </a:p>
        </p:txBody>
      </p:sp>
    </p:spTree>
    <p:extLst>
      <p:ext uri="{BB962C8B-B14F-4D97-AF65-F5344CB8AC3E}">
        <p14:creationId xmlns:p14="http://schemas.microsoft.com/office/powerpoint/2010/main" val="71419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9959-1259-71A5-C605-54ECAC4F07CA}"/>
              </a:ext>
            </a:extLst>
          </p:cNvPr>
          <p:cNvSpPr>
            <a:spLocks noGrp="1"/>
          </p:cNvSpPr>
          <p:nvPr>
            <p:ph type="title"/>
          </p:nvPr>
        </p:nvSpPr>
        <p:spPr/>
        <p:txBody>
          <a:bodyPr/>
          <a:lstStyle/>
          <a:p>
            <a:r>
              <a:rPr lang="en-IN" dirty="0"/>
              <a:t>Competitors of Air new Zealand in India</a:t>
            </a:r>
          </a:p>
        </p:txBody>
      </p:sp>
      <p:graphicFrame>
        <p:nvGraphicFramePr>
          <p:cNvPr id="4" name="Table 4">
            <a:extLst>
              <a:ext uri="{FF2B5EF4-FFF2-40B4-BE49-F238E27FC236}">
                <a16:creationId xmlns:a16="http://schemas.microsoft.com/office/drawing/2014/main" id="{BE17DDF8-23A5-3CFD-D1FC-8961155150B7}"/>
              </a:ext>
            </a:extLst>
          </p:cNvPr>
          <p:cNvGraphicFramePr>
            <a:graphicFrameLocks noGrp="1"/>
          </p:cNvGraphicFramePr>
          <p:nvPr>
            <p:ph idx="1"/>
            <p:extLst>
              <p:ext uri="{D42A27DB-BD31-4B8C-83A1-F6EECF244321}">
                <p14:modId xmlns:p14="http://schemas.microsoft.com/office/powerpoint/2010/main" val="326989990"/>
              </p:ext>
            </p:extLst>
          </p:nvPr>
        </p:nvGraphicFramePr>
        <p:xfrm>
          <a:off x="581025" y="2181225"/>
          <a:ext cx="11133455" cy="2219960"/>
        </p:xfrm>
        <a:graphic>
          <a:graphicData uri="http://schemas.openxmlformats.org/drawingml/2006/table">
            <a:tbl>
              <a:tblPr firstRow="1" bandRow="1">
                <a:tableStyleId>{5C22544A-7EE6-4342-B048-85BDC9FD1C3A}</a:tableStyleId>
              </a:tblPr>
              <a:tblGrid>
                <a:gridCol w="1857375">
                  <a:extLst>
                    <a:ext uri="{9D8B030D-6E8A-4147-A177-3AD203B41FA5}">
                      <a16:colId xmlns:a16="http://schemas.microsoft.com/office/drawing/2014/main" val="4080020310"/>
                    </a:ext>
                  </a:extLst>
                </a:gridCol>
                <a:gridCol w="1615440">
                  <a:extLst>
                    <a:ext uri="{9D8B030D-6E8A-4147-A177-3AD203B41FA5}">
                      <a16:colId xmlns:a16="http://schemas.microsoft.com/office/drawing/2014/main" val="578061237"/>
                    </a:ext>
                  </a:extLst>
                </a:gridCol>
                <a:gridCol w="1198880">
                  <a:extLst>
                    <a:ext uri="{9D8B030D-6E8A-4147-A177-3AD203B41FA5}">
                      <a16:colId xmlns:a16="http://schemas.microsoft.com/office/drawing/2014/main" val="480166617"/>
                    </a:ext>
                  </a:extLst>
                </a:gridCol>
                <a:gridCol w="1210945">
                  <a:extLst>
                    <a:ext uri="{9D8B030D-6E8A-4147-A177-3AD203B41FA5}">
                      <a16:colId xmlns:a16="http://schemas.microsoft.com/office/drawing/2014/main" val="3789864829"/>
                    </a:ext>
                  </a:extLst>
                </a:gridCol>
                <a:gridCol w="1410335">
                  <a:extLst>
                    <a:ext uri="{9D8B030D-6E8A-4147-A177-3AD203B41FA5}">
                      <a16:colId xmlns:a16="http://schemas.microsoft.com/office/drawing/2014/main" val="3668957301"/>
                    </a:ext>
                  </a:extLst>
                </a:gridCol>
                <a:gridCol w="1229360">
                  <a:extLst>
                    <a:ext uri="{9D8B030D-6E8A-4147-A177-3AD203B41FA5}">
                      <a16:colId xmlns:a16="http://schemas.microsoft.com/office/drawing/2014/main" val="3027891029"/>
                    </a:ext>
                  </a:extLst>
                </a:gridCol>
                <a:gridCol w="1412240">
                  <a:extLst>
                    <a:ext uri="{9D8B030D-6E8A-4147-A177-3AD203B41FA5}">
                      <a16:colId xmlns:a16="http://schemas.microsoft.com/office/drawing/2014/main" val="2217644104"/>
                    </a:ext>
                  </a:extLst>
                </a:gridCol>
                <a:gridCol w="1198880">
                  <a:extLst>
                    <a:ext uri="{9D8B030D-6E8A-4147-A177-3AD203B41FA5}">
                      <a16:colId xmlns:a16="http://schemas.microsoft.com/office/drawing/2014/main" val="810747984"/>
                    </a:ext>
                  </a:extLst>
                </a:gridCol>
              </a:tblGrid>
              <a:tr h="331470">
                <a:tc>
                  <a:txBody>
                    <a:bodyPr/>
                    <a:lstStyle/>
                    <a:p>
                      <a:r>
                        <a:rPr lang="en-IN" dirty="0"/>
                        <a:t>Name </a:t>
                      </a:r>
                    </a:p>
                  </a:txBody>
                  <a:tcPr/>
                </a:tc>
                <a:tc>
                  <a:txBody>
                    <a:bodyPr/>
                    <a:lstStyle/>
                    <a:p>
                      <a:r>
                        <a:rPr lang="en-IN" dirty="0"/>
                        <a:t>Market share </a:t>
                      </a:r>
                    </a:p>
                  </a:txBody>
                  <a:tcPr/>
                </a:tc>
                <a:tc gridSpan="3">
                  <a:txBody>
                    <a:bodyPr/>
                    <a:lstStyle/>
                    <a:p>
                      <a:r>
                        <a:rPr lang="en-IN" dirty="0"/>
                        <a:t>Profit (in Cr)</a:t>
                      </a:r>
                    </a:p>
                  </a:txBody>
                  <a:tcPr/>
                </a:tc>
                <a:tc hMerge="1">
                  <a:txBody>
                    <a:bodyPr/>
                    <a:lstStyle/>
                    <a:p>
                      <a:endParaRPr lang="en-IN"/>
                    </a:p>
                  </a:txBody>
                  <a:tcPr/>
                </a:tc>
                <a:tc hMerge="1">
                  <a:txBody>
                    <a:bodyPr/>
                    <a:lstStyle/>
                    <a:p>
                      <a:endParaRPr lang="en-IN"/>
                    </a:p>
                  </a:txBody>
                  <a:tcPr/>
                </a:tc>
                <a:tc gridSpan="3">
                  <a:txBody>
                    <a:bodyPr/>
                    <a:lstStyle/>
                    <a:p>
                      <a:r>
                        <a:rPr lang="en-IN" dirty="0"/>
                        <a:t>Revenue (in Cr) </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1832304"/>
                  </a:ext>
                </a:extLst>
              </a:tr>
              <a:tr h="370840">
                <a:tc>
                  <a:txBody>
                    <a:bodyPr/>
                    <a:lstStyle/>
                    <a:p>
                      <a:endParaRPr lang="en-IN" dirty="0">
                        <a:solidFill>
                          <a:schemeClr val="accent2">
                            <a:lumMod val="75000"/>
                          </a:schemeClr>
                        </a:solidFill>
                      </a:endParaRPr>
                    </a:p>
                  </a:txBody>
                  <a:tcPr/>
                </a:tc>
                <a:tc>
                  <a:txBody>
                    <a:bodyPr/>
                    <a:lstStyle/>
                    <a:p>
                      <a:endParaRPr lang="en-IN" dirty="0">
                        <a:solidFill>
                          <a:schemeClr val="accent2">
                            <a:lumMod val="75000"/>
                          </a:schemeClr>
                        </a:solidFill>
                      </a:endParaRPr>
                    </a:p>
                  </a:txBody>
                  <a:tcPr/>
                </a:tc>
                <a:tc>
                  <a:txBody>
                    <a:bodyPr/>
                    <a:lstStyle/>
                    <a:p>
                      <a:r>
                        <a:rPr lang="en-IN" dirty="0">
                          <a:solidFill>
                            <a:schemeClr val="accent2">
                              <a:lumMod val="75000"/>
                            </a:schemeClr>
                          </a:solidFill>
                        </a:rPr>
                        <a:t>2018</a:t>
                      </a:r>
                    </a:p>
                  </a:txBody>
                  <a:tcPr/>
                </a:tc>
                <a:tc>
                  <a:txBody>
                    <a:bodyPr/>
                    <a:lstStyle/>
                    <a:p>
                      <a:r>
                        <a:rPr lang="en-IN" dirty="0">
                          <a:solidFill>
                            <a:schemeClr val="accent2">
                              <a:lumMod val="75000"/>
                            </a:schemeClr>
                          </a:solidFill>
                        </a:rPr>
                        <a:t>2019</a:t>
                      </a:r>
                    </a:p>
                  </a:txBody>
                  <a:tcPr/>
                </a:tc>
                <a:tc>
                  <a:txBody>
                    <a:bodyPr/>
                    <a:lstStyle/>
                    <a:p>
                      <a:r>
                        <a:rPr lang="en-IN" dirty="0">
                          <a:solidFill>
                            <a:schemeClr val="accent2">
                              <a:lumMod val="75000"/>
                            </a:schemeClr>
                          </a:solidFill>
                        </a:rPr>
                        <a:t>2020</a:t>
                      </a:r>
                    </a:p>
                  </a:txBody>
                  <a:tcPr/>
                </a:tc>
                <a:tc>
                  <a:txBody>
                    <a:bodyPr/>
                    <a:lstStyle/>
                    <a:p>
                      <a:r>
                        <a:rPr lang="en-IN" dirty="0">
                          <a:solidFill>
                            <a:schemeClr val="accent2">
                              <a:lumMod val="75000"/>
                            </a:schemeClr>
                          </a:solidFill>
                        </a:rPr>
                        <a:t>2018</a:t>
                      </a:r>
                    </a:p>
                  </a:txBody>
                  <a:tcPr/>
                </a:tc>
                <a:tc>
                  <a:txBody>
                    <a:bodyPr/>
                    <a:lstStyle/>
                    <a:p>
                      <a:r>
                        <a:rPr lang="en-IN" dirty="0">
                          <a:solidFill>
                            <a:schemeClr val="accent2">
                              <a:lumMod val="75000"/>
                            </a:schemeClr>
                          </a:solidFill>
                        </a:rPr>
                        <a:t>2019</a:t>
                      </a:r>
                    </a:p>
                  </a:txBody>
                  <a:tcPr/>
                </a:tc>
                <a:tc>
                  <a:txBody>
                    <a:bodyPr/>
                    <a:lstStyle/>
                    <a:p>
                      <a:r>
                        <a:rPr lang="en-IN" dirty="0">
                          <a:solidFill>
                            <a:schemeClr val="accent2">
                              <a:lumMod val="75000"/>
                            </a:schemeClr>
                          </a:solidFill>
                        </a:rPr>
                        <a:t>2020</a:t>
                      </a:r>
                    </a:p>
                  </a:txBody>
                  <a:tcPr/>
                </a:tc>
                <a:extLst>
                  <a:ext uri="{0D108BD9-81ED-4DB2-BD59-A6C34878D82A}">
                    <a16:rowId xmlns:a16="http://schemas.microsoft.com/office/drawing/2014/main" val="2023452632"/>
                  </a:ext>
                </a:extLst>
              </a:tr>
              <a:tr h="370840">
                <a:tc>
                  <a:txBody>
                    <a:bodyPr/>
                    <a:lstStyle/>
                    <a:p>
                      <a:r>
                        <a:rPr lang="en-IN" dirty="0"/>
                        <a:t>Indigo</a:t>
                      </a:r>
                    </a:p>
                  </a:txBody>
                  <a:tcPr/>
                </a:tc>
                <a:tc>
                  <a:txBody>
                    <a:bodyPr/>
                    <a:lstStyle/>
                    <a:p>
                      <a:r>
                        <a:rPr lang="en-IN" dirty="0"/>
                        <a:t>42.2%</a:t>
                      </a:r>
                    </a:p>
                  </a:txBody>
                  <a:tcPr/>
                </a:tc>
                <a:tc>
                  <a:txBody>
                    <a:bodyPr/>
                    <a:lstStyle/>
                    <a:p>
                      <a:r>
                        <a:rPr lang="en-IN" dirty="0"/>
                        <a:t>224.24</a:t>
                      </a:r>
                    </a:p>
                  </a:txBody>
                  <a:tcPr/>
                </a:tc>
                <a:tc>
                  <a:txBody>
                    <a:bodyPr/>
                    <a:lstStyle/>
                    <a:p>
                      <a:r>
                        <a:rPr lang="en-IN" dirty="0"/>
                        <a:t>157.2</a:t>
                      </a:r>
                    </a:p>
                  </a:txBody>
                  <a:tcPr/>
                </a:tc>
                <a:tc>
                  <a:txBody>
                    <a:bodyPr/>
                    <a:lstStyle/>
                    <a:p>
                      <a:r>
                        <a:rPr lang="en-IN" dirty="0"/>
                        <a:t>232</a:t>
                      </a:r>
                    </a:p>
                  </a:txBody>
                  <a:tcPr/>
                </a:tc>
                <a:tc>
                  <a:txBody>
                    <a:bodyPr/>
                    <a:lstStyle/>
                    <a:p>
                      <a:r>
                        <a:rPr lang="en-IN" dirty="0"/>
                        <a:t>23041</a:t>
                      </a:r>
                    </a:p>
                  </a:txBody>
                  <a:tcPr/>
                </a:tc>
                <a:tc>
                  <a:txBody>
                    <a:bodyPr/>
                    <a:lstStyle/>
                    <a:p>
                      <a:r>
                        <a:rPr lang="en-IN" dirty="0"/>
                        <a:t>29821</a:t>
                      </a:r>
                    </a:p>
                  </a:txBody>
                  <a:tcPr/>
                </a:tc>
                <a:tc>
                  <a:txBody>
                    <a:bodyPr/>
                    <a:lstStyle/>
                    <a:p>
                      <a:r>
                        <a:rPr lang="en-IN" dirty="0"/>
                        <a:t>37291</a:t>
                      </a:r>
                    </a:p>
                  </a:txBody>
                  <a:tcPr/>
                </a:tc>
                <a:extLst>
                  <a:ext uri="{0D108BD9-81ED-4DB2-BD59-A6C34878D82A}">
                    <a16:rowId xmlns:a16="http://schemas.microsoft.com/office/drawing/2014/main" val="3241648442"/>
                  </a:ext>
                </a:extLst>
              </a:tr>
              <a:tr h="370840">
                <a:tc>
                  <a:txBody>
                    <a:bodyPr/>
                    <a:lstStyle/>
                    <a:p>
                      <a:r>
                        <a:rPr lang="en-IN" dirty="0"/>
                        <a:t>SpiceJet </a:t>
                      </a:r>
                    </a:p>
                  </a:txBody>
                  <a:tcPr/>
                </a:tc>
                <a:tc>
                  <a:txBody>
                    <a:bodyPr/>
                    <a:lstStyle/>
                    <a:p>
                      <a:r>
                        <a:rPr lang="en-IN" dirty="0"/>
                        <a:t>13.6%</a:t>
                      </a:r>
                    </a:p>
                  </a:txBody>
                  <a:tcPr/>
                </a:tc>
                <a:tc>
                  <a:txBody>
                    <a:bodyPr/>
                    <a:lstStyle/>
                    <a:p>
                      <a:r>
                        <a:rPr lang="en-IN" dirty="0"/>
                        <a:t>566</a:t>
                      </a:r>
                    </a:p>
                  </a:txBody>
                  <a:tcPr/>
                </a:tc>
                <a:tc>
                  <a:txBody>
                    <a:bodyPr/>
                    <a:lstStyle/>
                    <a:p>
                      <a:r>
                        <a:rPr lang="en-IN" dirty="0"/>
                        <a:t>252</a:t>
                      </a:r>
                    </a:p>
                  </a:txBody>
                  <a:tcPr/>
                </a:tc>
                <a:tc>
                  <a:txBody>
                    <a:bodyPr/>
                    <a:lstStyle/>
                    <a:p>
                      <a:r>
                        <a:rPr lang="en-IN" dirty="0"/>
                        <a:t>934</a:t>
                      </a:r>
                    </a:p>
                  </a:txBody>
                  <a:tcPr/>
                </a:tc>
                <a:tc>
                  <a:txBody>
                    <a:bodyPr/>
                    <a:lstStyle/>
                    <a:p>
                      <a:r>
                        <a:rPr lang="en-IN" dirty="0"/>
                        <a:t>7795</a:t>
                      </a:r>
                    </a:p>
                  </a:txBody>
                  <a:tcPr/>
                </a:tc>
                <a:tc>
                  <a:txBody>
                    <a:bodyPr/>
                    <a:lstStyle/>
                    <a:p>
                      <a:r>
                        <a:rPr lang="en-IN" dirty="0"/>
                        <a:t>9172</a:t>
                      </a:r>
                    </a:p>
                  </a:txBody>
                  <a:tcPr/>
                </a:tc>
                <a:tc>
                  <a:txBody>
                    <a:bodyPr/>
                    <a:lstStyle/>
                    <a:p>
                      <a:r>
                        <a:rPr lang="en-IN" dirty="0"/>
                        <a:t>13140</a:t>
                      </a:r>
                    </a:p>
                  </a:txBody>
                  <a:tcPr/>
                </a:tc>
                <a:extLst>
                  <a:ext uri="{0D108BD9-81ED-4DB2-BD59-A6C34878D82A}">
                    <a16:rowId xmlns:a16="http://schemas.microsoft.com/office/drawing/2014/main" val="1352400519"/>
                  </a:ext>
                </a:extLst>
              </a:tr>
              <a:tr h="370840">
                <a:tc>
                  <a:txBody>
                    <a:bodyPr/>
                    <a:lstStyle/>
                    <a:p>
                      <a:r>
                        <a:rPr lang="en-IN" dirty="0"/>
                        <a:t>Air India</a:t>
                      </a:r>
                    </a:p>
                  </a:txBody>
                  <a:tcPr/>
                </a:tc>
                <a:tc>
                  <a:txBody>
                    <a:bodyPr/>
                    <a:lstStyle/>
                    <a:p>
                      <a:r>
                        <a:rPr lang="en-IN" dirty="0"/>
                        <a:t>13.4%</a:t>
                      </a:r>
                    </a:p>
                  </a:txBody>
                  <a:tcPr/>
                </a:tc>
                <a:tc>
                  <a:txBody>
                    <a:bodyPr/>
                    <a:lstStyle/>
                    <a:p>
                      <a:r>
                        <a:rPr lang="en-IN" dirty="0"/>
                        <a:t>-5337</a:t>
                      </a:r>
                    </a:p>
                  </a:txBody>
                  <a:tcPr/>
                </a:tc>
                <a:tc>
                  <a:txBody>
                    <a:bodyPr/>
                    <a:lstStyle/>
                    <a:p>
                      <a:r>
                        <a:rPr lang="en-IN" dirty="0"/>
                        <a:t>-8556</a:t>
                      </a:r>
                    </a:p>
                  </a:txBody>
                  <a:tcPr/>
                </a:tc>
                <a:tc>
                  <a:txBody>
                    <a:bodyPr/>
                    <a:lstStyle/>
                    <a:p>
                      <a:r>
                        <a:rPr lang="en-IN" dirty="0"/>
                        <a:t>-7982</a:t>
                      </a:r>
                    </a:p>
                  </a:txBody>
                  <a:tcPr/>
                </a:tc>
                <a:tc>
                  <a:txBody>
                    <a:bodyPr/>
                    <a:lstStyle/>
                    <a:p>
                      <a:r>
                        <a:rPr lang="en-IN"/>
                        <a:t>24000</a:t>
                      </a:r>
                      <a:endParaRPr lang="en-IN" dirty="0"/>
                    </a:p>
                  </a:txBody>
                  <a:tcPr/>
                </a:tc>
                <a:tc>
                  <a:txBody>
                    <a:bodyPr/>
                    <a:lstStyle/>
                    <a:p>
                      <a:r>
                        <a:rPr lang="en-IN" dirty="0"/>
                        <a:t>26430</a:t>
                      </a:r>
                    </a:p>
                  </a:txBody>
                  <a:tcPr/>
                </a:tc>
                <a:tc>
                  <a:txBody>
                    <a:bodyPr/>
                    <a:lstStyle/>
                    <a:p>
                      <a:r>
                        <a:rPr lang="en-IN" dirty="0"/>
                        <a:t>28525</a:t>
                      </a:r>
                    </a:p>
                  </a:txBody>
                  <a:tcPr/>
                </a:tc>
                <a:extLst>
                  <a:ext uri="{0D108BD9-81ED-4DB2-BD59-A6C34878D82A}">
                    <a16:rowId xmlns:a16="http://schemas.microsoft.com/office/drawing/2014/main" val="1949673247"/>
                  </a:ext>
                </a:extLst>
              </a:tr>
              <a:tr h="370840">
                <a:tc>
                  <a:txBody>
                    <a:bodyPr/>
                    <a:lstStyle/>
                    <a:p>
                      <a:r>
                        <a:rPr lang="en-IN" dirty="0"/>
                        <a:t>Go Air</a:t>
                      </a:r>
                    </a:p>
                  </a:txBody>
                  <a:tcPr/>
                </a:tc>
                <a:tc>
                  <a:txBody>
                    <a:bodyPr/>
                    <a:lstStyle/>
                    <a:p>
                      <a:r>
                        <a:rPr lang="en-IN" dirty="0"/>
                        <a:t>9%</a:t>
                      </a:r>
                    </a:p>
                  </a:txBody>
                  <a:tcPr/>
                </a:tc>
                <a:tc>
                  <a:txBody>
                    <a:bodyPr/>
                    <a:lstStyle/>
                    <a:p>
                      <a:r>
                        <a:rPr lang="en-IN" dirty="0"/>
                        <a:t>150</a:t>
                      </a:r>
                    </a:p>
                  </a:txBody>
                  <a:tcPr/>
                </a:tc>
                <a:tc>
                  <a:txBody>
                    <a:bodyPr/>
                    <a:lstStyle/>
                    <a:p>
                      <a:r>
                        <a:rPr lang="en-IN" dirty="0"/>
                        <a:t>122</a:t>
                      </a:r>
                    </a:p>
                  </a:txBody>
                  <a:tcPr/>
                </a:tc>
                <a:tc>
                  <a:txBody>
                    <a:bodyPr/>
                    <a:lstStyle/>
                    <a:p>
                      <a:r>
                        <a:rPr lang="en-IN" dirty="0"/>
                        <a:t>1280</a:t>
                      </a:r>
                    </a:p>
                  </a:txBody>
                  <a:tcPr/>
                </a:tc>
                <a:tc>
                  <a:txBody>
                    <a:bodyPr/>
                    <a:lstStyle/>
                    <a:p>
                      <a:r>
                        <a:rPr lang="en-IN"/>
                        <a:t>3940</a:t>
                      </a:r>
                    </a:p>
                  </a:txBody>
                  <a:tcPr/>
                </a:tc>
                <a:tc>
                  <a:txBody>
                    <a:bodyPr/>
                    <a:lstStyle/>
                    <a:p>
                      <a:r>
                        <a:rPr lang="en-IN" dirty="0"/>
                        <a:t>4560</a:t>
                      </a:r>
                    </a:p>
                  </a:txBody>
                  <a:tcPr/>
                </a:tc>
                <a:tc>
                  <a:txBody>
                    <a:bodyPr/>
                    <a:lstStyle/>
                    <a:p>
                      <a:r>
                        <a:rPr lang="en-IN" dirty="0"/>
                        <a:t>15438</a:t>
                      </a:r>
                    </a:p>
                  </a:txBody>
                  <a:tcPr/>
                </a:tc>
                <a:extLst>
                  <a:ext uri="{0D108BD9-81ED-4DB2-BD59-A6C34878D82A}">
                    <a16:rowId xmlns:a16="http://schemas.microsoft.com/office/drawing/2014/main" val="2600459217"/>
                  </a:ext>
                </a:extLst>
              </a:tr>
            </a:tbl>
          </a:graphicData>
        </a:graphic>
      </p:graphicFrame>
    </p:spTree>
    <p:extLst>
      <p:ext uri="{BB962C8B-B14F-4D97-AF65-F5344CB8AC3E}">
        <p14:creationId xmlns:p14="http://schemas.microsoft.com/office/powerpoint/2010/main" val="144154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6C4E-AD52-B744-7DF8-EEEB22FBC159}"/>
              </a:ext>
            </a:extLst>
          </p:cNvPr>
          <p:cNvSpPr>
            <a:spLocks noGrp="1"/>
          </p:cNvSpPr>
          <p:nvPr>
            <p:ph type="title"/>
          </p:nvPr>
        </p:nvSpPr>
        <p:spPr/>
        <p:txBody>
          <a:bodyPr/>
          <a:lstStyle/>
          <a:p>
            <a:r>
              <a:rPr lang="en-IN" dirty="0"/>
              <a:t>Media reputation</a:t>
            </a:r>
          </a:p>
        </p:txBody>
      </p:sp>
      <p:sp>
        <p:nvSpPr>
          <p:cNvPr id="3" name="Content Placeholder 2">
            <a:extLst>
              <a:ext uri="{FF2B5EF4-FFF2-40B4-BE49-F238E27FC236}">
                <a16:creationId xmlns:a16="http://schemas.microsoft.com/office/drawing/2014/main" id="{685AF3D8-B5B5-D246-7648-90CE58892E14}"/>
              </a:ext>
            </a:extLst>
          </p:cNvPr>
          <p:cNvSpPr>
            <a:spLocks noGrp="1"/>
          </p:cNvSpPr>
          <p:nvPr>
            <p:ph idx="1"/>
          </p:nvPr>
        </p:nvSpPr>
        <p:spPr>
          <a:xfrm>
            <a:off x="581193" y="2180496"/>
            <a:ext cx="10645608" cy="3678303"/>
          </a:xfrm>
        </p:spPr>
        <p:txBody>
          <a:bodyPr/>
          <a:lstStyle/>
          <a:p>
            <a:r>
              <a:rPr lang="en-IN" dirty="0"/>
              <a:t>The media reputation of Air New Zealand has been very good.</a:t>
            </a:r>
          </a:p>
          <a:p>
            <a:r>
              <a:rPr lang="en-IN" dirty="0"/>
              <a:t>Air New Zealand has claimed the top spot in corporate reputation index for 8</a:t>
            </a:r>
            <a:r>
              <a:rPr lang="en-IN" baseline="30000" dirty="0"/>
              <a:t>th</a:t>
            </a:r>
            <a:r>
              <a:rPr lang="en-IN" dirty="0"/>
              <a:t> year in a row in all categories.</a:t>
            </a:r>
          </a:p>
          <a:p>
            <a:r>
              <a:rPr lang="en-IN" dirty="0"/>
              <a:t>Air New Zealand’s overall score of 110 was one point up from score of last year that was 109.</a:t>
            </a:r>
          </a:p>
          <a:p>
            <a:r>
              <a:rPr lang="en-IN" dirty="0"/>
              <a:t>Sored highest for trust and responsibility.</a:t>
            </a:r>
          </a:p>
          <a:p>
            <a:r>
              <a:rPr lang="en-IN" dirty="0"/>
              <a:t>Has received multiple awards.</a:t>
            </a:r>
          </a:p>
          <a:p>
            <a:endParaRPr lang="en-IN" dirty="0"/>
          </a:p>
        </p:txBody>
      </p:sp>
    </p:spTree>
    <p:extLst>
      <p:ext uri="{BB962C8B-B14F-4D97-AF65-F5344CB8AC3E}">
        <p14:creationId xmlns:p14="http://schemas.microsoft.com/office/powerpoint/2010/main" val="12434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0E12-BAC5-EFAE-521B-BF1DB2567D56}"/>
              </a:ext>
            </a:extLst>
          </p:cNvPr>
          <p:cNvSpPr>
            <a:spLocks noGrp="1"/>
          </p:cNvSpPr>
          <p:nvPr>
            <p:ph type="title"/>
          </p:nvPr>
        </p:nvSpPr>
        <p:spPr/>
        <p:txBody>
          <a:bodyPr/>
          <a:lstStyle/>
          <a:p>
            <a:r>
              <a:rPr lang="en-IN" dirty="0"/>
              <a:t>Estimation of breakeven period</a:t>
            </a:r>
          </a:p>
        </p:txBody>
      </p:sp>
      <p:sp>
        <p:nvSpPr>
          <p:cNvPr id="3" name="Content Placeholder 2">
            <a:extLst>
              <a:ext uri="{FF2B5EF4-FFF2-40B4-BE49-F238E27FC236}">
                <a16:creationId xmlns:a16="http://schemas.microsoft.com/office/drawing/2014/main" id="{B9FA0508-53CE-6148-EA5C-2FE58520E959}"/>
              </a:ext>
            </a:extLst>
          </p:cNvPr>
          <p:cNvSpPr>
            <a:spLocks noGrp="1"/>
          </p:cNvSpPr>
          <p:nvPr>
            <p:ph idx="1"/>
          </p:nvPr>
        </p:nvSpPr>
        <p:spPr>
          <a:xfrm>
            <a:off x="581192" y="1946816"/>
            <a:ext cx="11029615" cy="4667344"/>
          </a:xfrm>
        </p:spPr>
        <p:txBody>
          <a:bodyPr/>
          <a:lstStyle/>
          <a:p>
            <a:r>
              <a:rPr lang="en-IN" b="1" dirty="0"/>
              <a:t>For operational cost-</a:t>
            </a:r>
          </a:p>
          <a:p>
            <a:pPr marL="0" indent="0">
              <a:buNone/>
            </a:pPr>
            <a:r>
              <a:rPr lang="en-IN" dirty="0"/>
              <a:t>Say ANZ operates 70 flights per day between Delhi to Mumbai</a:t>
            </a:r>
          </a:p>
          <a:p>
            <a:pPr marL="0" indent="0">
              <a:buNone/>
            </a:pPr>
            <a:r>
              <a:rPr lang="en-IN" dirty="0"/>
              <a:t>A320 flight consumes 3kL of fuel on one side.</a:t>
            </a:r>
          </a:p>
          <a:p>
            <a:pPr marL="0" indent="0">
              <a:buNone/>
            </a:pPr>
            <a:r>
              <a:rPr lang="en-IN" dirty="0"/>
              <a:t>Cost of 1kL of ATF= Rs 120000</a:t>
            </a:r>
          </a:p>
          <a:p>
            <a:pPr marL="0" indent="0">
              <a:buNone/>
            </a:pPr>
            <a:r>
              <a:rPr lang="en-IN" dirty="0"/>
              <a:t>So per yea cost of ATF= 120000*4*70*365=x</a:t>
            </a:r>
          </a:p>
          <a:p>
            <a:pPr marL="0" indent="0">
              <a:buNone/>
            </a:pPr>
            <a:r>
              <a:rPr lang="en-IN" dirty="0"/>
              <a:t>ATF constitutes 40% of operational cost of airline</a:t>
            </a:r>
          </a:p>
          <a:p>
            <a:pPr marL="0" indent="0">
              <a:buNone/>
            </a:pPr>
            <a:r>
              <a:rPr lang="en-IN" dirty="0"/>
              <a:t>So operational cost C= x/0.4=3100Cr</a:t>
            </a:r>
          </a:p>
          <a:p>
            <a:pPr marL="0" indent="0">
              <a:buNone/>
            </a:pPr>
            <a:r>
              <a:rPr lang="en-IN" dirty="0"/>
              <a:t>Say ANZ starts with 4 A320 flights.</a:t>
            </a:r>
          </a:p>
          <a:p>
            <a:pPr marL="0" indent="0">
              <a:buNone/>
            </a:pPr>
            <a:r>
              <a:rPr lang="en-IN" dirty="0"/>
              <a:t>So lease cost= 20Cr per year</a:t>
            </a:r>
          </a:p>
          <a:p>
            <a:pPr marL="0" indent="0">
              <a:buNone/>
            </a:pPr>
            <a:r>
              <a:rPr lang="en-IN" i="1" dirty="0"/>
              <a:t>So total cost that company has to shell out= 3120Cr every year.</a:t>
            </a:r>
          </a:p>
          <a:p>
            <a:pPr marL="0" indent="0">
              <a:buNone/>
            </a:pPr>
            <a:r>
              <a:rPr lang="en-IN" i="1" dirty="0"/>
              <a:t>The company has to shell out nearly 50 Cr as start up cost in the first year.</a:t>
            </a:r>
          </a:p>
          <a:p>
            <a:pPr marL="0" indent="0">
              <a:buNone/>
            </a:pPr>
            <a:endParaRPr lang="en-IN" dirty="0"/>
          </a:p>
        </p:txBody>
      </p:sp>
    </p:spTree>
    <p:extLst>
      <p:ext uri="{BB962C8B-B14F-4D97-AF65-F5344CB8AC3E}">
        <p14:creationId xmlns:p14="http://schemas.microsoft.com/office/powerpoint/2010/main" val="190036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BC78-9244-82DD-1460-C8D8B53C5DD5}"/>
              </a:ext>
            </a:extLst>
          </p:cNvPr>
          <p:cNvSpPr>
            <a:spLocks noGrp="1"/>
          </p:cNvSpPr>
          <p:nvPr>
            <p:ph type="title"/>
          </p:nvPr>
        </p:nvSpPr>
        <p:spPr/>
        <p:txBody>
          <a:bodyPr/>
          <a:lstStyle/>
          <a:p>
            <a:r>
              <a:rPr lang="en-IN" dirty="0"/>
              <a:t>Estimation of breakeven period</a:t>
            </a:r>
          </a:p>
        </p:txBody>
      </p:sp>
      <p:sp>
        <p:nvSpPr>
          <p:cNvPr id="3" name="Content Placeholder 2">
            <a:extLst>
              <a:ext uri="{FF2B5EF4-FFF2-40B4-BE49-F238E27FC236}">
                <a16:creationId xmlns:a16="http://schemas.microsoft.com/office/drawing/2014/main" id="{454DA90D-1A4D-5D19-F712-E9C714F51EB6}"/>
              </a:ext>
            </a:extLst>
          </p:cNvPr>
          <p:cNvSpPr>
            <a:spLocks noGrp="1"/>
          </p:cNvSpPr>
          <p:nvPr>
            <p:ph idx="1"/>
          </p:nvPr>
        </p:nvSpPr>
        <p:spPr>
          <a:xfrm>
            <a:off x="581192" y="1715956"/>
            <a:ext cx="11029615" cy="4786444"/>
          </a:xfrm>
        </p:spPr>
        <p:txBody>
          <a:bodyPr/>
          <a:lstStyle/>
          <a:p>
            <a:r>
              <a:rPr lang="en-IN" b="1" dirty="0"/>
              <a:t>2. Revenue </a:t>
            </a:r>
          </a:p>
          <a:p>
            <a:r>
              <a:rPr lang="en-IN" dirty="0"/>
              <a:t>Say Delhi to Mumbai ticket price= 6200</a:t>
            </a:r>
          </a:p>
          <a:p>
            <a:r>
              <a:rPr lang="en-IN" dirty="0"/>
              <a:t>A320 200 seater plane </a:t>
            </a:r>
          </a:p>
          <a:p>
            <a:r>
              <a:rPr lang="en-IN" dirty="0"/>
              <a:t>Revenue from tickets =200*70*365*6200 (assuming 100% seating capacity as it also includes freight revenue)</a:t>
            </a:r>
          </a:p>
          <a:p>
            <a:pPr marL="0" indent="0">
              <a:buNone/>
            </a:pPr>
            <a:r>
              <a:rPr lang="en-IN" dirty="0"/>
              <a:t>                                    =3160 Cr</a:t>
            </a:r>
          </a:p>
          <a:p>
            <a:r>
              <a:rPr lang="en-IN" dirty="0"/>
              <a:t>For breakeven period </a:t>
            </a:r>
          </a:p>
          <a:p>
            <a:pPr marL="0" indent="0">
              <a:buNone/>
            </a:pPr>
            <a:r>
              <a:rPr lang="en-IN" dirty="0"/>
              <a:t>    x*3160=x*3120+80</a:t>
            </a:r>
          </a:p>
          <a:p>
            <a:pPr marL="0" indent="0">
              <a:buNone/>
            </a:pPr>
            <a:r>
              <a:rPr lang="en-IN" dirty="0"/>
              <a:t>    x=2 years</a:t>
            </a:r>
          </a:p>
          <a:p>
            <a:pPr marL="0" indent="0">
              <a:buNone/>
            </a:pPr>
            <a:r>
              <a:rPr lang="en-IN" i="1" dirty="0"/>
              <a:t>So company will become profitable after 2 years.</a:t>
            </a:r>
          </a:p>
        </p:txBody>
      </p:sp>
    </p:spTree>
    <p:extLst>
      <p:ext uri="{BB962C8B-B14F-4D97-AF65-F5344CB8AC3E}">
        <p14:creationId xmlns:p14="http://schemas.microsoft.com/office/powerpoint/2010/main" val="295403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C2BB-49FA-FCEE-A7CC-66AC5E97643E}"/>
              </a:ext>
            </a:extLst>
          </p:cNvPr>
          <p:cNvSpPr>
            <a:spLocks noGrp="1"/>
          </p:cNvSpPr>
          <p:nvPr>
            <p:ph type="title"/>
          </p:nvPr>
        </p:nvSpPr>
        <p:spPr/>
        <p:txBody>
          <a:bodyPr/>
          <a:lstStyle/>
          <a:p>
            <a:r>
              <a:rPr lang="en-IN" dirty="0"/>
              <a:t>Strategy to make the air new Zealand acquire huge market share and be profitable</a:t>
            </a:r>
          </a:p>
        </p:txBody>
      </p:sp>
      <p:sp>
        <p:nvSpPr>
          <p:cNvPr id="3" name="Content Placeholder 2">
            <a:extLst>
              <a:ext uri="{FF2B5EF4-FFF2-40B4-BE49-F238E27FC236}">
                <a16:creationId xmlns:a16="http://schemas.microsoft.com/office/drawing/2014/main" id="{6AE3CB32-8F13-1241-4AF8-65BCDE56645F}"/>
              </a:ext>
            </a:extLst>
          </p:cNvPr>
          <p:cNvSpPr>
            <a:spLocks noGrp="1"/>
          </p:cNvSpPr>
          <p:nvPr>
            <p:ph idx="1"/>
          </p:nvPr>
        </p:nvSpPr>
        <p:spPr>
          <a:xfrm>
            <a:off x="581192" y="2180496"/>
            <a:ext cx="11029615" cy="4382864"/>
          </a:xfrm>
        </p:spPr>
        <p:txBody>
          <a:bodyPr/>
          <a:lstStyle/>
          <a:p>
            <a:pPr marL="0" indent="0">
              <a:buNone/>
            </a:pPr>
            <a:r>
              <a:rPr lang="en-IN" dirty="0"/>
              <a:t>Since the media reputation of Air New Zealand is good. It’s a plus point for airline.</a:t>
            </a:r>
          </a:p>
          <a:p>
            <a:r>
              <a:rPr lang="en-IN" b="1" dirty="0"/>
              <a:t>Target market-</a:t>
            </a:r>
          </a:p>
          <a:p>
            <a:pPr marL="0" indent="0">
              <a:buNone/>
            </a:pPr>
            <a:r>
              <a:rPr lang="en-IN" dirty="0"/>
              <a:t>     Target market should be middle class and the customers who fly frequently.</a:t>
            </a:r>
          </a:p>
          <a:p>
            <a:r>
              <a:rPr lang="en-IN" b="1" dirty="0"/>
              <a:t>Lower ticket price and be profitable-</a:t>
            </a:r>
          </a:p>
          <a:p>
            <a:pPr marL="0" indent="0">
              <a:buNone/>
            </a:pPr>
            <a:r>
              <a:rPr lang="en-IN" b="1" dirty="0"/>
              <a:t>     T</a:t>
            </a:r>
            <a:r>
              <a:rPr lang="en-IN" dirty="0"/>
              <a:t>he prices for the tickets should be low to fight with competitors in a new country and to capture the new market.  The company should increase the ticket volume sales to become profitable. Since it will lower down its ticket fare so has to increase ticket sales to increase profitability. This can be achieved if company adds more planes in its fleet.</a:t>
            </a:r>
          </a:p>
          <a:p>
            <a:r>
              <a:rPr lang="en-IN" b="1" dirty="0"/>
              <a:t>Less cost of customer acquisition-</a:t>
            </a:r>
          </a:p>
          <a:p>
            <a:pPr marL="0" indent="0">
              <a:buNone/>
            </a:pPr>
            <a:r>
              <a:rPr lang="en-IN" b="1" dirty="0"/>
              <a:t>     </a:t>
            </a:r>
            <a:r>
              <a:rPr lang="en-IN" dirty="0"/>
              <a:t>Seeking creative way to improve advertising and promotion so it costs less to but a customer.</a:t>
            </a:r>
          </a:p>
          <a:p>
            <a:endParaRPr lang="en-IN" b="1" dirty="0"/>
          </a:p>
        </p:txBody>
      </p:sp>
    </p:spTree>
    <p:extLst>
      <p:ext uri="{BB962C8B-B14F-4D97-AF65-F5344CB8AC3E}">
        <p14:creationId xmlns:p14="http://schemas.microsoft.com/office/powerpoint/2010/main" val="2625356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5072-1CF0-9691-FF47-7906568C9B1E}"/>
              </a:ext>
            </a:extLst>
          </p:cNvPr>
          <p:cNvSpPr>
            <a:spLocks noGrp="1"/>
          </p:cNvSpPr>
          <p:nvPr>
            <p:ph type="title"/>
          </p:nvPr>
        </p:nvSpPr>
        <p:spPr/>
        <p:txBody>
          <a:bodyPr/>
          <a:lstStyle/>
          <a:p>
            <a:r>
              <a:rPr lang="en-IN" dirty="0"/>
              <a:t>Strategy to make the air new Zealand acquire huge market share and be profitable</a:t>
            </a:r>
          </a:p>
        </p:txBody>
      </p:sp>
      <p:sp>
        <p:nvSpPr>
          <p:cNvPr id="3" name="Content Placeholder 2">
            <a:extLst>
              <a:ext uri="{FF2B5EF4-FFF2-40B4-BE49-F238E27FC236}">
                <a16:creationId xmlns:a16="http://schemas.microsoft.com/office/drawing/2014/main" id="{87165919-BD29-B554-3759-5576740F4408}"/>
              </a:ext>
            </a:extLst>
          </p:cNvPr>
          <p:cNvSpPr>
            <a:spLocks noGrp="1"/>
          </p:cNvSpPr>
          <p:nvPr>
            <p:ph idx="1"/>
          </p:nvPr>
        </p:nvSpPr>
        <p:spPr>
          <a:xfrm>
            <a:off x="581192" y="2180496"/>
            <a:ext cx="11029615" cy="4677504"/>
          </a:xfrm>
        </p:spPr>
        <p:txBody>
          <a:bodyPr/>
          <a:lstStyle/>
          <a:p>
            <a:r>
              <a:rPr lang="en-IN" b="1" dirty="0"/>
              <a:t>In its all four working domain ANZ should focus more on passenger and cargo category.</a:t>
            </a:r>
          </a:p>
          <a:p>
            <a:r>
              <a:rPr lang="en-IN" b="1" dirty="0"/>
              <a:t>Eliminate costly services and activities.</a:t>
            </a:r>
          </a:p>
          <a:p>
            <a:r>
              <a:rPr lang="en-IN" b="1" dirty="0"/>
              <a:t>Setting realistic goals.</a:t>
            </a:r>
          </a:p>
          <a:p>
            <a:r>
              <a:rPr lang="en-IN" b="1" dirty="0"/>
              <a:t>Reducing breakeven point.</a:t>
            </a:r>
          </a:p>
          <a:p>
            <a:r>
              <a:rPr lang="en-IN" b="1" dirty="0"/>
              <a:t>Small increase in prices in later phases.</a:t>
            </a:r>
          </a:p>
          <a:p>
            <a:r>
              <a:rPr lang="en-IN" b="1" dirty="0"/>
              <a:t>Hiring right employees is vital.</a:t>
            </a:r>
          </a:p>
          <a:p>
            <a:endParaRPr lang="en-IN" b="1" dirty="0"/>
          </a:p>
          <a:p>
            <a:endParaRPr lang="en-IN" b="1" dirty="0"/>
          </a:p>
          <a:p>
            <a:endParaRPr lang="en-IN" b="1" dirty="0"/>
          </a:p>
        </p:txBody>
      </p:sp>
    </p:spTree>
    <p:extLst>
      <p:ext uri="{BB962C8B-B14F-4D97-AF65-F5344CB8AC3E}">
        <p14:creationId xmlns:p14="http://schemas.microsoft.com/office/powerpoint/2010/main" val="2824393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2574E-DF74-1EDB-60F0-22310FB0C586}"/>
              </a:ext>
            </a:extLst>
          </p:cNvPr>
          <p:cNvSpPr txBox="1"/>
          <p:nvPr/>
        </p:nvSpPr>
        <p:spPr>
          <a:xfrm>
            <a:off x="5110480" y="2702560"/>
            <a:ext cx="3495040" cy="769441"/>
          </a:xfrm>
          <a:prstGeom prst="rect">
            <a:avLst/>
          </a:prstGeom>
          <a:noFill/>
        </p:spPr>
        <p:txBody>
          <a:bodyPr wrap="square" rtlCol="0">
            <a:spAutoFit/>
          </a:bodyPr>
          <a:lstStyle/>
          <a:p>
            <a:r>
              <a:rPr lang="en-IN" sz="4400" dirty="0"/>
              <a:t>Thank you.. </a:t>
            </a:r>
          </a:p>
        </p:txBody>
      </p:sp>
    </p:spTree>
    <p:extLst>
      <p:ext uri="{BB962C8B-B14F-4D97-AF65-F5344CB8AC3E}">
        <p14:creationId xmlns:p14="http://schemas.microsoft.com/office/powerpoint/2010/main" val="189089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F76E-63AD-1C4B-6249-10BC89B7FB4A}"/>
              </a:ext>
            </a:extLst>
          </p:cNvPr>
          <p:cNvSpPr>
            <a:spLocks noGrp="1"/>
          </p:cNvSpPr>
          <p:nvPr>
            <p:ph type="title"/>
          </p:nvPr>
        </p:nvSpPr>
        <p:spPr/>
        <p:txBody>
          <a:bodyPr>
            <a:normAutofit/>
          </a:bodyPr>
          <a:lstStyle/>
          <a:p>
            <a:r>
              <a:rPr lang="en-IN" sz="3200" dirty="0"/>
              <a:t>AIR NEW ZEALAND</a:t>
            </a:r>
          </a:p>
        </p:txBody>
      </p:sp>
      <p:sp>
        <p:nvSpPr>
          <p:cNvPr id="3" name="Content Placeholder 2">
            <a:extLst>
              <a:ext uri="{FF2B5EF4-FFF2-40B4-BE49-F238E27FC236}">
                <a16:creationId xmlns:a16="http://schemas.microsoft.com/office/drawing/2014/main" id="{F73EBA6E-3453-980E-9AE9-2A4B70245135}"/>
              </a:ext>
            </a:extLst>
          </p:cNvPr>
          <p:cNvSpPr>
            <a:spLocks noGrp="1"/>
          </p:cNvSpPr>
          <p:nvPr>
            <p:ph idx="1"/>
          </p:nvPr>
        </p:nvSpPr>
        <p:spPr>
          <a:xfrm>
            <a:off x="581192" y="2180496"/>
            <a:ext cx="11029615" cy="4484464"/>
          </a:xfrm>
        </p:spPr>
        <p:txBody>
          <a:bodyPr/>
          <a:lstStyle/>
          <a:p>
            <a:r>
              <a:rPr lang="en-IN" dirty="0"/>
              <a:t>Air New Zealand is the largest domestic and international airline of New Zealand.</a:t>
            </a:r>
          </a:p>
          <a:p>
            <a:r>
              <a:rPr lang="en-IN" dirty="0"/>
              <a:t>Air New Zealand Airlines is founded in 1940 as Tasman Empire Airways(TEAL).</a:t>
            </a:r>
          </a:p>
          <a:p>
            <a:r>
              <a:rPr lang="en-IN" dirty="0"/>
              <a:t>Headquarters in Auckland.</a:t>
            </a:r>
          </a:p>
          <a:p>
            <a:r>
              <a:rPr lang="en-IN" dirty="0"/>
              <a:t>Originally shareholders were New Zealand (50%),  Australia (30%), and Britain (20%).</a:t>
            </a:r>
          </a:p>
          <a:p>
            <a:r>
              <a:rPr lang="en-IN" dirty="0"/>
              <a:t>Later Britain withdrew in 1953.</a:t>
            </a:r>
          </a:p>
          <a:p>
            <a:r>
              <a:rPr lang="en-IN" dirty="0"/>
              <a:t>The name Air New Zealand was accepted in 1965.</a:t>
            </a:r>
          </a:p>
          <a:p>
            <a:r>
              <a:rPr lang="en-IN" dirty="0"/>
              <a:t>Mainly Air New Zealand revenue comes from passenger revenue (85%), cargo revenue(6.5%), other revenue (6.5%) and contract services(3.2%).</a:t>
            </a:r>
          </a:p>
          <a:p>
            <a:endParaRPr lang="en-IN" dirty="0"/>
          </a:p>
        </p:txBody>
      </p:sp>
    </p:spTree>
    <p:extLst>
      <p:ext uri="{BB962C8B-B14F-4D97-AF65-F5344CB8AC3E}">
        <p14:creationId xmlns:p14="http://schemas.microsoft.com/office/powerpoint/2010/main" val="82947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C929-B1FC-A917-9641-8E0313BFFF76}"/>
              </a:ext>
            </a:extLst>
          </p:cNvPr>
          <p:cNvSpPr>
            <a:spLocks noGrp="1"/>
          </p:cNvSpPr>
          <p:nvPr>
            <p:ph type="title"/>
          </p:nvPr>
        </p:nvSpPr>
        <p:spPr/>
        <p:txBody>
          <a:bodyPr/>
          <a:lstStyle/>
          <a:p>
            <a:r>
              <a:rPr lang="en-IN" dirty="0"/>
              <a:t>Air New Zealand (company size)</a:t>
            </a:r>
          </a:p>
        </p:txBody>
      </p:sp>
      <p:sp>
        <p:nvSpPr>
          <p:cNvPr id="3" name="Content Placeholder 2">
            <a:extLst>
              <a:ext uri="{FF2B5EF4-FFF2-40B4-BE49-F238E27FC236}">
                <a16:creationId xmlns:a16="http://schemas.microsoft.com/office/drawing/2014/main" id="{92CEFB28-EBE0-5245-95A7-CE0FC3382A56}"/>
              </a:ext>
            </a:extLst>
          </p:cNvPr>
          <p:cNvSpPr>
            <a:spLocks noGrp="1"/>
          </p:cNvSpPr>
          <p:nvPr>
            <p:ph idx="1"/>
          </p:nvPr>
        </p:nvSpPr>
        <p:spPr>
          <a:xfrm>
            <a:off x="581192" y="1991360"/>
            <a:ext cx="11029615" cy="4450080"/>
          </a:xfrm>
        </p:spPr>
        <p:txBody>
          <a:bodyPr>
            <a:normAutofit/>
          </a:bodyPr>
          <a:lstStyle/>
          <a:p>
            <a:r>
              <a:rPr lang="en-IN" dirty="0"/>
              <a:t>Employee- 7840 approx.</a:t>
            </a:r>
          </a:p>
          <a:p>
            <a:r>
              <a:rPr lang="en-IN" dirty="0"/>
              <a:t>Revenue- 2.7 B$</a:t>
            </a:r>
          </a:p>
          <a:p>
            <a:r>
              <a:rPr lang="en-IN" dirty="0"/>
              <a:t>Market capitalization- $1.4 B</a:t>
            </a:r>
          </a:p>
          <a:p>
            <a:r>
              <a:rPr lang="en-IN" dirty="0"/>
              <a:t>Two investments were there. Both are from Virgin Australia. The latest investment was on 21 March 2016</a:t>
            </a:r>
          </a:p>
          <a:p>
            <a:r>
              <a:rPr lang="en-IN" dirty="0"/>
              <a:t>There was one exit that too from Virgin Australia.</a:t>
            </a:r>
          </a:p>
          <a:p>
            <a:r>
              <a:rPr lang="en-IN" dirty="0"/>
              <a:t>Revenue - $2.7B</a:t>
            </a:r>
          </a:p>
          <a:p>
            <a:r>
              <a:rPr lang="en-IN" dirty="0"/>
              <a:t>Gross profit- $411M</a:t>
            </a:r>
          </a:p>
          <a:p>
            <a:r>
              <a:rPr lang="en-IN" dirty="0"/>
              <a:t>Net income - $591M</a:t>
            </a:r>
          </a:p>
          <a:p>
            <a:r>
              <a:rPr lang="en-IN" dirty="0"/>
              <a:t>Enterprise value -$3B</a:t>
            </a:r>
          </a:p>
          <a:p>
            <a:endParaRPr lang="en-IN" dirty="0"/>
          </a:p>
          <a:p>
            <a:endParaRPr lang="en-IN" dirty="0"/>
          </a:p>
        </p:txBody>
      </p:sp>
    </p:spTree>
    <p:extLst>
      <p:ext uri="{BB962C8B-B14F-4D97-AF65-F5344CB8AC3E}">
        <p14:creationId xmlns:p14="http://schemas.microsoft.com/office/powerpoint/2010/main" val="397851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EBA2-2634-A9EC-82F2-6616EB9EA94A}"/>
              </a:ext>
            </a:extLst>
          </p:cNvPr>
          <p:cNvSpPr>
            <a:spLocks noGrp="1"/>
          </p:cNvSpPr>
          <p:nvPr>
            <p:ph type="title"/>
          </p:nvPr>
        </p:nvSpPr>
        <p:spPr/>
        <p:txBody>
          <a:bodyPr/>
          <a:lstStyle/>
          <a:p>
            <a:r>
              <a:rPr lang="en-IN" dirty="0"/>
              <a:t>SHARE HOLDERS</a:t>
            </a:r>
          </a:p>
        </p:txBody>
      </p:sp>
      <p:graphicFrame>
        <p:nvGraphicFramePr>
          <p:cNvPr id="5" name="Table 5">
            <a:extLst>
              <a:ext uri="{FF2B5EF4-FFF2-40B4-BE49-F238E27FC236}">
                <a16:creationId xmlns:a16="http://schemas.microsoft.com/office/drawing/2014/main" id="{8B34B96C-51D9-F354-BEEF-F29CE3182762}"/>
              </a:ext>
            </a:extLst>
          </p:cNvPr>
          <p:cNvGraphicFramePr>
            <a:graphicFrameLocks noGrp="1"/>
          </p:cNvGraphicFramePr>
          <p:nvPr>
            <p:ph idx="1"/>
            <p:extLst>
              <p:ext uri="{D42A27DB-BD31-4B8C-83A1-F6EECF244321}">
                <p14:modId xmlns:p14="http://schemas.microsoft.com/office/powerpoint/2010/main" val="570183953"/>
              </p:ext>
            </p:extLst>
          </p:nvPr>
        </p:nvGraphicFramePr>
        <p:xfrm>
          <a:off x="894080" y="2032000"/>
          <a:ext cx="10149839" cy="3616960"/>
        </p:xfrm>
        <a:graphic>
          <a:graphicData uri="http://schemas.openxmlformats.org/drawingml/2006/table">
            <a:tbl>
              <a:tblPr firstRow="1" bandRow="1">
                <a:tableStyleId>{5C22544A-7EE6-4342-B048-85BDC9FD1C3A}</a:tableStyleId>
              </a:tblPr>
              <a:tblGrid>
                <a:gridCol w="4551680">
                  <a:extLst>
                    <a:ext uri="{9D8B030D-6E8A-4147-A177-3AD203B41FA5}">
                      <a16:colId xmlns:a16="http://schemas.microsoft.com/office/drawing/2014/main" val="1812812008"/>
                    </a:ext>
                  </a:extLst>
                </a:gridCol>
                <a:gridCol w="2621280">
                  <a:extLst>
                    <a:ext uri="{9D8B030D-6E8A-4147-A177-3AD203B41FA5}">
                      <a16:colId xmlns:a16="http://schemas.microsoft.com/office/drawing/2014/main" val="3005906213"/>
                    </a:ext>
                  </a:extLst>
                </a:gridCol>
                <a:gridCol w="2976879">
                  <a:extLst>
                    <a:ext uri="{9D8B030D-6E8A-4147-A177-3AD203B41FA5}">
                      <a16:colId xmlns:a16="http://schemas.microsoft.com/office/drawing/2014/main" val="1575255980"/>
                    </a:ext>
                  </a:extLst>
                </a:gridCol>
              </a:tblGrid>
              <a:tr h="300446">
                <a:tc>
                  <a:txBody>
                    <a:bodyPr/>
                    <a:lstStyle/>
                    <a:p>
                      <a:r>
                        <a:rPr lang="en-IN" dirty="0"/>
                        <a:t>NAME</a:t>
                      </a:r>
                    </a:p>
                  </a:txBody>
                  <a:tcPr/>
                </a:tc>
                <a:tc>
                  <a:txBody>
                    <a:bodyPr/>
                    <a:lstStyle/>
                    <a:p>
                      <a:r>
                        <a:rPr lang="en-IN" dirty="0"/>
                        <a:t>EQUITTY</a:t>
                      </a:r>
                    </a:p>
                  </a:txBody>
                  <a:tcPr/>
                </a:tc>
                <a:tc>
                  <a:txBody>
                    <a:bodyPr/>
                    <a:lstStyle/>
                    <a:p>
                      <a:r>
                        <a:rPr lang="en-IN" dirty="0"/>
                        <a:t>EQUITY PERCENTAGE</a:t>
                      </a:r>
                    </a:p>
                  </a:txBody>
                  <a:tcPr/>
                </a:tc>
                <a:extLst>
                  <a:ext uri="{0D108BD9-81ED-4DB2-BD59-A6C34878D82A}">
                    <a16:rowId xmlns:a16="http://schemas.microsoft.com/office/drawing/2014/main" val="1681574211"/>
                  </a:ext>
                </a:extLst>
              </a:tr>
              <a:tr h="229326">
                <a:tc>
                  <a:txBody>
                    <a:bodyPr/>
                    <a:lstStyle/>
                    <a:p>
                      <a:pPr algn="l" fontAlgn="t"/>
                      <a:r>
                        <a:rPr lang="en-IN">
                          <a:effectLst/>
                        </a:rPr>
                        <a:t>Government of New Zealand</a:t>
                      </a:r>
                    </a:p>
                  </a:txBody>
                  <a:tcPr marL="31750" marR="0" marT="25400" marB="25400"/>
                </a:tc>
                <a:tc>
                  <a:txBody>
                    <a:bodyPr/>
                    <a:lstStyle/>
                    <a:p>
                      <a:pPr algn="r" fontAlgn="t"/>
                      <a:r>
                        <a:rPr lang="en-IN">
                          <a:effectLst/>
                        </a:rPr>
                        <a:t>1,717,916,801</a:t>
                      </a:r>
                    </a:p>
                  </a:txBody>
                  <a:tcPr marL="0" marR="44450" marT="25400" marB="25400"/>
                </a:tc>
                <a:tc>
                  <a:txBody>
                    <a:bodyPr/>
                    <a:lstStyle/>
                    <a:p>
                      <a:pPr algn="r" fontAlgn="t"/>
                      <a:r>
                        <a:rPr lang="en-IN">
                          <a:effectLst/>
                        </a:rPr>
                        <a:t>51.0%</a:t>
                      </a:r>
                    </a:p>
                  </a:txBody>
                  <a:tcPr marL="0" marR="44450" marT="25400" marB="25400"/>
                </a:tc>
                <a:extLst>
                  <a:ext uri="{0D108BD9-81ED-4DB2-BD59-A6C34878D82A}">
                    <a16:rowId xmlns:a16="http://schemas.microsoft.com/office/drawing/2014/main" val="3850806416"/>
                  </a:ext>
                </a:extLst>
              </a:tr>
              <a:tr h="188686">
                <a:tc>
                  <a:txBody>
                    <a:bodyPr/>
                    <a:lstStyle/>
                    <a:p>
                      <a:pPr algn="l" fontAlgn="t"/>
                      <a:r>
                        <a:rPr lang="en-IN">
                          <a:effectLst/>
                        </a:rPr>
                        <a:t>The Vanguard Group, Inc.</a:t>
                      </a:r>
                    </a:p>
                  </a:txBody>
                  <a:tcPr marL="31750" marR="0" marT="25400" marB="25400"/>
                </a:tc>
                <a:tc>
                  <a:txBody>
                    <a:bodyPr/>
                    <a:lstStyle/>
                    <a:p>
                      <a:pPr algn="r" fontAlgn="t"/>
                      <a:r>
                        <a:rPr lang="en-IN">
                          <a:effectLst/>
                        </a:rPr>
                        <a:t>38,854,874</a:t>
                      </a:r>
                    </a:p>
                  </a:txBody>
                  <a:tcPr marL="0" marR="44450" marT="25400" marB="25400"/>
                </a:tc>
                <a:tc>
                  <a:txBody>
                    <a:bodyPr/>
                    <a:lstStyle/>
                    <a:p>
                      <a:pPr algn="r" fontAlgn="t"/>
                      <a:r>
                        <a:rPr lang="en-IN" dirty="0">
                          <a:effectLst/>
                        </a:rPr>
                        <a:t>1.15%</a:t>
                      </a:r>
                    </a:p>
                  </a:txBody>
                  <a:tcPr marL="0" marR="44450" marT="25400" marB="25400"/>
                </a:tc>
                <a:extLst>
                  <a:ext uri="{0D108BD9-81ED-4DB2-BD59-A6C34878D82A}">
                    <a16:rowId xmlns:a16="http://schemas.microsoft.com/office/drawing/2014/main" val="1157382492"/>
                  </a:ext>
                </a:extLst>
              </a:tr>
              <a:tr h="300446">
                <a:tc>
                  <a:txBody>
                    <a:bodyPr/>
                    <a:lstStyle/>
                    <a:p>
                      <a:pPr algn="l" fontAlgn="t"/>
                      <a:r>
                        <a:rPr lang="en-IN" dirty="0">
                          <a:effectLst/>
                        </a:rPr>
                        <a:t>Dimensional Fund Advisors LP</a:t>
                      </a:r>
                    </a:p>
                  </a:txBody>
                  <a:tcPr marL="31750" marR="0" marT="25400" marB="25400"/>
                </a:tc>
                <a:tc>
                  <a:txBody>
                    <a:bodyPr/>
                    <a:lstStyle/>
                    <a:p>
                      <a:pPr algn="r" fontAlgn="t"/>
                      <a:r>
                        <a:rPr lang="en-IN">
                          <a:effectLst/>
                        </a:rPr>
                        <a:t>32,887,176</a:t>
                      </a:r>
                    </a:p>
                  </a:txBody>
                  <a:tcPr marL="0" marR="44450" marT="25400" marB="25400"/>
                </a:tc>
                <a:tc>
                  <a:txBody>
                    <a:bodyPr/>
                    <a:lstStyle/>
                    <a:p>
                      <a:pPr algn="r" fontAlgn="t"/>
                      <a:r>
                        <a:rPr lang="en-IN">
                          <a:effectLst/>
                        </a:rPr>
                        <a:t>0.98%</a:t>
                      </a:r>
                    </a:p>
                  </a:txBody>
                  <a:tcPr marL="0" marR="44450" marT="25400" marB="25400"/>
                </a:tc>
                <a:extLst>
                  <a:ext uri="{0D108BD9-81ED-4DB2-BD59-A6C34878D82A}">
                    <a16:rowId xmlns:a16="http://schemas.microsoft.com/office/drawing/2014/main" val="3503174572"/>
                  </a:ext>
                </a:extLst>
              </a:tr>
              <a:tr h="300446">
                <a:tc>
                  <a:txBody>
                    <a:bodyPr/>
                    <a:lstStyle/>
                    <a:p>
                      <a:pPr algn="l" fontAlgn="t"/>
                      <a:r>
                        <a:rPr lang="en-IN">
                          <a:effectLst/>
                        </a:rPr>
                        <a:t>Norges Bank Investment Management</a:t>
                      </a:r>
                    </a:p>
                  </a:txBody>
                  <a:tcPr marL="31750" marR="0" marT="25400" marB="25400"/>
                </a:tc>
                <a:tc>
                  <a:txBody>
                    <a:bodyPr/>
                    <a:lstStyle/>
                    <a:p>
                      <a:pPr algn="r" fontAlgn="t"/>
                      <a:r>
                        <a:rPr lang="en-IN">
                          <a:effectLst/>
                        </a:rPr>
                        <a:t>18,094,900</a:t>
                      </a:r>
                    </a:p>
                  </a:txBody>
                  <a:tcPr marL="0" marR="44450" marT="25400" marB="25400"/>
                </a:tc>
                <a:tc>
                  <a:txBody>
                    <a:bodyPr/>
                    <a:lstStyle/>
                    <a:p>
                      <a:pPr algn="r" fontAlgn="t"/>
                      <a:r>
                        <a:rPr lang="en-IN">
                          <a:effectLst/>
                        </a:rPr>
                        <a:t>0.54%</a:t>
                      </a:r>
                    </a:p>
                  </a:txBody>
                  <a:tcPr marL="0" marR="44450" marT="25400" marB="25400"/>
                </a:tc>
                <a:extLst>
                  <a:ext uri="{0D108BD9-81ED-4DB2-BD59-A6C34878D82A}">
                    <a16:rowId xmlns:a16="http://schemas.microsoft.com/office/drawing/2014/main" val="647820688"/>
                  </a:ext>
                </a:extLst>
              </a:tr>
              <a:tr h="300446">
                <a:tc>
                  <a:txBody>
                    <a:bodyPr/>
                    <a:lstStyle/>
                    <a:p>
                      <a:pPr algn="l" fontAlgn="t"/>
                      <a:r>
                        <a:rPr lang="en-IN">
                          <a:effectLst/>
                        </a:rPr>
                        <a:t>BlackRock Fund Advisors</a:t>
                      </a:r>
                    </a:p>
                  </a:txBody>
                  <a:tcPr marL="31750" marR="0" marT="25400" marB="25400"/>
                </a:tc>
                <a:tc>
                  <a:txBody>
                    <a:bodyPr/>
                    <a:lstStyle/>
                    <a:p>
                      <a:pPr algn="r" fontAlgn="t"/>
                      <a:r>
                        <a:rPr lang="en-IN">
                          <a:effectLst/>
                        </a:rPr>
                        <a:t>18,070,216</a:t>
                      </a:r>
                    </a:p>
                  </a:txBody>
                  <a:tcPr marL="0" marR="44450" marT="25400" marB="25400"/>
                </a:tc>
                <a:tc>
                  <a:txBody>
                    <a:bodyPr/>
                    <a:lstStyle/>
                    <a:p>
                      <a:pPr algn="r" fontAlgn="t"/>
                      <a:r>
                        <a:rPr lang="en-IN">
                          <a:effectLst/>
                        </a:rPr>
                        <a:t>0.54%</a:t>
                      </a:r>
                    </a:p>
                  </a:txBody>
                  <a:tcPr marL="0" marR="44450" marT="25400" marB="25400"/>
                </a:tc>
                <a:extLst>
                  <a:ext uri="{0D108BD9-81ED-4DB2-BD59-A6C34878D82A}">
                    <a16:rowId xmlns:a16="http://schemas.microsoft.com/office/drawing/2014/main" val="2831541135"/>
                  </a:ext>
                </a:extLst>
              </a:tr>
              <a:tr h="300446">
                <a:tc>
                  <a:txBody>
                    <a:bodyPr/>
                    <a:lstStyle/>
                    <a:p>
                      <a:pPr algn="l" fontAlgn="t"/>
                      <a:r>
                        <a:rPr lang="en-US">
                          <a:effectLst/>
                        </a:rPr>
                        <a:t>American Century Investment Management, Inc.</a:t>
                      </a:r>
                    </a:p>
                  </a:txBody>
                  <a:tcPr marL="31750" marR="0" marT="25400" marB="25400"/>
                </a:tc>
                <a:tc>
                  <a:txBody>
                    <a:bodyPr/>
                    <a:lstStyle/>
                    <a:p>
                      <a:pPr algn="r" fontAlgn="t"/>
                      <a:r>
                        <a:rPr lang="en-IN">
                          <a:effectLst/>
                        </a:rPr>
                        <a:t>16,167,807</a:t>
                      </a:r>
                    </a:p>
                  </a:txBody>
                  <a:tcPr marL="0" marR="44450" marT="25400" marB="25400"/>
                </a:tc>
                <a:tc>
                  <a:txBody>
                    <a:bodyPr/>
                    <a:lstStyle/>
                    <a:p>
                      <a:pPr algn="r" fontAlgn="t"/>
                      <a:r>
                        <a:rPr lang="en-IN">
                          <a:effectLst/>
                        </a:rPr>
                        <a:t>0.48%</a:t>
                      </a:r>
                    </a:p>
                  </a:txBody>
                  <a:tcPr marL="0" marR="44450" marT="25400" marB="25400"/>
                </a:tc>
                <a:extLst>
                  <a:ext uri="{0D108BD9-81ED-4DB2-BD59-A6C34878D82A}">
                    <a16:rowId xmlns:a16="http://schemas.microsoft.com/office/drawing/2014/main" val="3281460585"/>
                  </a:ext>
                </a:extLst>
              </a:tr>
              <a:tr h="300446">
                <a:tc>
                  <a:txBody>
                    <a:bodyPr/>
                    <a:lstStyle/>
                    <a:p>
                      <a:pPr algn="l" fontAlgn="t"/>
                      <a:r>
                        <a:rPr lang="en-IN">
                          <a:effectLst/>
                        </a:rPr>
                        <a:t>Accident Compensation Corp.</a:t>
                      </a:r>
                    </a:p>
                  </a:txBody>
                  <a:tcPr marL="31750" marR="0" marT="25400" marB="25400"/>
                </a:tc>
                <a:tc>
                  <a:txBody>
                    <a:bodyPr/>
                    <a:lstStyle/>
                    <a:p>
                      <a:pPr algn="r" fontAlgn="t"/>
                      <a:r>
                        <a:rPr lang="en-IN">
                          <a:effectLst/>
                        </a:rPr>
                        <a:t>11,139,639</a:t>
                      </a:r>
                    </a:p>
                  </a:txBody>
                  <a:tcPr marL="0" marR="44450" marT="25400" marB="25400"/>
                </a:tc>
                <a:tc>
                  <a:txBody>
                    <a:bodyPr/>
                    <a:lstStyle/>
                    <a:p>
                      <a:pPr algn="r" fontAlgn="t"/>
                      <a:r>
                        <a:rPr lang="en-IN" dirty="0">
                          <a:effectLst/>
                        </a:rPr>
                        <a:t>0.33%</a:t>
                      </a:r>
                    </a:p>
                  </a:txBody>
                  <a:tcPr marL="0" marR="44450" marT="25400" marB="25400"/>
                </a:tc>
                <a:extLst>
                  <a:ext uri="{0D108BD9-81ED-4DB2-BD59-A6C34878D82A}">
                    <a16:rowId xmlns:a16="http://schemas.microsoft.com/office/drawing/2014/main" val="451801557"/>
                  </a:ext>
                </a:extLst>
              </a:tr>
              <a:tr h="300446">
                <a:tc>
                  <a:txBody>
                    <a:bodyPr/>
                    <a:lstStyle/>
                    <a:p>
                      <a:pPr algn="l" fontAlgn="t"/>
                      <a:r>
                        <a:rPr lang="en-IN">
                          <a:effectLst/>
                        </a:rPr>
                        <a:t>LSV Asset Management</a:t>
                      </a:r>
                    </a:p>
                  </a:txBody>
                  <a:tcPr marL="31750" marR="0" marT="25400" marB="25400"/>
                </a:tc>
                <a:tc>
                  <a:txBody>
                    <a:bodyPr/>
                    <a:lstStyle/>
                    <a:p>
                      <a:pPr algn="r" fontAlgn="t"/>
                      <a:r>
                        <a:rPr lang="en-IN">
                          <a:effectLst/>
                        </a:rPr>
                        <a:t>7,856,381</a:t>
                      </a:r>
                    </a:p>
                  </a:txBody>
                  <a:tcPr marL="0" marR="44450" marT="25400" marB="25400"/>
                </a:tc>
                <a:tc>
                  <a:txBody>
                    <a:bodyPr/>
                    <a:lstStyle/>
                    <a:p>
                      <a:pPr algn="r" fontAlgn="t"/>
                      <a:r>
                        <a:rPr lang="en-IN">
                          <a:effectLst/>
                        </a:rPr>
                        <a:t>0.23%</a:t>
                      </a:r>
                    </a:p>
                  </a:txBody>
                  <a:tcPr marL="0" marR="44450" marT="25400" marB="25400"/>
                </a:tc>
                <a:extLst>
                  <a:ext uri="{0D108BD9-81ED-4DB2-BD59-A6C34878D82A}">
                    <a16:rowId xmlns:a16="http://schemas.microsoft.com/office/drawing/2014/main" val="3954428650"/>
                  </a:ext>
                </a:extLst>
              </a:tr>
              <a:tr h="300446">
                <a:tc>
                  <a:txBody>
                    <a:bodyPr/>
                    <a:lstStyle/>
                    <a:p>
                      <a:pPr algn="l" fontAlgn="t"/>
                      <a:r>
                        <a:rPr lang="en-IN">
                          <a:effectLst/>
                        </a:rPr>
                        <a:t>Xinwei Investment Nz Ltd.</a:t>
                      </a:r>
                    </a:p>
                  </a:txBody>
                  <a:tcPr marL="31750" marR="0" marT="25400" marB="25400"/>
                </a:tc>
                <a:tc>
                  <a:txBody>
                    <a:bodyPr/>
                    <a:lstStyle/>
                    <a:p>
                      <a:pPr algn="r" fontAlgn="t"/>
                      <a:r>
                        <a:rPr lang="en-IN">
                          <a:effectLst/>
                        </a:rPr>
                        <a:t>7,162,392</a:t>
                      </a:r>
                    </a:p>
                  </a:txBody>
                  <a:tcPr marL="0" marR="44450" marT="25400" marB="25400"/>
                </a:tc>
                <a:tc>
                  <a:txBody>
                    <a:bodyPr/>
                    <a:lstStyle/>
                    <a:p>
                      <a:pPr algn="r" fontAlgn="t"/>
                      <a:r>
                        <a:rPr lang="en-IN">
                          <a:effectLst/>
                        </a:rPr>
                        <a:t>0.21%</a:t>
                      </a:r>
                    </a:p>
                  </a:txBody>
                  <a:tcPr marL="0" marR="44450" marT="25400" marB="25400"/>
                </a:tc>
                <a:extLst>
                  <a:ext uri="{0D108BD9-81ED-4DB2-BD59-A6C34878D82A}">
                    <a16:rowId xmlns:a16="http://schemas.microsoft.com/office/drawing/2014/main" val="1567621768"/>
                  </a:ext>
                </a:extLst>
              </a:tr>
              <a:tr h="239486">
                <a:tc>
                  <a:txBody>
                    <a:bodyPr/>
                    <a:lstStyle/>
                    <a:p>
                      <a:pPr algn="l" fontAlgn="t"/>
                      <a:r>
                        <a:rPr lang="en-IN">
                          <a:effectLst/>
                        </a:rPr>
                        <a:t>Charles Schwab Investment Management, Inc.</a:t>
                      </a:r>
                    </a:p>
                  </a:txBody>
                  <a:tcPr marL="31750" marR="0" marT="25400" marB="25400"/>
                </a:tc>
                <a:tc>
                  <a:txBody>
                    <a:bodyPr/>
                    <a:lstStyle/>
                    <a:p>
                      <a:pPr algn="r" fontAlgn="t"/>
                      <a:r>
                        <a:rPr lang="en-IN" dirty="0">
                          <a:effectLst/>
                        </a:rPr>
                        <a:t>7,139,336</a:t>
                      </a:r>
                    </a:p>
                  </a:txBody>
                  <a:tcPr marL="0" marR="44450" marT="25400" marB="25400"/>
                </a:tc>
                <a:tc>
                  <a:txBody>
                    <a:bodyPr/>
                    <a:lstStyle/>
                    <a:p>
                      <a:pPr algn="r" fontAlgn="t"/>
                      <a:r>
                        <a:rPr lang="en-IN" dirty="0">
                          <a:effectLst/>
                        </a:rPr>
                        <a:t>0.21%</a:t>
                      </a:r>
                    </a:p>
                  </a:txBody>
                  <a:tcPr marL="0" marR="44450" marT="25400" marB="25400"/>
                </a:tc>
                <a:extLst>
                  <a:ext uri="{0D108BD9-81ED-4DB2-BD59-A6C34878D82A}">
                    <a16:rowId xmlns:a16="http://schemas.microsoft.com/office/drawing/2014/main" val="3385875433"/>
                  </a:ext>
                </a:extLst>
              </a:tr>
            </a:tbl>
          </a:graphicData>
        </a:graphic>
      </p:graphicFrame>
    </p:spTree>
    <p:extLst>
      <p:ext uri="{BB962C8B-B14F-4D97-AF65-F5344CB8AC3E}">
        <p14:creationId xmlns:p14="http://schemas.microsoft.com/office/powerpoint/2010/main" val="35250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5627-D413-076F-D4E2-72787167EFD5}"/>
              </a:ext>
            </a:extLst>
          </p:cNvPr>
          <p:cNvSpPr>
            <a:spLocks noGrp="1"/>
          </p:cNvSpPr>
          <p:nvPr>
            <p:ph type="title"/>
          </p:nvPr>
        </p:nvSpPr>
        <p:spPr/>
        <p:txBody>
          <a:bodyPr/>
          <a:lstStyle/>
          <a:p>
            <a:r>
              <a:rPr lang="en-IN" dirty="0"/>
              <a:t>Sales per region</a:t>
            </a:r>
          </a:p>
        </p:txBody>
      </p:sp>
      <p:graphicFrame>
        <p:nvGraphicFramePr>
          <p:cNvPr id="5" name="Table 5">
            <a:extLst>
              <a:ext uri="{FF2B5EF4-FFF2-40B4-BE49-F238E27FC236}">
                <a16:creationId xmlns:a16="http://schemas.microsoft.com/office/drawing/2014/main" id="{481ADF93-0AEC-76B5-EDEF-5F6AF2804503}"/>
              </a:ext>
            </a:extLst>
          </p:cNvPr>
          <p:cNvGraphicFramePr>
            <a:graphicFrameLocks noGrp="1"/>
          </p:cNvGraphicFramePr>
          <p:nvPr>
            <p:ph idx="1"/>
            <p:extLst>
              <p:ext uri="{D42A27DB-BD31-4B8C-83A1-F6EECF244321}">
                <p14:modId xmlns:p14="http://schemas.microsoft.com/office/powerpoint/2010/main" val="684453920"/>
              </p:ext>
            </p:extLst>
          </p:nvPr>
        </p:nvGraphicFramePr>
        <p:xfrm>
          <a:off x="558800" y="2181225"/>
          <a:ext cx="11052175" cy="3295015"/>
        </p:xfrm>
        <a:graphic>
          <a:graphicData uri="http://schemas.openxmlformats.org/drawingml/2006/table">
            <a:tbl>
              <a:tblPr firstRow="1" bandRow="1">
                <a:tableStyleId>{5C22544A-7EE6-4342-B048-85BDC9FD1C3A}</a:tableStyleId>
              </a:tblPr>
              <a:tblGrid>
                <a:gridCol w="3698875">
                  <a:extLst>
                    <a:ext uri="{9D8B030D-6E8A-4147-A177-3AD203B41FA5}">
                      <a16:colId xmlns:a16="http://schemas.microsoft.com/office/drawing/2014/main" val="3411475111"/>
                    </a:ext>
                  </a:extLst>
                </a:gridCol>
                <a:gridCol w="3676650">
                  <a:extLst>
                    <a:ext uri="{9D8B030D-6E8A-4147-A177-3AD203B41FA5}">
                      <a16:colId xmlns:a16="http://schemas.microsoft.com/office/drawing/2014/main" val="1310870748"/>
                    </a:ext>
                  </a:extLst>
                </a:gridCol>
                <a:gridCol w="3676650">
                  <a:extLst>
                    <a:ext uri="{9D8B030D-6E8A-4147-A177-3AD203B41FA5}">
                      <a16:colId xmlns:a16="http://schemas.microsoft.com/office/drawing/2014/main" val="214803709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effectLst/>
                          <a:latin typeface="Arial" panose="020B0604020202020204" pitchFamily="34" charset="0"/>
                        </a:rPr>
                        <a:t>Sales per region</a:t>
                      </a:r>
                      <a:endParaRPr lang="en-IN" dirty="0"/>
                    </a:p>
                    <a:p>
                      <a:endParaRPr lang="en-IN" dirty="0"/>
                    </a:p>
                  </a:txBody>
                  <a:tcPr marL="0" marR="0" marT="0" marB="0" anchor="ctr"/>
                </a:tc>
                <a:tc>
                  <a:txBody>
                    <a:bodyPr/>
                    <a:lstStyle/>
                    <a:p>
                      <a:r>
                        <a:rPr lang="en-IN"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effectLst/>
                          <a:latin typeface="Arial" panose="020B0604020202020204" pitchFamily="34" charset="0"/>
                        </a:rPr>
                        <a:t>2022</a:t>
                      </a:r>
                      <a:endParaRPr lang="en-IN" dirty="0">
                        <a:effectLst/>
                        <a:latin typeface="Arial" panose="020B0604020202020204" pitchFamily="34" charset="0"/>
                      </a:endParaRPr>
                    </a:p>
                    <a:p>
                      <a:endParaRPr lang="en-IN" dirty="0"/>
                    </a:p>
                  </a:txBody>
                  <a:tcPr/>
                </a:tc>
                <a:extLst>
                  <a:ext uri="{0D108BD9-81ED-4DB2-BD59-A6C34878D82A}">
                    <a16:rowId xmlns:a16="http://schemas.microsoft.com/office/drawing/2014/main" val="24956741"/>
                  </a:ext>
                </a:extLst>
              </a:tr>
              <a:tr h="370840">
                <a:tc>
                  <a:txBody>
                    <a:bodyPr/>
                    <a:lstStyle/>
                    <a:p>
                      <a:pPr algn="ctr"/>
                      <a:endParaRPr lang="en-IN" dirty="0">
                        <a:effectLst/>
                        <a:latin typeface="Arial" panose="020B0604020202020204" pitchFamily="34" charset="0"/>
                      </a:endParaRPr>
                    </a:p>
                  </a:txBody>
                  <a:tcPr marL="0" marR="0" marT="25400" marB="25400" anchor="ctr"/>
                </a:tc>
                <a:tc gridSpan="2">
                  <a:txBody>
                    <a:bodyPr/>
                    <a:lstStyle/>
                    <a:p>
                      <a:pPr algn="ctr"/>
                      <a:endParaRPr lang="en-IN" dirty="0">
                        <a:effectLst/>
                        <a:latin typeface="Arial" panose="020B0604020202020204" pitchFamily="34" charset="0"/>
                      </a:endParaRPr>
                    </a:p>
                  </a:txBody>
                  <a:tcPr marL="0" marR="0" marT="25400" marB="25400" anchor="ctr"/>
                </a:tc>
                <a:tc hMerge="1">
                  <a:txBody>
                    <a:bodyPr/>
                    <a:lstStyle/>
                    <a:p>
                      <a:endParaRPr lang="en-IN"/>
                    </a:p>
                  </a:txBody>
                  <a:tcPr/>
                </a:tc>
                <a:extLst>
                  <a:ext uri="{0D108BD9-81ED-4DB2-BD59-A6C34878D82A}">
                    <a16:rowId xmlns:a16="http://schemas.microsoft.com/office/drawing/2014/main" val="3797364129"/>
                  </a:ext>
                </a:extLst>
              </a:tr>
              <a:tr h="546735">
                <a:tc>
                  <a:txBody>
                    <a:bodyPr/>
                    <a:lstStyle/>
                    <a:p>
                      <a:pPr algn="l"/>
                      <a:r>
                        <a:rPr lang="en-IN" dirty="0">
                          <a:effectLst/>
                          <a:latin typeface="Arial" panose="020B0604020202020204" pitchFamily="34" charset="0"/>
                        </a:rPr>
                        <a:t>New Zealand</a:t>
                      </a:r>
                    </a:p>
                  </a:txBody>
                  <a:tcPr marL="44450" marR="0" marT="25400" marB="25400" anchor="ctr"/>
                </a:tc>
                <a:tc>
                  <a:txBody>
                    <a:bodyPr/>
                    <a:lstStyle/>
                    <a:p>
                      <a:pPr algn="r" fontAlgn="t"/>
                      <a:r>
                        <a:rPr lang="en-IN" dirty="0">
                          <a:effectLst/>
                          <a:latin typeface="Arial" panose="020B0604020202020204" pitchFamily="34" charset="0"/>
                        </a:rPr>
                        <a:t>2 031.00</a:t>
                      </a:r>
                    </a:p>
                  </a:txBody>
                  <a:tcPr marL="0" marR="44450" marT="25400" marB="25400"/>
                </a:tc>
                <a:tc>
                  <a:txBody>
                    <a:bodyPr/>
                    <a:lstStyle/>
                    <a:p>
                      <a:pPr algn="r" fontAlgn="t"/>
                      <a:r>
                        <a:rPr lang="en-IN" i="1">
                          <a:effectLst/>
                          <a:latin typeface="Arial" panose="020B0604020202020204" pitchFamily="34" charset="0"/>
                        </a:rPr>
                        <a:t>74.3%</a:t>
                      </a:r>
                      <a:endParaRPr lang="en-IN">
                        <a:effectLst/>
                        <a:latin typeface="Arial" panose="020B0604020202020204" pitchFamily="34" charset="0"/>
                      </a:endParaRPr>
                    </a:p>
                  </a:txBody>
                  <a:tcPr marL="0" marR="44450" marT="25400" marB="25400"/>
                </a:tc>
                <a:extLst>
                  <a:ext uri="{0D108BD9-81ED-4DB2-BD59-A6C34878D82A}">
                    <a16:rowId xmlns:a16="http://schemas.microsoft.com/office/drawing/2014/main" val="2849276359"/>
                  </a:ext>
                </a:extLst>
              </a:tr>
              <a:tr h="548640">
                <a:tc>
                  <a:txBody>
                    <a:bodyPr/>
                    <a:lstStyle/>
                    <a:p>
                      <a:pPr algn="l"/>
                      <a:r>
                        <a:rPr lang="en-US" dirty="0">
                          <a:effectLst/>
                          <a:latin typeface="Arial" panose="020B0604020202020204" pitchFamily="34" charset="0"/>
                        </a:rPr>
                        <a:t>Asia, United Kingdom and Europe</a:t>
                      </a:r>
                    </a:p>
                  </a:txBody>
                  <a:tcPr marL="44450" marR="0" marT="25400" marB="25400" anchor="ctr"/>
                </a:tc>
                <a:tc>
                  <a:txBody>
                    <a:bodyPr/>
                    <a:lstStyle/>
                    <a:p>
                      <a:pPr algn="r" fontAlgn="t"/>
                      <a:r>
                        <a:rPr lang="en-IN" dirty="0">
                          <a:effectLst/>
                          <a:latin typeface="Arial" panose="020B0604020202020204" pitchFamily="34" charset="0"/>
                        </a:rPr>
                        <a:t>247.00</a:t>
                      </a:r>
                    </a:p>
                  </a:txBody>
                  <a:tcPr marL="0" marR="44450" marT="25400" marB="25400"/>
                </a:tc>
                <a:tc>
                  <a:txBody>
                    <a:bodyPr/>
                    <a:lstStyle/>
                    <a:p>
                      <a:pPr algn="r" fontAlgn="t"/>
                      <a:r>
                        <a:rPr lang="en-IN" i="1">
                          <a:effectLst/>
                          <a:latin typeface="Arial" panose="020B0604020202020204" pitchFamily="34" charset="0"/>
                        </a:rPr>
                        <a:t>9%</a:t>
                      </a:r>
                      <a:endParaRPr lang="en-IN">
                        <a:effectLst/>
                        <a:latin typeface="Arial" panose="020B0604020202020204" pitchFamily="34" charset="0"/>
                      </a:endParaRPr>
                    </a:p>
                  </a:txBody>
                  <a:tcPr marL="0" marR="44450" marT="25400" marB="25400"/>
                </a:tc>
                <a:extLst>
                  <a:ext uri="{0D108BD9-81ED-4DB2-BD59-A6C34878D82A}">
                    <a16:rowId xmlns:a16="http://schemas.microsoft.com/office/drawing/2014/main" val="3549714952"/>
                  </a:ext>
                </a:extLst>
              </a:tr>
              <a:tr h="528320">
                <a:tc>
                  <a:txBody>
                    <a:bodyPr/>
                    <a:lstStyle/>
                    <a:p>
                      <a:pPr algn="l"/>
                      <a:r>
                        <a:rPr lang="en-IN" dirty="0">
                          <a:effectLst/>
                          <a:latin typeface="Arial" panose="020B0604020202020204" pitchFamily="34" charset="0"/>
                        </a:rPr>
                        <a:t>America</a:t>
                      </a:r>
                    </a:p>
                  </a:txBody>
                  <a:tcPr marL="44450" marR="0" marT="25400" marB="25400" anchor="ctr"/>
                </a:tc>
                <a:tc>
                  <a:txBody>
                    <a:bodyPr/>
                    <a:lstStyle/>
                    <a:p>
                      <a:pPr algn="r" fontAlgn="t"/>
                      <a:r>
                        <a:rPr lang="en-IN" dirty="0">
                          <a:effectLst/>
                          <a:latin typeface="Arial" panose="020B0604020202020204" pitchFamily="34" charset="0"/>
                        </a:rPr>
                        <a:t>235.00</a:t>
                      </a:r>
                    </a:p>
                  </a:txBody>
                  <a:tcPr marL="0" marR="44450" marT="25400" marB="25400"/>
                </a:tc>
                <a:tc>
                  <a:txBody>
                    <a:bodyPr/>
                    <a:lstStyle/>
                    <a:p>
                      <a:pPr algn="r" fontAlgn="t"/>
                      <a:r>
                        <a:rPr lang="en-IN" i="1" dirty="0">
                          <a:effectLst/>
                          <a:latin typeface="Arial" panose="020B0604020202020204" pitchFamily="34" charset="0"/>
                        </a:rPr>
                        <a:t>8.6%</a:t>
                      </a:r>
                      <a:endParaRPr lang="en-IN" dirty="0">
                        <a:effectLst/>
                        <a:latin typeface="Arial" panose="020B0604020202020204" pitchFamily="34" charset="0"/>
                      </a:endParaRPr>
                    </a:p>
                  </a:txBody>
                  <a:tcPr marL="0" marR="44450" marT="25400" marB="25400"/>
                </a:tc>
                <a:extLst>
                  <a:ext uri="{0D108BD9-81ED-4DB2-BD59-A6C34878D82A}">
                    <a16:rowId xmlns:a16="http://schemas.microsoft.com/office/drawing/2014/main" val="2868397763"/>
                  </a:ext>
                </a:extLst>
              </a:tr>
              <a:tr h="660400">
                <a:tc>
                  <a:txBody>
                    <a:bodyPr/>
                    <a:lstStyle/>
                    <a:p>
                      <a:pPr algn="l"/>
                      <a:r>
                        <a:rPr lang="en-IN" dirty="0">
                          <a:effectLst/>
                          <a:latin typeface="Arial" panose="020B0604020202020204" pitchFamily="34" charset="0"/>
                        </a:rPr>
                        <a:t>Australia and Pacific Islands</a:t>
                      </a:r>
                    </a:p>
                  </a:txBody>
                  <a:tcPr marL="44450" marR="0" marT="25400" marB="25400" anchor="ctr"/>
                </a:tc>
                <a:tc>
                  <a:txBody>
                    <a:bodyPr/>
                    <a:lstStyle/>
                    <a:p>
                      <a:pPr algn="r" fontAlgn="t"/>
                      <a:r>
                        <a:rPr lang="en-IN" dirty="0">
                          <a:effectLst/>
                          <a:latin typeface="Arial" panose="020B0604020202020204" pitchFamily="34" charset="0"/>
                        </a:rPr>
                        <a:t>221.00</a:t>
                      </a:r>
                    </a:p>
                  </a:txBody>
                  <a:tcPr marL="0" marR="44450" marT="25400" marB="25400"/>
                </a:tc>
                <a:tc>
                  <a:txBody>
                    <a:bodyPr/>
                    <a:lstStyle/>
                    <a:p>
                      <a:pPr algn="ctr"/>
                      <a:r>
                        <a:rPr lang="en-IN" i="1" dirty="0">
                          <a:effectLst/>
                          <a:latin typeface="Arial" panose="020B0604020202020204" pitchFamily="34" charset="0"/>
                        </a:rPr>
                        <a:t>                                                8.1%</a:t>
                      </a:r>
                      <a:endParaRPr lang="en-IN" dirty="0">
                        <a:effectLst/>
                        <a:latin typeface="Arial" panose="020B0604020202020204" pitchFamily="34" charset="0"/>
                      </a:endParaRPr>
                    </a:p>
                  </a:txBody>
                  <a:tcPr marL="0" marR="44450" marT="25400" marB="25400"/>
                </a:tc>
                <a:extLst>
                  <a:ext uri="{0D108BD9-81ED-4DB2-BD59-A6C34878D82A}">
                    <a16:rowId xmlns:a16="http://schemas.microsoft.com/office/drawing/2014/main" val="4220420605"/>
                  </a:ext>
                </a:extLst>
              </a:tr>
            </a:tbl>
          </a:graphicData>
        </a:graphic>
      </p:graphicFrame>
    </p:spTree>
    <p:extLst>
      <p:ext uri="{BB962C8B-B14F-4D97-AF65-F5344CB8AC3E}">
        <p14:creationId xmlns:p14="http://schemas.microsoft.com/office/powerpoint/2010/main" val="23972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E20F-A676-45E0-62B6-7B62FB87C5C6}"/>
              </a:ext>
            </a:extLst>
          </p:cNvPr>
          <p:cNvSpPr>
            <a:spLocks noGrp="1"/>
          </p:cNvSpPr>
          <p:nvPr>
            <p:ph type="title"/>
          </p:nvPr>
        </p:nvSpPr>
        <p:spPr/>
        <p:txBody>
          <a:bodyPr/>
          <a:lstStyle/>
          <a:p>
            <a:r>
              <a:rPr lang="en-IN" dirty="0"/>
              <a:t>SALES PER REGION</a:t>
            </a:r>
          </a:p>
        </p:txBody>
      </p:sp>
      <p:graphicFrame>
        <p:nvGraphicFramePr>
          <p:cNvPr id="4" name="Content Placeholder 3">
            <a:extLst>
              <a:ext uri="{FF2B5EF4-FFF2-40B4-BE49-F238E27FC236}">
                <a16:creationId xmlns:a16="http://schemas.microsoft.com/office/drawing/2014/main" id="{128B6360-5DD5-3111-4C8B-3DAFABA811C8}"/>
              </a:ext>
            </a:extLst>
          </p:cNvPr>
          <p:cNvGraphicFramePr>
            <a:graphicFrameLocks noGrp="1"/>
          </p:cNvGraphicFramePr>
          <p:nvPr>
            <p:ph idx="1"/>
            <p:extLst>
              <p:ext uri="{D42A27DB-BD31-4B8C-83A1-F6EECF244321}">
                <p14:modId xmlns:p14="http://schemas.microsoft.com/office/powerpoint/2010/main" val="1935626015"/>
              </p:ext>
            </p:extLst>
          </p:nvPr>
        </p:nvGraphicFramePr>
        <p:xfrm>
          <a:off x="1950720" y="2181224"/>
          <a:ext cx="8636000" cy="43313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687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6138-3418-7416-74CC-606663254538}"/>
              </a:ext>
            </a:extLst>
          </p:cNvPr>
          <p:cNvSpPr>
            <a:spLocks noGrp="1"/>
          </p:cNvSpPr>
          <p:nvPr>
            <p:ph type="title"/>
          </p:nvPr>
        </p:nvSpPr>
        <p:spPr/>
        <p:txBody>
          <a:bodyPr/>
          <a:lstStyle/>
          <a:p>
            <a:r>
              <a:rPr lang="en-IN" dirty="0"/>
              <a:t>SALES PER BUSINESS</a:t>
            </a:r>
          </a:p>
        </p:txBody>
      </p:sp>
      <p:graphicFrame>
        <p:nvGraphicFramePr>
          <p:cNvPr id="4" name="Table 4">
            <a:extLst>
              <a:ext uri="{FF2B5EF4-FFF2-40B4-BE49-F238E27FC236}">
                <a16:creationId xmlns:a16="http://schemas.microsoft.com/office/drawing/2014/main" id="{57B0720C-D68D-08A2-6BE3-0D9E6DCF296F}"/>
              </a:ext>
            </a:extLst>
          </p:cNvPr>
          <p:cNvGraphicFramePr>
            <a:graphicFrameLocks noGrp="1"/>
          </p:cNvGraphicFramePr>
          <p:nvPr>
            <p:ph idx="1"/>
            <p:extLst>
              <p:ext uri="{D42A27DB-BD31-4B8C-83A1-F6EECF244321}">
                <p14:modId xmlns:p14="http://schemas.microsoft.com/office/powerpoint/2010/main" val="3144163118"/>
              </p:ext>
            </p:extLst>
          </p:nvPr>
        </p:nvGraphicFramePr>
        <p:xfrm>
          <a:off x="650240" y="2181225"/>
          <a:ext cx="10960735" cy="2905760"/>
        </p:xfrm>
        <a:graphic>
          <a:graphicData uri="http://schemas.openxmlformats.org/drawingml/2006/table">
            <a:tbl>
              <a:tblPr firstRow="1" bandRow="1">
                <a:tableStyleId>{5C22544A-7EE6-4342-B048-85BDC9FD1C3A}</a:tableStyleId>
              </a:tblPr>
              <a:tblGrid>
                <a:gridCol w="1769110">
                  <a:extLst>
                    <a:ext uri="{9D8B030D-6E8A-4147-A177-3AD203B41FA5}">
                      <a16:colId xmlns:a16="http://schemas.microsoft.com/office/drawing/2014/main" val="1682839036"/>
                    </a:ext>
                  </a:extLst>
                </a:gridCol>
                <a:gridCol w="1838325">
                  <a:extLst>
                    <a:ext uri="{9D8B030D-6E8A-4147-A177-3AD203B41FA5}">
                      <a16:colId xmlns:a16="http://schemas.microsoft.com/office/drawing/2014/main" val="123480700"/>
                    </a:ext>
                  </a:extLst>
                </a:gridCol>
                <a:gridCol w="1838325">
                  <a:extLst>
                    <a:ext uri="{9D8B030D-6E8A-4147-A177-3AD203B41FA5}">
                      <a16:colId xmlns:a16="http://schemas.microsoft.com/office/drawing/2014/main" val="1743085870"/>
                    </a:ext>
                  </a:extLst>
                </a:gridCol>
                <a:gridCol w="1838325">
                  <a:extLst>
                    <a:ext uri="{9D8B030D-6E8A-4147-A177-3AD203B41FA5}">
                      <a16:colId xmlns:a16="http://schemas.microsoft.com/office/drawing/2014/main" val="1182750880"/>
                    </a:ext>
                  </a:extLst>
                </a:gridCol>
                <a:gridCol w="1838325">
                  <a:extLst>
                    <a:ext uri="{9D8B030D-6E8A-4147-A177-3AD203B41FA5}">
                      <a16:colId xmlns:a16="http://schemas.microsoft.com/office/drawing/2014/main" val="97117567"/>
                    </a:ext>
                  </a:extLst>
                </a:gridCol>
                <a:gridCol w="1838325">
                  <a:extLst>
                    <a:ext uri="{9D8B030D-6E8A-4147-A177-3AD203B41FA5}">
                      <a16:colId xmlns:a16="http://schemas.microsoft.com/office/drawing/2014/main" val="1056295642"/>
                    </a:ext>
                  </a:extLst>
                </a:gridCol>
              </a:tblGrid>
              <a:tr h="4908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effectLst/>
                          <a:latin typeface="Arial" panose="020B0604020202020204" pitchFamily="34" charset="0"/>
                        </a:rPr>
                        <a:t>Sales per Business</a:t>
                      </a:r>
                      <a:endParaRPr lang="en-IN" dirty="0"/>
                    </a:p>
                    <a:p>
                      <a:endParaRPr lang="en-IN" dirty="0"/>
                    </a:p>
                  </a:txBody>
                  <a:tcPr marL="0" marR="0" marT="0" marB="0" anchor="ct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41997946"/>
                  </a:ext>
                </a:extLst>
              </a:tr>
              <a:tr h="370840">
                <a:tc>
                  <a:txBody>
                    <a:bodyPr/>
                    <a:lstStyle/>
                    <a:p>
                      <a:pPr algn="ctr"/>
                      <a:endParaRPr lang="en-IN" dirty="0">
                        <a:effectLst/>
                        <a:latin typeface="Arial" panose="020B0604020202020204" pitchFamily="34" charset="0"/>
                      </a:endParaRPr>
                    </a:p>
                  </a:txBody>
                  <a:tcPr marL="0" marR="0" marT="25400" marB="25400" anchor="ctr"/>
                </a:tc>
                <a:tc gridSpan="2">
                  <a:txBody>
                    <a:bodyPr/>
                    <a:lstStyle/>
                    <a:p>
                      <a:pPr algn="ctr"/>
                      <a:r>
                        <a:rPr lang="en-IN" b="1">
                          <a:effectLst/>
                          <a:latin typeface="Arial" panose="020B0604020202020204" pitchFamily="34" charset="0"/>
                        </a:rPr>
                        <a:t>2021</a:t>
                      </a:r>
                      <a:endParaRPr lang="en-IN">
                        <a:effectLst/>
                        <a:latin typeface="Arial" panose="020B0604020202020204" pitchFamily="34" charset="0"/>
                      </a:endParaRPr>
                    </a:p>
                  </a:txBody>
                  <a:tcPr marL="0" marR="0" marT="25400" marB="25400" anchor="ctr"/>
                </a:tc>
                <a:tc hMerge="1">
                  <a:txBody>
                    <a:bodyPr/>
                    <a:lstStyle/>
                    <a:p>
                      <a:endParaRPr lang="en-IN"/>
                    </a:p>
                  </a:txBody>
                  <a:tcPr/>
                </a:tc>
                <a:tc gridSpan="2">
                  <a:txBody>
                    <a:bodyPr/>
                    <a:lstStyle/>
                    <a:p>
                      <a:pPr algn="ctr"/>
                      <a:r>
                        <a:rPr lang="en-IN" b="1">
                          <a:effectLst/>
                          <a:latin typeface="Arial" panose="020B0604020202020204" pitchFamily="34" charset="0"/>
                        </a:rPr>
                        <a:t>2022</a:t>
                      </a:r>
                      <a:endParaRPr lang="en-IN">
                        <a:effectLst/>
                        <a:latin typeface="Arial" panose="020B0604020202020204" pitchFamily="34" charset="0"/>
                      </a:endParaRPr>
                    </a:p>
                  </a:txBody>
                  <a:tcPr marL="0" marR="0" marT="25400" marB="25400" anchor="ctr"/>
                </a:tc>
                <a:tc hMerge="1">
                  <a:txBody>
                    <a:bodyPr/>
                    <a:lstStyle/>
                    <a:p>
                      <a:endParaRPr lang="en-IN"/>
                    </a:p>
                  </a:txBody>
                  <a:tcPr/>
                </a:tc>
                <a:tc>
                  <a:txBody>
                    <a:bodyPr/>
                    <a:lstStyle/>
                    <a:p>
                      <a:pPr algn="ctr"/>
                      <a:r>
                        <a:rPr lang="en-IN" b="1" dirty="0">
                          <a:effectLst/>
                          <a:latin typeface="Arial" panose="020B0604020202020204" pitchFamily="34" charset="0"/>
                        </a:rPr>
                        <a:t>Delta</a:t>
                      </a:r>
                      <a:endParaRPr lang="en-IN" dirty="0">
                        <a:effectLst/>
                        <a:latin typeface="Arial" panose="020B0604020202020204" pitchFamily="34" charset="0"/>
                      </a:endParaRPr>
                    </a:p>
                  </a:txBody>
                  <a:tcPr marL="0" marR="0" marT="25400" marB="25400" anchor="ctr"/>
                </a:tc>
                <a:extLst>
                  <a:ext uri="{0D108BD9-81ED-4DB2-BD59-A6C34878D82A}">
                    <a16:rowId xmlns:a16="http://schemas.microsoft.com/office/drawing/2014/main" val="2586699079"/>
                  </a:ext>
                </a:extLst>
              </a:tr>
              <a:tr h="370840">
                <a:tc>
                  <a:txBody>
                    <a:bodyPr/>
                    <a:lstStyle/>
                    <a:p>
                      <a:pPr algn="l"/>
                      <a:r>
                        <a:rPr lang="en-IN">
                          <a:effectLst/>
                          <a:latin typeface="Arial" panose="020B0604020202020204" pitchFamily="34" charset="0"/>
                        </a:rPr>
                        <a:t>Passenger</a:t>
                      </a:r>
                    </a:p>
                  </a:txBody>
                  <a:tcPr marL="44450" marR="0" marT="25400" marB="25400" anchor="ctr"/>
                </a:tc>
                <a:tc>
                  <a:txBody>
                    <a:bodyPr/>
                    <a:lstStyle/>
                    <a:p>
                      <a:pPr algn="r" fontAlgn="t"/>
                      <a:r>
                        <a:rPr lang="en-IN" dirty="0">
                          <a:effectLst/>
                          <a:latin typeface="Arial" panose="020B0604020202020204" pitchFamily="34" charset="0"/>
                        </a:rPr>
                        <a:t>1 470.00</a:t>
                      </a:r>
                    </a:p>
                  </a:txBody>
                  <a:tcPr marL="0" marR="44450" marT="25400" marB="25400"/>
                </a:tc>
                <a:tc>
                  <a:txBody>
                    <a:bodyPr/>
                    <a:lstStyle/>
                    <a:p>
                      <a:pPr algn="r" fontAlgn="t"/>
                      <a:r>
                        <a:rPr lang="en-IN" i="1">
                          <a:effectLst/>
                          <a:latin typeface="Arial" panose="020B0604020202020204" pitchFamily="34" charset="0"/>
                        </a:rPr>
                        <a:t>58.4%</a:t>
                      </a:r>
                      <a:endParaRPr lang="en-IN">
                        <a:effectLst/>
                        <a:latin typeface="Arial" panose="020B0604020202020204" pitchFamily="34" charset="0"/>
                      </a:endParaRPr>
                    </a:p>
                  </a:txBody>
                  <a:tcPr marL="0" marR="44450" marT="25400" marB="25400"/>
                </a:tc>
                <a:tc>
                  <a:txBody>
                    <a:bodyPr/>
                    <a:lstStyle/>
                    <a:p>
                      <a:pPr algn="r" fontAlgn="t"/>
                      <a:r>
                        <a:rPr lang="en-IN">
                          <a:effectLst/>
                          <a:latin typeface="Arial" panose="020B0604020202020204" pitchFamily="34" charset="0"/>
                        </a:rPr>
                        <a:t>1 476.00</a:t>
                      </a:r>
                    </a:p>
                  </a:txBody>
                  <a:tcPr marL="0" marR="44450" marT="25400" marB="25400"/>
                </a:tc>
                <a:tc>
                  <a:txBody>
                    <a:bodyPr/>
                    <a:lstStyle/>
                    <a:p>
                      <a:pPr algn="r" fontAlgn="t"/>
                      <a:r>
                        <a:rPr lang="en-IN" i="1">
                          <a:effectLst/>
                          <a:latin typeface="Arial" panose="020B0604020202020204" pitchFamily="34" charset="0"/>
                        </a:rPr>
                        <a:t>54%</a:t>
                      </a:r>
                      <a:endParaRPr lang="en-IN">
                        <a:effectLst/>
                        <a:latin typeface="Arial" panose="020B0604020202020204" pitchFamily="34" charset="0"/>
                      </a:endParaRPr>
                    </a:p>
                  </a:txBody>
                  <a:tcPr marL="0" marR="44450" marT="25400" marB="25400"/>
                </a:tc>
                <a:tc>
                  <a:txBody>
                    <a:bodyPr/>
                    <a:lstStyle/>
                    <a:p>
                      <a:pPr algn="r" fontAlgn="t"/>
                      <a:r>
                        <a:rPr lang="en-IN">
                          <a:solidFill>
                            <a:srgbClr val="008000"/>
                          </a:solidFill>
                          <a:effectLst/>
                          <a:latin typeface="Arial" panose="020B0604020202020204" pitchFamily="34" charset="0"/>
                        </a:rPr>
                        <a:t>+0.41%</a:t>
                      </a:r>
                      <a:endParaRPr lang="en-IN">
                        <a:effectLst/>
                        <a:latin typeface="Arial" panose="020B0604020202020204" pitchFamily="34" charset="0"/>
                      </a:endParaRPr>
                    </a:p>
                  </a:txBody>
                  <a:tcPr marL="0" marR="44450" marT="25400" marB="25400"/>
                </a:tc>
                <a:extLst>
                  <a:ext uri="{0D108BD9-81ED-4DB2-BD59-A6C34878D82A}">
                    <a16:rowId xmlns:a16="http://schemas.microsoft.com/office/drawing/2014/main" val="1214500663"/>
                  </a:ext>
                </a:extLst>
              </a:tr>
              <a:tr h="370840">
                <a:tc>
                  <a:txBody>
                    <a:bodyPr/>
                    <a:lstStyle/>
                    <a:p>
                      <a:pPr algn="l"/>
                      <a:r>
                        <a:rPr lang="en-IN">
                          <a:effectLst/>
                          <a:latin typeface="Arial" panose="020B0604020202020204" pitchFamily="34" charset="0"/>
                        </a:rPr>
                        <a:t>Cargo</a:t>
                      </a:r>
                    </a:p>
                  </a:txBody>
                  <a:tcPr marL="44450" marR="0" marT="25400" marB="25400" anchor="ctr"/>
                </a:tc>
                <a:tc>
                  <a:txBody>
                    <a:bodyPr/>
                    <a:lstStyle/>
                    <a:p>
                      <a:pPr algn="r" fontAlgn="t"/>
                      <a:r>
                        <a:rPr lang="en-IN" dirty="0">
                          <a:effectLst/>
                          <a:latin typeface="Arial" panose="020B0604020202020204" pitchFamily="34" charset="0"/>
                        </a:rPr>
                        <a:t>769.00</a:t>
                      </a:r>
                    </a:p>
                  </a:txBody>
                  <a:tcPr marL="0" marR="44450" marT="25400" marB="25400"/>
                </a:tc>
                <a:tc>
                  <a:txBody>
                    <a:bodyPr/>
                    <a:lstStyle/>
                    <a:p>
                      <a:pPr algn="r" fontAlgn="t"/>
                      <a:r>
                        <a:rPr lang="en-IN" i="1">
                          <a:effectLst/>
                          <a:latin typeface="Arial" panose="020B0604020202020204" pitchFamily="34" charset="0"/>
                        </a:rPr>
                        <a:t>30.6%</a:t>
                      </a:r>
                      <a:endParaRPr lang="en-IN">
                        <a:effectLst/>
                        <a:latin typeface="Arial" panose="020B0604020202020204" pitchFamily="34" charset="0"/>
                      </a:endParaRPr>
                    </a:p>
                  </a:txBody>
                  <a:tcPr marL="0" marR="44450" marT="25400" marB="25400"/>
                </a:tc>
                <a:tc>
                  <a:txBody>
                    <a:bodyPr/>
                    <a:lstStyle/>
                    <a:p>
                      <a:pPr algn="r" fontAlgn="t"/>
                      <a:r>
                        <a:rPr lang="en-IN">
                          <a:effectLst/>
                          <a:latin typeface="Arial" panose="020B0604020202020204" pitchFamily="34" charset="0"/>
                        </a:rPr>
                        <a:t>1 016.00</a:t>
                      </a:r>
                    </a:p>
                  </a:txBody>
                  <a:tcPr marL="0" marR="44450" marT="25400" marB="25400"/>
                </a:tc>
                <a:tc>
                  <a:txBody>
                    <a:bodyPr/>
                    <a:lstStyle/>
                    <a:p>
                      <a:pPr algn="r" fontAlgn="t"/>
                      <a:r>
                        <a:rPr lang="en-IN" i="1">
                          <a:effectLst/>
                          <a:latin typeface="Arial" panose="020B0604020202020204" pitchFamily="34" charset="0"/>
                        </a:rPr>
                        <a:t>37.2%</a:t>
                      </a:r>
                      <a:endParaRPr lang="en-IN">
                        <a:effectLst/>
                        <a:latin typeface="Arial" panose="020B0604020202020204" pitchFamily="34" charset="0"/>
                      </a:endParaRPr>
                    </a:p>
                  </a:txBody>
                  <a:tcPr marL="0" marR="44450" marT="25400" marB="25400"/>
                </a:tc>
                <a:tc>
                  <a:txBody>
                    <a:bodyPr/>
                    <a:lstStyle/>
                    <a:p>
                      <a:pPr algn="r" fontAlgn="t"/>
                      <a:r>
                        <a:rPr lang="en-IN">
                          <a:solidFill>
                            <a:srgbClr val="008000"/>
                          </a:solidFill>
                          <a:effectLst/>
                          <a:latin typeface="Arial" panose="020B0604020202020204" pitchFamily="34" charset="0"/>
                        </a:rPr>
                        <a:t>+32.12%</a:t>
                      </a:r>
                      <a:endParaRPr lang="en-IN">
                        <a:effectLst/>
                        <a:latin typeface="Arial" panose="020B0604020202020204" pitchFamily="34" charset="0"/>
                      </a:endParaRPr>
                    </a:p>
                  </a:txBody>
                  <a:tcPr marL="0" marR="44450" marT="25400" marB="25400"/>
                </a:tc>
                <a:extLst>
                  <a:ext uri="{0D108BD9-81ED-4DB2-BD59-A6C34878D82A}">
                    <a16:rowId xmlns:a16="http://schemas.microsoft.com/office/drawing/2014/main" val="3316108371"/>
                  </a:ext>
                </a:extLst>
              </a:tr>
              <a:tr h="370840">
                <a:tc>
                  <a:txBody>
                    <a:bodyPr/>
                    <a:lstStyle/>
                    <a:p>
                      <a:pPr algn="l"/>
                      <a:r>
                        <a:rPr lang="en-IN">
                          <a:effectLst/>
                          <a:latin typeface="Arial" panose="020B0604020202020204" pitchFamily="34" charset="0"/>
                        </a:rPr>
                        <a:t>Other</a:t>
                      </a:r>
                    </a:p>
                  </a:txBody>
                  <a:tcPr marL="44450" marR="0" marT="25400" marB="25400" anchor="ctr"/>
                </a:tc>
                <a:tc>
                  <a:txBody>
                    <a:bodyPr/>
                    <a:lstStyle/>
                    <a:p>
                      <a:pPr algn="r" fontAlgn="t"/>
                      <a:r>
                        <a:rPr lang="en-IN">
                          <a:effectLst/>
                          <a:latin typeface="Arial" panose="020B0604020202020204" pitchFamily="34" charset="0"/>
                        </a:rPr>
                        <a:t>117.00</a:t>
                      </a:r>
                    </a:p>
                  </a:txBody>
                  <a:tcPr marL="0" marR="44450" marT="25400" marB="25400"/>
                </a:tc>
                <a:tc>
                  <a:txBody>
                    <a:bodyPr/>
                    <a:lstStyle/>
                    <a:p>
                      <a:pPr algn="r" fontAlgn="t"/>
                      <a:r>
                        <a:rPr lang="en-IN" i="1" dirty="0">
                          <a:effectLst/>
                          <a:latin typeface="Arial" panose="020B0604020202020204" pitchFamily="34" charset="0"/>
                        </a:rPr>
                        <a:t>4.6%</a:t>
                      </a:r>
                      <a:endParaRPr lang="en-IN" dirty="0">
                        <a:effectLst/>
                        <a:latin typeface="Arial" panose="020B0604020202020204" pitchFamily="34" charset="0"/>
                      </a:endParaRPr>
                    </a:p>
                  </a:txBody>
                  <a:tcPr marL="0" marR="44450" marT="25400" marB="25400"/>
                </a:tc>
                <a:tc>
                  <a:txBody>
                    <a:bodyPr/>
                    <a:lstStyle/>
                    <a:p>
                      <a:pPr algn="r" fontAlgn="t"/>
                      <a:r>
                        <a:rPr lang="en-IN">
                          <a:effectLst/>
                          <a:latin typeface="Arial" panose="020B0604020202020204" pitchFamily="34" charset="0"/>
                        </a:rPr>
                        <a:t>125.00</a:t>
                      </a:r>
                    </a:p>
                  </a:txBody>
                  <a:tcPr marL="0" marR="44450" marT="25400" marB="25400"/>
                </a:tc>
                <a:tc>
                  <a:txBody>
                    <a:bodyPr/>
                    <a:lstStyle/>
                    <a:p>
                      <a:pPr algn="r" fontAlgn="t"/>
                      <a:r>
                        <a:rPr lang="en-IN" i="1">
                          <a:effectLst/>
                          <a:latin typeface="Arial" panose="020B0604020202020204" pitchFamily="34" charset="0"/>
                        </a:rPr>
                        <a:t>4.6%</a:t>
                      </a:r>
                      <a:endParaRPr lang="en-IN">
                        <a:effectLst/>
                        <a:latin typeface="Arial" panose="020B0604020202020204" pitchFamily="34" charset="0"/>
                      </a:endParaRPr>
                    </a:p>
                  </a:txBody>
                  <a:tcPr marL="0" marR="44450" marT="25400" marB="25400"/>
                </a:tc>
                <a:tc>
                  <a:txBody>
                    <a:bodyPr/>
                    <a:lstStyle/>
                    <a:p>
                      <a:pPr algn="r" fontAlgn="t"/>
                      <a:r>
                        <a:rPr lang="en-IN">
                          <a:solidFill>
                            <a:srgbClr val="008000"/>
                          </a:solidFill>
                          <a:effectLst/>
                          <a:latin typeface="Arial" panose="020B0604020202020204" pitchFamily="34" charset="0"/>
                        </a:rPr>
                        <a:t>+6.84%</a:t>
                      </a:r>
                      <a:endParaRPr lang="en-IN">
                        <a:effectLst/>
                        <a:latin typeface="Arial" panose="020B0604020202020204" pitchFamily="34" charset="0"/>
                      </a:endParaRPr>
                    </a:p>
                  </a:txBody>
                  <a:tcPr marL="0" marR="44450" marT="25400" marB="25400"/>
                </a:tc>
                <a:extLst>
                  <a:ext uri="{0D108BD9-81ED-4DB2-BD59-A6C34878D82A}">
                    <a16:rowId xmlns:a16="http://schemas.microsoft.com/office/drawing/2014/main" val="1905769187"/>
                  </a:ext>
                </a:extLst>
              </a:tr>
              <a:tr h="370840">
                <a:tc>
                  <a:txBody>
                    <a:bodyPr/>
                    <a:lstStyle/>
                    <a:p>
                      <a:pPr algn="l"/>
                      <a:r>
                        <a:rPr lang="en-IN">
                          <a:effectLst/>
                          <a:latin typeface="Arial" panose="020B0604020202020204" pitchFamily="34" charset="0"/>
                        </a:rPr>
                        <a:t>Contract Services</a:t>
                      </a:r>
                    </a:p>
                  </a:txBody>
                  <a:tcPr marL="44450" marR="0" marT="25400" marB="25400" anchor="ctr"/>
                </a:tc>
                <a:tc>
                  <a:txBody>
                    <a:bodyPr/>
                    <a:lstStyle/>
                    <a:p>
                      <a:pPr algn="r" fontAlgn="t"/>
                      <a:r>
                        <a:rPr lang="en-IN">
                          <a:effectLst/>
                          <a:latin typeface="Arial" panose="020B0604020202020204" pitchFamily="34" charset="0"/>
                        </a:rPr>
                        <a:t>161.00</a:t>
                      </a:r>
                    </a:p>
                  </a:txBody>
                  <a:tcPr marL="0" marR="44450" marT="25400" marB="25400"/>
                </a:tc>
                <a:tc>
                  <a:txBody>
                    <a:bodyPr/>
                    <a:lstStyle/>
                    <a:p>
                      <a:pPr algn="r" fontAlgn="t"/>
                      <a:r>
                        <a:rPr lang="en-IN" i="1" dirty="0">
                          <a:effectLst/>
                          <a:latin typeface="Arial" panose="020B0604020202020204" pitchFamily="34" charset="0"/>
                        </a:rPr>
                        <a:t>6.4%</a:t>
                      </a:r>
                      <a:endParaRPr lang="en-IN" dirty="0">
                        <a:effectLst/>
                        <a:latin typeface="Arial" panose="020B0604020202020204" pitchFamily="34" charset="0"/>
                      </a:endParaRPr>
                    </a:p>
                  </a:txBody>
                  <a:tcPr marL="0" marR="44450" marT="25400" marB="25400"/>
                </a:tc>
                <a:tc>
                  <a:txBody>
                    <a:bodyPr/>
                    <a:lstStyle/>
                    <a:p>
                      <a:pPr algn="r" fontAlgn="t"/>
                      <a:r>
                        <a:rPr lang="en-IN" dirty="0">
                          <a:effectLst/>
                          <a:latin typeface="Arial" panose="020B0604020202020204" pitchFamily="34" charset="0"/>
                        </a:rPr>
                        <a:t>117.00</a:t>
                      </a:r>
                    </a:p>
                  </a:txBody>
                  <a:tcPr marL="0" marR="44450" marT="25400" marB="25400"/>
                </a:tc>
                <a:tc>
                  <a:txBody>
                    <a:bodyPr/>
                    <a:lstStyle/>
                    <a:p>
                      <a:pPr algn="r" fontAlgn="t"/>
                      <a:r>
                        <a:rPr lang="en-IN" i="1" dirty="0">
                          <a:effectLst/>
                          <a:latin typeface="Arial" panose="020B0604020202020204" pitchFamily="34" charset="0"/>
                        </a:rPr>
                        <a:t>4.3%</a:t>
                      </a:r>
                      <a:endParaRPr lang="en-IN" dirty="0">
                        <a:effectLst/>
                        <a:latin typeface="Arial" panose="020B0604020202020204" pitchFamily="34" charset="0"/>
                      </a:endParaRPr>
                    </a:p>
                  </a:txBody>
                  <a:tcPr marL="0" marR="44450" marT="25400" marB="25400"/>
                </a:tc>
                <a:tc>
                  <a:txBody>
                    <a:bodyPr/>
                    <a:lstStyle/>
                    <a:p>
                      <a:pPr algn="ctr"/>
                      <a:r>
                        <a:rPr lang="en-IN" dirty="0">
                          <a:solidFill>
                            <a:srgbClr val="CC0000"/>
                          </a:solidFill>
                          <a:effectLst/>
                          <a:latin typeface="Arial" panose="020B0604020202020204" pitchFamily="34" charset="0"/>
                        </a:rPr>
                        <a:t>-27.33%</a:t>
                      </a:r>
                      <a:endParaRPr lang="en-IN" dirty="0">
                        <a:effectLst/>
                        <a:latin typeface="Arial" panose="020B0604020202020204" pitchFamily="34" charset="0"/>
                      </a:endParaRPr>
                    </a:p>
                  </a:txBody>
                  <a:tcPr marL="0" marR="44450" marT="25400" marB="25400"/>
                </a:tc>
                <a:extLst>
                  <a:ext uri="{0D108BD9-81ED-4DB2-BD59-A6C34878D82A}">
                    <a16:rowId xmlns:a16="http://schemas.microsoft.com/office/drawing/2014/main" val="3484433154"/>
                  </a:ext>
                </a:extLst>
              </a:tr>
            </a:tbl>
          </a:graphicData>
        </a:graphic>
      </p:graphicFrame>
    </p:spTree>
    <p:extLst>
      <p:ext uri="{BB962C8B-B14F-4D97-AF65-F5344CB8AC3E}">
        <p14:creationId xmlns:p14="http://schemas.microsoft.com/office/powerpoint/2010/main" val="382694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9E0A-8907-7D14-4EDB-CC3F12F13AAF}"/>
              </a:ext>
            </a:extLst>
          </p:cNvPr>
          <p:cNvSpPr>
            <a:spLocks noGrp="1"/>
          </p:cNvSpPr>
          <p:nvPr>
            <p:ph type="title"/>
          </p:nvPr>
        </p:nvSpPr>
        <p:spPr/>
        <p:txBody>
          <a:bodyPr/>
          <a:lstStyle/>
          <a:p>
            <a:r>
              <a:rPr lang="en-IN" dirty="0"/>
              <a:t>SALES PER BUSINESS</a:t>
            </a:r>
          </a:p>
        </p:txBody>
      </p:sp>
      <p:graphicFrame>
        <p:nvGraphicFramePr>
          <p:cNvPr id="10" name="Content Placeholder 9">
            <a:extLst>
              <a:ext uri="{FF2B5EF4-FFF2-40B4-BE49-F238E27FC236}">
                <a16:creationId xmlns:a16="http://schemas.microsoft.com/office/drawing/2014/main" id="{AFCA78B7-41F1-5EE4-2A00-786C1826C875}"/>
              </a:ext>
            </a:extLst>
          </p:cNvPr>
          <p:cNvGraphicFramePr>
            <a:graphicFrameLocks noGrp="1"/>
          </p:cNvGraphicFramePr>
          <p:nvPr>
            <p:ph idx="1"/>
            <p:extLst>
              <p:ext uri="{D42A27DB-BD31-4B8C-83A1-F6EECF244321}">
                <p14:modId xmlns:p14="http://schemas.microsoft.com/office/powerpoint/2010/main" val="2061270797"/>
              </p:ext>
            </p:extLst>
          </p:nvPr>
        </p:nvGraphicFramePr>
        <p:xfrm>
          <a:off x="1483360" y="2181224"/>
          <a:ext cx="8950960" cy="44532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073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E193-E1AB-22F8-7038-94F9E4E006E3}"/>
              </a:ext>
            </a:extLst>
          </p:cNvPr>
          <p:cNvSpPr>
            <a:spLocks noGrp="1"/>
          </p:cNvSpPr>
          <p:nvPr>
            <p:ph type="title"/>
          </p:nvPr>
        </p:nvSpPr>
        <p:spPr/>
        <p:txBody>
          <a:bodyPr/>
          <a:lstStyle/>
          <a:p>
            <a:r>
              <a:rPr lang="en-IN" dirty="0"/>
              <a:t>Key competitors and position of air new Zealand </a:t>
            </a:r>
          </a:p>
        </p:txBody>
      </p:sp>
      <p:graphicFrame>
        <p:nvGraphicFramePr>
          <p:cNvPr id="7" name="Table 7">
            <a:extLst>
              <a:ext uri="{FF2B5EF4-FFF2-40B4-BE49-F238E27FC236}">
                <a16:creationId xmlns:a16="http://schemas.microsoft.com/office/drawing/2014/main" id="{EAF9141D-C6F2-A86B-DA89-5E05E8C9321E}"/>
              </a:ext>
            </a:extLst>
          </p:cNvPr>
          <p:cNvGraphicFramePr>
            <a:graphicFrameLocks noGrp="1"/>
          </p:cNvGraphicFramePr>
          <p:nvPr>
            <p:ph idx="1"/>
            <p:extLst>
              <p:ext uri="{D42A27DB-BD31-4B8C-83A1-F6EECF244321}">
                <p14:modId xmlns:p14="http://schemas.microsoft.com/office/powerpoint/2010/main" val="953603117"/>
              </p:ext>
            </p:extLst>
          </p:nvPr>
        </p:nvGraphicFramePr>
        <p:xfrm>
          <a:off x="873760" y="2181225"/>
          <a:ext cx="10241280" cy="2494280"/>
        </p:xfrm>
        <a:graphic>
          <a:graphicData uri="http://schemas.openxmlformats.org/drawingml/2006/table">
            <a:tbl>
              <a:tblPr firstRow="1" bandRow="1">
                <a:tableStyleId>{5C22544A-7EE6-4342-B048-85BDC9FD1C3A}</a:tableStyleId>
              </a:tblPr>
              <a:tblGrid>
                <a:gridCol w="2048256">
                  <a:extLst>
                    <a:ext uri="{9D8B030D-6E8A-4147-A177-3AD203B41FA5}">
                      <a16:colId xmlns:a16="http://schemas.microsoft.com/office/drawing/2014/main" val="1422431032"/>
                    </a:ext>
                  </a:extLst>
                </a:gridCol>
                <a:gridCol w="2048256">
                  <a:extLst>
                    <a:ext uri="{9D8B030D-6E8A-4147-A177-3AD203B41FA5}">
                      <a16:colId xmlns:a16="http://schemas.microsoft.com/office/drawing/2014/main" val="1122368473"/>
                    </a:ext>
                  </a:extLst>
                </a:gridCol>
                <a:gridCol w="1796288">
                  <a:extLst>
                    <a:ext uri="{9D8B030D-6E8A-4147-A177-3AD203B41FA5}">
                      <a16:colId xmlns:a16="http://schemas.microsoft.com/office/drawing/2014/main" val="3006563488"/>
                    </a:ext>
                  </a:extLst>
                </a:gridCol>
                <a:gridCol w="2300224">
                  <a:extLst>
                    <a:ext uri="{9D8B030D-6E8A-4147-A177-3AD203B41FA5}">
                      <a16:colId xmlns:a16="http://schemas.microsoft.com/office/drawing/2014/main" val="1715367653"/>
                    </a:ext>
                  </a:extLst>
                </a:gridCol>
                <a:gridCol w="2048256">
                  <a:extLst>
                    <a:ext uri="{9D8B030D-6E8A-4147-A177-3AD203B41FA5}">
                      <a16:colId xmlns:a16="http://schemas.microsoft.com/office/drawing/2014/main" val="1650056512"/>
                    </a:ext>
                  </a:extLst>
                </a:gridCol>
              </a:tblGrid>
              <a:tr h="370840">
                <a:tc>
                  <a:txBody>
                    <a:bodyPr/>
                    <a:lstStyle/>
                    <a:p>
                      <a:r>
                        <a:rPr lang="en-IN" dirty="0"/>
                        <a:t>Competitors</a:t>
                      </a:r>
                    </a:p>
                  </a:txBody>
                  <a:tcPr/>
                </a:tc>
                <a:tc>
                  <a:txBody>
                    <a:bodyPr/>
                    <a:lstStyle/>
                    <a:p>
                      <a:r>
                        <a:rPr lang="en-IN" dirty="0"/>
                        <a:t>Revenue </a:t>
                      </a:r>
                    </a:p>
                  </a:txBody>
                  <a:tcPr/>
                </a:tc>
                <a:tc>
                  <a:txBody>
                    <a:bodyPr/>
                    <a:lstStyle/>
                    <a:p>
                      <a:r>
                        <a:rPr lang="en-IN" dirty="0"/>
                        <a:t>Entity </a:t>
                      </a:r>
                    </a:p>
                  </a:txBody>
                  <a:tcPr/>
                </a:tc>
                <a:tc>
                  <a:txBody>
                    <a:bodyPr/>
                    <a:lstStyle/>
                    <a:p>
                      <a:r>
                        <a:rPr lang="en-IN" dirty="0"/>
                        <a:t>No. of employees </a:t>
                      </a:r>
                    </a:p>
                  </a:txBody>
                  <a:tcPr/>
                </a:tc>
                <a:tc>
                  <a:txBody>
                    <a:bodyPr/>
                    <a:lstStyle/>
                    <a:p>
                      <a:r>
                        <a:rPr lang="en-IN" dirty="0"/>
                        <a:t>Headquarters </a:t>
                      </a:r>
                    </a:p>
                  </a:txBody>
                  <a:tcPr/>
                </a:tc>
                <a:extLst>
                  <a:ext uri="{0D108BD9-81ED-4DB2-BD59-A6C34878D82A}">
                    <a16:rowId xmlns:a16="http://schemas.microsoft.com/office/drawing/2014/main" val="2250604081"/>
                  </a:ext>
                </a:extLst>
              </a:tr>
              <a:tr h="370840">
                <a:tc>
                  <a:txBody>
                    <a:bodyPr/>
                    <a:lstStyle/>
                    <a:p>
                      <a:r>
                        <a:rPr lang="en-IN" dirty="0"/>
                        <a:t>Air France-KLM SA</a:t>
                      </a:r>
                    </a:p>
                  </a:txBody>
                  <a:tcPr/>
                </a:tc>
                <a:tc>
                  <a:txBody>
                    <a:bodyPr/>
                    <a:lstStyle/>
                    <a:p>
                      <a:r>
                        <a:rPr lang="en-IN" sz="1800" b="0" i="0" kern="1200" dirty="0">
                          <a:solidFill>
                            <a:schemeClr val="dk1"/>
                          </a:solidFill>
                          <a:effectLst/>
                          <a:latin typeface="+mn-lt"/>
                          <a:ea typeface="+mn-ea"/>
                          <a:cs typeface="+mn-cs"/>
                        </a:rPr>
                        <a:t>$16.9B</a:t>
                      </a:r>
                      <a:endParaRPr lang="en-IN" dirty="0"/>
                    </a:p>
                  </a:txBody>
                  <a:tcPr/>
                </a:tc>
                <a:tc>
                  <a:txBody>
                    <a:bodyPr/>
                    <a:lstStyle/>
                    <a:p>
                      <a:r>
                        <a:rPr lang="en-IN" dirty="0"/>
                        <a:t>Public</a:t>
                      </a:r>
                    </a:p>
                  </a:txBody>
                  <a:tcPr/>
                </a:tc>
                <a:tc>
                  <a:txBody>
                    <a:bodyPr/>
                    <a:lstStyle/>
                    <a:p>
                      <a:r>
                        <a:rPr lang="en-IN" sz="1800" b="0" i="0" kern="1200" dirty="0">
                          <a:solidFill>
                            <a:schemeClr val="dk1"/>
                          </a:solidFill>
                          <a:effectLst/>
                          <a:latin typeface="+mn-lt"/>
                          <a:ea typeface="+mn-ea"/>
                          <a:cs typeface="+mn-cs"/>
                        </a:rPr>
                        <a:t>73,719</a:t>
                      </a:r>
                      <a:endParaRPr lang="en-IN" dirty="0"/>
                    </a:p>
                  </a:txBody>
                  <a:tcPr/>
                </a:tc>
                <a:tc>
                  <a:txBody>
                    <a:bodyPr/>
                    <a:lstStyle/>
                    <a:p>
                      <a:r>
                        <a:rPr lang="en-IN" dirty="0"/>
                        <a:t>France</a:t>
                      </a:r>
                    </a:p>
                  </a:txBody>
                  <a:tcPr/>
                </a:tc>
                <a:extLst>
                  <a:ext uri="{0D108BD9-81ED-4DB2-BD59-A6C34878D82A}">
                    <a16:rowId xmlns:a16="http://schemas.microsoft.com/office/drawing/2014/main" val="244901615"/>
                  </a:ext>
                </a:extLst>
              </a:tr>
              <a:tr h="370840">
                <a:tc>
                  <a:txBody>
                    <a:bodyPr/>
                    <a:lstStyle/>
                    <a:p>
                      <a:r>
                        <a:rPr lang="en-IN" dirty="0"/>
                        <a:t>Qantas Airway Ltd</a:t>
                      </a:r>
                    </a:p>
                  </a:txBody>
                  <a:tcPr/>
                </a:tc>
                <a:tc>
                  <a:txBody>
                    <a:bodyPr/>
                    <a:lstStyle/>
                    <a:p>
                      <a:r>
                        <a:rPr lang="en-IN" sz="1800" b="0" i="0" kern="1200" dirty="0">
                          <a:solidFill>
                            <a:schemeClr val="dk1"/>
                          </a:solidFill>
                          <a:effectLst/>
                          <a:latin typeface="+mn-lt"/>
                          <a:ea typeface="+mn-ea"/>
                          <a:cs typeface="+mn-cs"/>
                        </a:rPr>
                        <a:t>$16.5B</a:t>
                      </a:r>
                      <a:endParaRPr lang="en-IN" dirty="0"/>
                    </a:p>
                  </a:txBody>
                  <a:tcPr/>
                </a:tc>
                <a:tc>
                  <a:txBody>
                    <a:bodyPr/>
                    <a:lstStyle/>
                    <a:p>
                      <a:r>
                        <a:rPr lang="en-IN" dirty="0"/>
                        <a:t>Public </a:t>
                      </a:r>
                    </a:p>
                  </a:txBody>
                  <a:tcPr/>
                </a:tc>
                <a:tc>
                  <a:txBody>
                    <a:bodyPr/>
                    <a:lstStyle/>
                    <a:p>
                      <a:r>
                        <a:rPr lang="en-IN" sz="1800" b="0" i="0" kern="1200" dirty="0">
                          <a:solidFill>
                            <a:schemeClr val="dk1"/>
                          </a:solidFill>
                          <a:effectLst/>
                          <a:latin typeface="+mn-lt"/>
                          <a:ea typeface="+mn-ea"/>
                          <a:cs typeface="+mn-cs"/>
                        </a:rPr>
                        <a:t>33,265</a:t>
                      </a:r>
                      <a:endParaRPr lang="en-IN" dirty="0"/>
                    </a:p>
                  </a:txBody>
                  <a:tcPr/>
                </a:tc>
                <a:tc>
                  <a:txBody>
                    <a:bodyPr/>
                    <a:lstStyle/>
                    <a:p>
                      <a:r>
                        <a:rPr lang="en-IN" sz="1800" b="0" i="0" kern="1200" dirty="0">
                          <a:solidFill>
                            <a:schemeClr val="dk1"/>
                          </a:solidFill>
                          <a:effectLst/>
                          <a:latin typeface="+mn-lt"/>
                          <a:ea typeface="+mn-ea"/>
                          <a:cs typeface="+mn-cs"/>
                        </a:rPr>
                        <a:t>Australia</a:t>
                      </a:r>
                      <a:endParaRPr lang="en-IN" dirty="0"/>
                    </a:p>
                  </a:txBody>
                  <a:tcPr/>
                </a:tc>
                <a:extLst>
                  <a:ext uri="{0D108BD9-81ED-4DB2-BD59-A6C34878D82A}">
                    <a16:rowId xmlns:a16="http://schemas.microsoft.com/office/drawing/2014/main" val="3627331284"/>
                  </a:ext>
                </a:extLst>
              </a:tr>
              <a:tr h="370840">
                <a:tc>
                  <a:txBody>
                    <a:bodyPr/>
                    <a:lstStyle/>
                    <a:p>
                      <a:r>
                        <a:rPr lang="en-IN" dirty="0"/>
                        <a:t>Cathay Pacific Airway Ltd</a:t>
                      </a:r>
                    </a:p>
                  </a:txBody>
                  <a:tcPr/>
                </a:tc>
                <a:tc>
                  <a:txBody>
                    <a:bodyPr/>
                    <a:lstStyle/>
                    <a:p>
                      <a:r>
                        <a:rPr lang="en-IN" sz="1800" b="0" i="0" kern="1200" dirty="0">
                          <a:solidFill>
                            <a:schemeClr val="dk1"/>
                          </a:solidFill>
                          <a:effectLst/>
                          <a:latin typeface="+mn-lt"/>
                          <a:ea typeface="+mn-ea"/>
                          <a:cs typeface="+mn-cs"/>
                        </a:rPr>
                        <a:t>$5.9B</a:t>
                      </a:r>
                      <a:endParaRPr lang="en-IN" dirty="0"/>
                    </a:p>
                  </a:txBody>
                  <a:tcPr/>
                </a:tc>
                <a:tc>
                  <a:txBody>
                    <a:bodyPr/>
                    <a:lstStyle/>
                    <a:p>
                      <a:r>
                        <a:rPr lang="en-IN" dirty="0"/>
                        <a:t>Public </a:t>
                      </a:r>
                    </a:p>
                  </a:txBody>
                  <a:tcPr/>
                </a:tc>
                <a:tc>
                  <a:txBody>
                    <a:bodyPr/>
                    <a:lstStyle/>
                    <a:p>
                      <a:r>
                        <a:rPr lang="en-IN" sz="1800" b="0" i="0" kern="1200" dirty="0">
                          <a:solidFill>
                            <a:schemeClr val="dk1"/>
                          </a:solidFill>
                          <a:effectLst/>
                          <a:latin typeface="+mn-lt"/>
                          <a:ea typeface="+mn-ea"/>
                          <a:cs typeface="+mn-cs"/>
                        </a:rPr>
                        <a:t>20,800</a:t>
                      </a:r>
                      <a:endParaRPr lang="en-IN" dirty="0"/>
                    </a:p>
                  </a:txBody>
                  <a:tcPr/>
                </a:tc>
                <a:tc>
                  <a:txBody>
                    <a:bodyPr/>
                    <a:lstStyle/>
                    <a:p>
                      <a:r>
                        <a:rPr lang="en-IN" dirty="0"/>
                        <a:t>Hong Kong</a:t>
                      </a:r>
                    </a:p>
                  </a:txBody>
                  <a:tcPr/>
                </a:tc>
                <a:extLst>
                  <a:ext uri="{0D108BD9-81ED-4DB2-BD59-A6C34878D82A}">
                    <a16:rowId xmlns:a16="http://schemas.microsoft.com/office/drawing/2014/main" val="4240238623"/>
                  </a:ext>
                </a:extLst>
              </a:tr>
              <a:tr h="370840">
                <a:tc>
                  <a:txBody>
                    <a:bodyPr/>
                    <a:lstStyle/>
                    <a:p>
                      <a:r>
                        <a:rPr lang="en-IN" dirty="0"/>
                        <a:t>Capital A Bhd</a:t>
                      </a:r>
                    </a:p>
                  </a:txBody>
                  <a:tcPr/>
                </a:tc>
                <a:tc>
                  <a:txBody>
                    <a:bodyPr/>
                    <a:lstStyle/>
                    <a:p>
                      <a:r>
                        <a:rPr lang="en-IN" sz="1800" b="0" i="0" kern="1200" dirty="0">
                          <a:solidFill>
                            <a:schemeClr val="dk1"/>
                          </a:solidFill>
                          <a:effectLst/>
                          <a:latin typeface="+mn-lt"/>
                          <a:ea typeface="+mn-ea"/>
                          <a:cs typeface="+mn-cs"/>
                        </a:rPr>
                        <a:t>$443.3M</a:t>
                      </a:r>
                      <a:endParaRPr lang="en-IN" dirty="0"/>
                    </a:p>
                  </a:txBody>
                  <a:tcPr/>
                </a:tc>
                <a:tc>
                  <a:txBody>
                    <a:bodyPr/>
                    <a:lstStyle/>
                    <a:p>
                      <a:r>
                        <a:rPr lang="en-IN" dirty="0"/>
                        <a:t>Public </a:t>
                      </a:r>
                    </a:p>
                  </a:txBody>
                  <a:tcPr/>
                </a:tc>
                <a:tc>
                  <a:txBody>
                    <a:bodyPr/>
                    <a:lstStyle/>
                    <a:p>
                      <a:r>
                        <a:rPr lang="en-IN" sz="1800" b="0" i="0" kern="1200" dirty="0">
                          <a:solidFill>
                            <a:schemeClr val="dk1"/>
                          </a:solidFill>
                          <a:effectLst/>
                          <a:latin typeface="+mn-lt"/>
                          <a:ea typeface="+mn-ea"/>
                          <a:cs typeface="+mn-cs"/>
                        </a:rPr>
                        <a:t>14,778</a:t>
                      </a:r>
                      <a:endParaRPr lang="en-IN" dirty="0"/>
                    </a:p>
                  </a:txBody>
                  <a:tcPr/>
                </a:tc>
                <a:tc>
                  <a:txBody>
                    <a:bodyPr/>
                    <a:lstStyle/>
                    <a:p>
                      <a:r>
                        <a:rPr lang="en-IN" dirty="0"/>
                        <a:t>Malaysia </a:t>
                      </a:r>
                    </a:p>
                  </a:txBody>
                  <a:tcPr/>
                </a:tc>
                <a:extLst>
                  <a:ext uri="{0D108BD9-81ED-4DB2-BD59-A6C34878D82A}">
                    <a16:rowId xmlns:a16="http://schemas.microsoft.com/office/drawing/2014/main" val="1196726604"/>
                  </a:ext>
                </a:extLst>
              </a:tr>
              <a:tr h="370840">
                <a:tc>
                  <a:txBody>
                    <a:bodyPr/>
                    <a:lstStyle/>
                    <a:p>
                      <a:r>
                        <a:rPr lang="en-IN" dirty="0"/>
                        <a:t>Air New Zealand</a:t>
                      </a:r>
                    </a:p>
                  </a:txBody>
                  <a:tcPr/>
                </a:tc>
                <a:tc>
                  <a:txBody>
                    <a:bodyPr/>
                    <a:lstStyle/>
                    <a:p>
                      <a:r>
                        <a:rPr lang="en-IN" dirty="0">
                          <a:solidFill>
                            <a:srgbClr val="FF0000"/>
                          </a:solidFill>
                        </a:rPr>
                        <a:t>$2.7B</a:t>
                      </a:r>
                    </a:p>
                  </a:txBody>
                  <a:tcPr/>
                </a:tc>
                <a:tc>
                  <a:txBody>
                    <a:bodyPr/>
                    <a:lstStyle/>
                    <a:p>
                      <a:r>
                        <a:rPr lang="en-IN" dirty="0"/>
                        <a:t>Public </a:t>
                      </a:r>
                    </a:p>
                  </a:txBody>
                  <a:tcPr/>
                </a:tc>
                <a:tc>
                  <a:txBody>
                    <a:bodyPr/>
                    <a:lstStyle/>
                    <a:p>
                      <a:r>
                        <a:rPr lang="en-IN" dirty="0">
                          <a:solidFill>
                            <a:srgbClr val="FF0000"/>
                          </a:solidFill>
                        </a:rPr>
                        <a:t>8740</a:t>
                      </a:r>
                    </a:p>
                  </a:txBody>
                  <a:tcPr/>
                </a:tc>
                <a:tc>
                  <a:txBody>
                    <a:bodyPr/>
                    <a:lstStyle/>
                    <a:p>
                      <a:r>
                        <a:rPr lang="en-IN" dirty="0"/>
                        <a:t>New Zealand</a:t>
                      </a:r>
                    </a:p>
                  </a:txBody>
                  <a:tcPr/>
                </a:tc>
                <a:extLst>
                  <a:ext uri="{0D108BD9-81ED-4DB2-BD59-A6C34878D82A}">
                    <a16:rowId xmlns:a16="http://schemas.microsoft.com/office/drawing/2014/main" val="4087370678"/>
                  </a:ext>
                </a:extLst>
              </a:tr>
            </a:tbl>
          </a:graphicData>
        </a:graphic>
      </p:graphicFrame>
    </p:spTree>
    <p:extLst>
      <p:ext uri="{BB962C8B-B14F-4D97-AF65-F5344CB8AC3E}">
        <p14:creationId xmlns:p14="http://schemas.microsoft.com/office/powerpoint/2010/main" val="4205814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9355E4673F7344AB8D5FB6C2AA6F4D" ma:contentTypeVersion="4" ma:contentTypeDescription="Create a new document." ma:contentTypeScope="" ma:versionID="7cf7c406ff82ad9fbf36da37b3830032">
  <xsd:schema xmlns:xsd="http://www.w3.org/2001/XMLSchema" xmlns:xs="http://www.w3.org/2001/XMLSchema" xmlns:p="http://schemas.microsoft.com/office/2006/metadata/properties" xmlns:ns3="53700a56-8beb-4d12-adca-cf7864565ff3" targetNamespace="http://schemas.microsoft.com/office/2006/metadata/properties" ma:root="true" ma:fieldsID="a42b19b559525a0fcfed98146d4f3898" ns3:_="">
    <xsd:import namespace="53700a56-8beb-4d12-adca-cf7864565ff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700a56-8beb-4d12-adca-cf7864565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1AF0B1-6BEF-4E89-844D-8395650B7F94}">
  <ds:schemaRefs>
    <ds:schemaRef ds:uri="http://schemas.microsoft.com/sharepoint/v3/contenttype/forms"/>
  </ds:schemaRefs>
</ds:datastoreItem>
</file>

<file path=customXml/itemProps2.xml><?xml version="1.0" encoding="utf-8"?>
<ds:datastoreItem xmlns:ds="http://schemas.openxmlformats.org/officeDocument/2006/customXml" ds:itemID="{F9F3B2FB-2DA9-48A7-90BA-4867A24B90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700a56-8beb-4d12-adca-cf7864565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8D18F5-F731-45D6-B099-AFB0BE989D10}">
  <ds:schemaRef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www.w3.org/XML/1998/namespace"/>
    <ds:schemaRef ds:uri="53700a56-8beb-4d12-adca-cf7864565ff3"/>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1985</TotalTime>
  <Words>1019</Words>
  <Application>Microsoft Office PowerPoint</Application>
  <PresentationFormat>Widescreen</PresentationFormat>
  <Paragraphs>236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Wingdings 2</vt:lpstr>
      <vt:lpstr>Dividend</vt:lpstr>
      <vt:lpstr>CASE STUDY (project 18) AIR NEW ZEALAND ENTERING IN DOMESTIC FLIGHT MARKET INDIA</vt:lpstr>
      <vt:lpstr>AIR NEW ZEALAND</vt:lpstr>
      <vt:lpstr>Air New Zealand (company size)</vt:lpstr>
      <vt:lpstr>SHARE HOLDERS</vt:lpstr>
      <vt:lpstr>Sales per region</vt:lpstr>
      <vt:lpstr>SALES PER REGION</vt:lpstr>
      <vt:lpstr>SALES PER BUSINESS</vt:lpstr>
      <vt:lpstr>SALES PER BUSINESS</vt:lpstr>
      <vt:lpstr>Key competitors and position of air new Zealand </vt:lpstr>
      <vt:lpstr>Air new Zealand entering Indian market estimated market size </vt:lpstr>
      <vt:lpstr>Competitors of Air new Zealand in India</vt:lpstr>
      <vt:lpstr>Media reputation</vt:lpstr>
      <vt:lpstr>Estimation of breakeven period</vt:lpstr>
      <vt:lpstr>Estimation of breakeven period</vt:lpstr>
      <vt:lpstr>Strategy to make the air new Zealand acquire huge market share and be profitable</vt:lpstr>
      <vt:lpstr>Strategy to make the air new Zealand acquire huge market share and be profitable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AIR NEWZEALAND ENTERING IN DOMESTIC FLIGHT MARKET INDIA</dc:title>
  <dc:creator>NIKITA CHAUHAN</dc:creator>
  <cp:lastModifiedBy>Abhishek Shukla</cp:lastModifiedBy>
  <cp:revision>4</cp:revision>
  <dcterms:created xsi:type="dcterms:W3CDTF">2022-10-16T07:11:04Z</dcterms:created>
  <dcterms:modified xsi:type="dcterms:W3CDTF">2022-10-18T13:03:58Z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0x010100509355E4673F7344AB8D5FB6C2AA6F4D</vt:lpwstr>
  </property>
</Properties>
</file>