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Ubuntu"/>
      <p:regular r:id="rId41"/>
      <p:bold r:id="rId42"/>
      <p:italic r:id="rId43"/>
      <p:boldItalic r:id="rId44"/>
    </p:embeddedFont>
    <p:embeddedFont>
      <p:font typeface="Ubuntu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9" roundtripDataSignature="AMtx7mjF/DJxJbpvWFEzacUtmzTpXUke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Ubuntu-bold.fntdata"/><Relationship Id="rId41" Type="http://schemas.openxmlformats.org/officeDocument/2006/relationships/font" Target="fonts/Ubuntu-regular.fntdata"/><Relationship Id="rId44" Type="http://schemas.openxmlformats.org/officeDocument/2006/relationships/font" Target="fonts/Ubuntu-boldItalic.fntdata"/><Relationship Id="rId43" Type="http://schemas.openxmlformats.org/officeDocument/2006/relationships/font" Target="fonts/Ubuntu-italic.fntdata"/><Relationship Id="rId46" Type="http://schemas.openxmlformats.org/officeDocument/2006/relationships/font" Target="fonts/UbuntuMedium-bold.fntdata"/><Relationship Id="rId45" Type="http://schemas.openxmlformats.org/officeDocument/2006/relationships/font" Target="fonts/Ubuntu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UbuntuMedium-boldItalic.fntdata"/><Relationship Id="rId47" Type="http://schemas.openxmlformats.org/officeDocument/2006/relationships/font" Target="fonts/UbuntuMedium-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590c8536b_7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590c8536b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590c8536b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590c8536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590c8536b_7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590c8536b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590c853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590c853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590c8536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590c853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590c8536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590c853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590c8536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590c853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590c853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590c85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590c8536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590c853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590c8536b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590c8536b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590c8536b_5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590c8536b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590c8536b_5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590c8536b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9590c8536b_5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9590c8536b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590c8536b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590c8536b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590c8536b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590c8536b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590c8536b_7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590c8536b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590c8536b_7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9590c8536b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590c8536b_7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590c8536b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9590c8536b_16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9590c8536b_1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590c8536b_16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590c8536b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590c8536b_7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590c8536b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590c8536b_7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590c8536b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ntellipaat.com/blog/what-is-datab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Name_serv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90429"/>
            </a:gs>
            <a:gs pos="100000">
              <a:srgbClr val="7209B7"/>
            </a:gs>
          </a:gsLst>
          <a:lin ang="2700000" scaled="0"/>
        </a:gradFill>
      </p:bgPr>
    </p:bg>
    <p:spTree>
      <p:nvGrpSpPr>
        <p:cNvPr id="133" name="Shape 133"/>
        <p:cNvGrpSpPr/>
        <p:nvPr/>
      </p:nvGrpSpPr>
      <p:grpSpPr>
        <a:xfrm>
          <a:off x="0" y="0"/>
          <a:ext cx="0" cy="0"/>
          <a:chOff x="0" y="0"/>
          <a:chExt cx="0" cy="0"/>
        </a:xfrm>
      </p:grpSpPr>
      <p:sp>
        <p:nvSpPr>
          <p:cNvPr id="134" name="Google Shape;134;p5"/>
          <p:cNvSpPr txBox="1"/>
          <p:nvPr/>
        </p:nvSpPr>
        <p:spPr>
          <a:xfrm>
            <a:off x="1156447" y="1028343"/>
            <a:ext cx="9641541" cy="480131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b="1" lang="en-US" sz="2400">
                <a:solidFill>
                  <a:schemeClr val="dk1"/>
                </a:solidFill>
                <a:highlight>
                  <a:srgbClr val="00FFFF"/>
                </a:highlight>
                <a:latin typeface="Ubuntu"/>
                <a:ea typeface="Ubuntu"/>
                <a:cs typeface="Ubuntu"/>
                <a:sym typeface="Ubuntu"/>
              </a:rPr>
              <a:t>HTTP (Hyper Text Transfer Protocol) </a:t>
            </a:r>
            <a:r>
              <a:rPr lang="en-US" sz="2400">
                <a:solidFill>
                  <a:schemeClr val="lt1"/>
                </a:solidFill>
                <a:latin typeface="Ubuntu"/>
                <a:ea typeface="Ubuntu"/>
                <a:cs typeface="Ubuntu"/>
                <a:sym typeface="Ubuntu"/>
              </a:rPr>
              <a:t>- the internet protocol which allows web pages to work</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highlight>
                  <a:srgbClr val="FFFF00"/>
                </a:highlight>
                <a:latin typeface="Ubuntu"/>
                <a:ea typeface="Ubuntu"/>
                <a:cs typeface="Ubuntu"/>
                <a:sym typeface="Ubuntu"/>
              </a:rPr>
              <a:t>FTP (File Transfer Protocol) </a:t>
            </a:r>
            <a:r>
              <a:rPr lang="en-US" sz="2400">
                <a:solidFill>
                  <a:schemeClr val="lt1"/>
                </a:solidFill>
                <a:latin typeface="Ubuntu"/>
                <a:ea typeface="Ubuntu"/>
                <a:cs typeface="Ubuntu"/>
                <a:sym typeface="Ubuntu"/>
              </a:rPr>
              <a:t>- allows computers to exchange files over a network</a:t>
            </a:r>
            <a:endParaRPr/>
          </a:p>
          <a:p>
            <a:pPr indent="-152400" lvl="0" marL="0" marR="0" rtl="0" algn="l">
              <a:spcBef>
                <a:spcPts val="0"/>
              </a:spcBef>
              <a:spcAft>
                <a:spcPts val="0"/>
              </a:spcAft>
              <a:buClr>
                <a:schemeClr val="lt1"/>
              </a:buClr>
              <a:buSzPts val="2400"/>
              <a:buFont typeface="Arial"/>
              <a:buChar char="•"/>
            </a:pPr>
            <a:r>
              <a:rPr lang="en-US" sz="2400">
                <a:solidFill>
                  <a:schemeClr val="lt1"/>
                </a:solidFill>
                <a:latin typeface="Ubuntu"/>
                <a:ea typeface="Ubuntu"/>
                <a:cs typeface="Ubuntu"/>
                <a:sym typeface="Ubuntu"/>
              </a:rPr>
              <a:t>Web page - a single page on the web (a "homepage" is the first web page on a web site)</a:t>
            </a:r>
            <a:endParaRPr/>
          </a:p>
          <a:p>
            <a:pPr indent="-152400" lvl="0" marL="0" marR="0" rtl="0" algn="l">
              <a:spcBef>
                <a:spcPts val="0"/>
              </a:spcBef>
              <a:spcAft>
                <a:spcPts val="0"/>
              </a:spcAft>
              <a:buClr>
                <a:schemeClr val="lt1"/>
              </a:buClr>
              <a:buSzPts val="2400"/>
              <a:buFont typeface="Arial"/>
              <a:buChar char="•"/>
            </a:pPr>
            <a:r>
              <a:rPr lang="en-US" sz="2400">
                <a:solidFill>
                  <a:schemeClr val="lt1"/>
                </a:solidFill>
                <a:latin typeface="Ubuntu"/>
                <a:ea typeface="Ubuntu"/>
                <a:cs typeface="Ubuntu"/>
                <a:sym typeface="Ubuntu"/>
              </a:rPr>
              <a:t>Web site - a collection of web pages, usually on a particular topic or business</a:t>
            </a:r>
            <a:endParaRPr/>
          </a:p>
          <a:p>
            <a:pPr indent="-152400" lvl="0" marL="0" marR="0" rtl="0" algn="l">
              <a:spcBef>
                <a:spcPts val="0"/>
              </a:spcBef>
              <a:spcAft>
                <a:spcPts val="0"/>
              </a:spcAft>
              <a:buClr>
                <a:schemeClr val="lt1"/>
              </a:buClr>
              <a:buSzPts val="2400"/>
              <a:buFont typeface="Arial"/>
              <a:buChar char="•"/>
            </a:pPr>
            <a:r>
              <a:rPr lang="en-US" sz="2400">
                <a:solidFill>
                  <a:schemeClr val="lt1"/>
                </a:solidFill>
                <a:latin typeface="Ubuntu"/>
                <a:ea typeface="Ubuntu"/>
                <a:cs typeface="Ubuntu"/>
                <a:sym typeface="Ubuntu"/>
              </a:rPr>
              <a:t>Web browser/navigator/client - the software application which displays web pages</a:t>
            </a:r>
            <a:endParaRPr/>
          </a:p>
          <a:p>
            <a:pPr indent="-152400" lvl="0" marL="0" marR="0" rtl="0" algn="l">
              <a:spcBef>
                <a:spcPts val="0"/>
              </a:spcBef>
              <a:spcAft>
                <a:spcPts val="0"/>
              </a:spcAft>
              <a:buClr>
                <a:schemeClr val="lt1"/>
              </a:buClr>
              <a:buSzPts val="2400"/>
              <a:buFont typeface="Arial"/>
              <a:buChar char="•"/>
            </a:pPr>
            <a:r>
              <a:rPr b="1" lang="en-US" sz="2400">
                <a:solidFill>
                  <a:schemeClr val="lt1"/>
                </a:solidFill>
                <a:highlight>
                  <a:srgbClr val="540B0E"/>
                </a:highlight>
                <a:latin typeface="Ubuntu"/>
                <a:ea typeface="Ubuntu"/>
                <a:cs typeface="Ubuntu"/>
                <a:sym typeface="Ubuntu"/>
              </a:rPr>
              <a:t>Web server </a:t>
            </a:r>
            <a:r>
              <a:rPr lang="en-US" sz="2400">
                <a:solidFill>
                  <a:schemeClr val="lt1"/>
                </a:solidFill>
                <a:latin typeface="Ubuntu"/>
                <a:ea typeface="Ubuntu"/>
                <a:cs typeface="Ubuntu"/>
                <a:sym typeface="Ubuntu"/>
              </a:rPr>
              <a:t>- the computer or network of computers which stores web pages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500"/>
                                        <p:tgtEl>
                                          <p:spTgt spid="13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30F"/>
            </a:gs>
            <a:gs pos="100000">
              <a:srgbClr val="FFB703"/>
            </a:gs>
          </a:gsLst>
          <a:lin ang="0" scaled="0"/>
        </a:gradFill>
      </p:bgPr>
    </p:bg>
    <p:spTree>
      <p:nvGrpSpPr>
        <p:cNvPr id="138" name="Shape 138"/>
        <p:cNvGrpSpPr/>
        <p:nvPr/>
      </p:nvGrpSpPr>
      <p:grpSpPr>
        <a:xfrm>
          <a:off x="0" y="0"/>
          <a:ext cx="0" cy="0"/>
          <a:chOff x="0" y="0"/>
          <a:chExt cx="0" cy="0"/>
        </a:xfrm>
      </p:grpSpPr>
      <p:sp>
        <p:nvSpPr>
          <p:cNvPr id="139" name="Google Shape;13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Ubuntu Medium"/>
              <a:buNone/>
            </a:pPr>
            <a:r>
              <a:rPr lang="en-US">
                <a:latin typeface="Ubuntu Medium"/>
                <a:ea typeface="Ubuntu Medium"/>
                <a:cs typeface="Ubuntu Medium"/>
                <a:sym typeface="Ubuntu Medium"/>
              </a:rPr>
              <a:t>What is Web Development?</a:t>
            </a:r>
            <a:endParaRPr>
              <a:latin typeface="Ubuntu Medium"/>
              <a:ea typeface="Ubuntu Medium"/>
              <a:cs typeface="Ubuntu Medium"/>
              <a:sym typeface="Ubuntu Medium"/>
            </a:endParaRPr>
          </a:p>
        </p:txBody>
      </p:sp>
      <p:sp>
        <p:nvSpPr>
          <p:cNvPr id="140" name="Google Shape;140;p3"/>
          <p:cNvSpPr txBox="1"/>
          <p:nvPr/>
        </p:nvSpPr>
        <p:spPr>
          <a:xfrm>
            <a:off x="1411941" y="1690688"/>
            <a:ext cx="10085294" cy="443198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b="1" i="0" lang="en-US" sz="2400" u="none" cap="none" strike="noStrike">
                <a:solidFill>
                  <a:schemeClr val="dk1"/>
                </a:solidFill>
                <a:highlight>
                  <a:srgbClr val="00FFFF"/>
                </a:highlight>
                <a:latin typeface="Ubuntu"/>
                <a:ea typeface="Ubuntu"/>
                <a:cs typeface="Ubuntu"/>
                <a:sym typeface="Ubuntu"/>
              </a:rPr>
              <a:t>Web development</a:t>
            </a:r>
            <a:r>
              <a:rPr b="0" i="0" lang="en-US" sz="2400" u="none" cap="none" strike="noStrike">
                <a:solidFill>
                  <a:schemeClr val="dk1"/>
                </a:solidFill>
                <a:highlight>
                  <a:srgbClr val="00FFFF"/>
                </a:highlight>
                <a:latin typeface="Ubuntu"/>
                <a:ea typeface="Ubuntu"/>
                <a:cs typeface="Ubuntu"/>
                <a:sym typeface="Ubuntu"/>
              </a:rPr>
              <a:t> </a:t>
            </a:r>
            <a:r>
              <a:rPr b="0" i="0" lang="en-US" sz="2400" u="none" cap="none" strike="noStrike">
                <a:solidFill>
                  <a:schemeClr val="dk1"/>
                </a:solidFill>
                <a:latin typeface="Ubuntu"/>
                <a:ea typeface="Ubuntu"/>
                <a:cs typeface="Ubuntu"/>
                <a:sym typeface="Ubuntu"/>
              </a:rPr>
              <a:t>refers to the creating, building, and maintaining of websites.</a:t>
            </a:r>
            <a:endParaRPr/>
          </a:p>
          <a:p>
            <a:pPr indent="-285750" lvl="0" marL="2857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Ubuntu"/>
                <a:ea typeface="Ubuntu"/>
                <a:cs typeface="Ubuntu"/>
                <a:sym typeface="Ubuntu"/>
              </a:rPr>
              <a:t>It includes aspects such as web design, web publishing, web programming, and database management. It is the creation of an application that works over the internet i.e. websites.</a:t>
            </a:r>
            <a:endParaRPr b="0" i="0" sz="2400" u="none" cap="none" strike="noStrike">
              <a:solidFill>
                <a:schemeClr val="dk1"/>
              </a:solidFill>
              <a:latin typeface="Ubuntu"/>
              <a:ea typeface="Ubuntu"/>
              <a:cs typeface="Ubuntu"/>
              <a:sym typeface="Ubuntu"/>
            </a:endParaRPr>
          </a:p>
          <a:p>
            <a:pPr indent="-285750" lvl="0" marL="2857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Ubuntu"/>
                <a:ea typeface="Ubuntu"/>
                <a:cs typeface="Ubuntu"/>
                <a:sym typeface="Ubuntu"/>
              </a:rPr>
              <a:t>Web development is classified into 3 types</a:t>
            </a:r>
            <a:endParaRPr/>
          </a:p>
          <a:p>
            <a:pPr indent="-285750" lvl="2" marL="1200150" marR="0" rtl="0" algn="l">
              <a:spcBef>
                <a:spcPts val="0"/>
              </a:spcBef>
              <a:spcAft>
                <a:spcPts val="0"/>
              </a:spcAft>
              <a:buClr>
                <a:schemeClr val="dk1"/>
              </a:buClr>
              <a:buSzPts val="2400"/>
              <a:buFont typeface="Noto Sans Symbols"/>
              <a:buChar char="❖"/>
            </a:pPr>
            <a:r>
              <a:rPr b="1" i="0" lang="en-US" sz="2400" u="none" cap="none" strike="noStrike">
                <a:solidFill>
                  <a:schemeClr val="dk1"/>
                </a:solidFill>
                <a:highlight>
                  <a:srgbClr val="FF00FF"/>
                </a:highlight>
                <a:latin typeface="Ubuntu"/>
                <a:ea typeface="Ubuntu"/>
                <a:cs typeface="Ubuntu"/>
                <a:sym typeface="Ubuntu"/>
              </a:rPr>
              <a:t>Frontend Development</a:t>
            </a:r>
            <a:endParaRPr/>
          </a:p>
          <a:p>
            <a:pPr indent="-285750" lvl="2" marL="1200150" marR="0" rtl="0" algn="l">
              <a:spcBef>
                <a:spcPts val="0"/>
              </a:spcBef>
              <a:spcAft>
                <a:spcPts val="0"/>
              </a:spcAft>
              <a:buClr>
                <a:schemeClr val="dk1"/>
              </a:buClr>
              <a:buSzPts val="2400"/>
              <a:buFont typeface="Noto Sans Symbols"/>
              <a:buChar char="❖"/>
            </a:pPr>
            <a:r>
              <a:rPr b="1" i="0" lang="en-US" sz="2400" u="none" cap="none" strike="noStrike">
                <a:solidFill>
                  <a:schemeClr val="dk1"/>
                </a:solidFill>
                <a:highlight>
                  <a:srgbClr val="00FF00"/>
                </a:highlight>
                <a:latin typeface="Ubuntu"/>
                <a:ea typeface="Ubuntu"/>
                <a:cs typeface="Ubuntu"/>
                <a:sym typeface="Ubuntu"/>
              </a:rPr>
              <a:t>Backend Development</a:t>
            </a:r>
            <a:endParaRPr/>
          </a:p>
          <a:p>
            <a:pPr indent="-285750" lvl="2" marL="1200150" marR="0" rtl="0" algn="l">
              <a:spcBef>
                <a:spcPts val="0"/>
              </a:spcBef>
              <a:spcAft>
                <a:spcPts val="0"/>
              </a:spcAft>
              <a:buClr>
                <a:schemeClr val="dk1"/>
              </a:buClr>
              <a:buSzPts val="2400"/>
              <a:buFont typeface="Noto Sans Symbols"/>
              <a:buChar char="❖"/>
            </a:pPr>
            <a:r>
              <a:rPr b="1" i="0" lang="en-US" sz="2400" u="none" cap="none" strike="noStrike">
                <a:solidFill>
                  <a:schemeClr val="dk1"/>
                </a:solidFill>
                <a:highlight>
                  <a:srgbClr val="FF0000"/>
                </a:highlight>
                <a:latin typeface="Ubuntu"/>
                <a:ea typeface="Ubuntu"/>
                <a:cs typeface="Ubuntu"/>
                <a:sym typeface="Ubuntu"/>
              </a:rPr>
              <a:t>Full-stack Development</a:t>
            </a:r>
            <a:endParaRPr/>
          </a:p>
          <a:p>
            <a:pPr indent="-285750" lvl="0" marL="2857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Ubuntu"/>
                <a:ea typeface="Ubuntu"/>
                <a:cs typeface="Ubuntu"/>
                <a:sym typeface="Ubuntu"/>
              </a:rPr>
              <a:t>Those builds/develop website is known as </a:t>
            </a:r>
            <a:r>
              <a:rPr b="1" i="0" lang="en-US" sz="2400" u="none" cap="none" strike="noStrike">
                <a:solidFill>
                  <a:srgbClr val="BFBFBF"/>
                </a:solidFill>
                <a:highlight>
                  <a:srgbClr val="0000FF"/>
                </a:highlight>
                <a:latin typeface="Ubuntu"/>
                <a:ea typeface="Ubuntu"/>
                <a:cs typeface="Ubuntu"/>
                <a:sym typeface="Ubuntu"/>
              </a:rPr>
              <a:t>Web Developer Or Web Dev</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5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5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500"/>
                                        <p:tgtEl>
                                          <p:spTgt spid="14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19590c8536b_7_12"/>
          <p:cNvPicPr preferRelativeResize="0"/>
          <p:nvPr/>
        </p:nvPicPr>
        <p:blipFill>
          <a:blip r:embed="rId3">
            <a:alphaModFix/>
          </a:blip>
          <a:stretch>
            <a:fillRect/>
          </a:stretch>
        </p:blipFill>
        <p:spPr>
          <a:xfrm>
            <a:off x="3335161" y="152400"/>
            <a:ext cx="5521678"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61B50"/>
            </a:gs>
            <a:gs pos="82600">
              <a:srgbClr val="060735"/>
            </a:gs>
            <a:gs pos="100000">
              <a:srgbClr val="080A38"/>
            </a:gs>
          </a:gsLst>
          <a:lin ang="0" scaled="0"/>
        </a:gradFill>
      </p:bgPr>
    </p:bg>
    <p:spTree>
      <p:nvGrpSpPr>
        <p:cNvPr id="149" name="Shape 149"/>
        <p:cNvGrpSpPr/>
        <p:nvPr/>
      </p:nvGrpSpPr>
      <p:grpSpPr>
        <a:xfrm>
          <a:off x="0" y="0"/>
          <a:ext cx="0" cy="0"/>
          <a:chOff x="0" y="0"/>
          <a:chExt cx="0" cy="0"/>
        </a:xfrm>
      </p:grpSpPr>
      <p:pic>
        <p:nvPicPr>
          <p:cNvPr id="150" name="Google Shape;150;p10"/>
          <p:cNvPicPr preferRelativeResize="0"/>
          <p:nvPr/>
        </p:nvPicPr>
        <p:blipFill rotWithShape="1">
          <a:blip r:embed="rId3">
            <a:alphaModFix/>
          </a:blip>
          <a:srcRect b="0" l="0" r="0" t="0"/>
          <a:stretch/>
        </p:blipFill>
        <p:spPr>
          <a:xfrm>
            <a:off x="1119316" y="111211"/>
            <a:ext cx="9953368" cy="6635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61B50"/>
            </a:gs>
            <a:gs pos="40000">
              <a:srgbClr val="061B50"/>
            </a:gs>
            <a:gs pos="100000">
              <a:srgbClr val="1565C0"/>
            </a:gs>
          </a:gsLst>
          <a:lin ang="2700000" scaled="0"/>
        </a:gradFill>
      </p:bgPr>
    </p:bg>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Ubuntu Medium"/>
              <a:buNone/>
            </a:pPr>
            <a:r>
              <a:rPr lang="en-US">
                <a:solidFill>
                  <a:srgbClr val="FFFF00"/>
                </a:solidFill>
                <a:latin typeface="Ubuntu Medium"/>
                <a:ea typeface="Ubuntu Medium"/>
                <a:cs typeface="Ubuntu Medium"/>
                <a:sym typeface="Ubuntu Medium"/>
              </a:rPr>
              <a:t>Client Server Architecture</a:t>
            </a:r>
            <a:endParaRPr>
              <a:solidFill>
                <a:srgbClr val="FFFF00"/>
              </a:solidFill>
              <a:latin typeface="Ubuntu Medium"/>
              <a:ea typeface="Ubuntu Medium"/>
              <a:cs typeface="Ubuntu Medium"/>
              <a:sym typeface="Ubuntu Medium"/>
            </a:endParaRPr>
          </a:p>
        </p:txBody>
      </p:sp>
      <p:sp>
        <p:nvSpPr>
          <p:cNvPr id="156" name="Google Shape;156;p11"/>
          <p:cNvSpPr txBox="1"/>
          <p:nvPr/>
        </p:nvSpPr>
        <p:spPr>
          <a:xfrm>
            <a:off x="1411941" y="1690688"/>
            <a:ext cx="1008529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Ubuntu"/>
              <a:ea typeface="Ubuntu"/>
              <a:cs typeface="Ubuntu"/>
              <a:sym typeface="Ubuntu"/>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Ubuntu"/>
              <a:ea typeface="Ubuntu"/>
              <a:cs typeface="Ubuntu"/>
              <a:sym typeface="Ubuntu"/>
            </a:endParaRPr>
          </a:p>
        </p:txBody>
      </p:sp>
      <p:sp>
        <p:nvSpPr>
          <p:cNvPr id="157" name="Google Shape;157;p11"/>
          <p:cNvSpPr txBox="1"/>
          <p:nvPr/>
        </p:nvSpPr>
        <p:spPr>
          <a:xfrm>
            <a:off x="838199" y="1690688"/>
            <a:ext cx="10900800" cy="409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lt1"/>
                </a:solidFill>
                <a:latin typeface="Ubuntu"/>
                <a:ea typeface="Ubuntu"/>
                <a:cs typeface="Ubuntu"/>
                <a:sym typeface="Ubuntu"/>
              </a:rPr>
              <a:t>Client server architecture is a computing model in which </a:t>
            </a:r>
            <a:r>
              <a:rPr b="0" i="0" lang="en-US" sz="2000">
                <a:solidFill>
                  <a:schemeClr val="lt1"/>
                </a:solidFill>
                <a:highlight>
                  <a:srgbClr val="FF1B6B"/>
                </a:highlight>
                <a:latin typeface="Ubuntu"/>
                <a:ea typeface="Ubuntu"/>
                <a:cs typeface="Ubuntu"/>
                <a:sym typeface="Ubuntu"/>
              </a:rPr>
              <a:t>the server hosts, delivers, and manages most of the resources and services requested by the client</a:t>
            </a:r>
            <a:r>
              <a:rPr b="0" i="0" lang="en-US" sz="2000">
                <a:solidFill>
                  <a:schemeClr val="lt1"/>
                </a:solidFill>
                <a:latin typeface="Ubuntu"/>
                <a:ea typeface="Ubuntu"/>
                <a:cs typeface="Ubuntu"/>
                <a:sym typeface="Ubuntu"/>
              </a:rPr>
              <a:t>. It is also known as the networking computing model or client server network as all request</a:t>
            </a:r>
            <a:r>
              <a:rPr b="0" i="0" lang="en-US" sz="2000">
                <a:solidFill>
                  <a:schemeClr val="lt1"/>
                </a:solidFill>
                <a:latin typeface="Ubuntu"/>
                <a:ea typeface="Ubuntu"/>
                <a:cs typeface="Ubuntu"/>
                <a:sym typeface="Ubuntu"/>
              </a:rPr>
              <a:t>s and services are delivered over a network. The client-server architecture or model has other systems connected over a network where resources are shared among the different computers.</a:t>
            </a:r>
            <a:endParaRPr/>
          </a:p>
          <a:p>
            <a:pPr indent="0" lvl="0" marL="0" marR="0" rtl="0" algn="l">
              <a:spcBef>
                <a:spcPts val="0"/>
              </a:spcBef>
              <a:spcAft>
                <a:spcPts val="0"/>
              </a:spcAft>
              <a:buNone/>
            </a:pPr>
            <a:r>
              <a:t/>
            </a:r>
            <a:endParaRPr b="0" i="0" sz="2000">
              <a:solidFill>
                <a:schemeClr val="lt1"/>
              </a:solidFill>
              <a:latin typeface="Ubuntu"/>
              <a:ea typeface="Ubuntu"/>
              <a:cs typeface="Ubuntu"/>
              <a:sym typeface="Ubuntu"/>
            </a:endParaRPr>
          </a:p>
          <a:p>
            <a:pPr indent="0" lvl="0" marL="0" marR="0" rtl="0" algn="l">
              <a:spcBef>
                <a:spcPts val="0"/>
              </a:spcBef>
              <a:spcAft>
                <a:spcPts val="0"/>
              </a:spcAft>
              <a:buNone/>
            </a:pPr>
            <a:r>
              <a:rPr b="0" i="0" lang="en-US" sz="2000">
                <a:solidFill>
                  <a:schemeClr val="lt1"/>
                </a:solidFill>
                <a:latin typeface="Ubuntu"/>
                <a:ea typeface="Ubuntu"/>
                <a:cs typeface="Ubuntu"/>
                <a:sym typeface="Ubuntu"/>
              </a:rPr>
              <a:t>Typically, client server architecture is arranged in a way that clients are often situated at workstations or on personal computers, while servers are located elsewhere on the network, usually on more powerful machines. Such a model is especially beneficial when the clients and server perform routine tasks</a:t>
            </a:r>
            <a:r>
              <a:rPr b="0" i="0" lang="en-US" sz="2000">
                <a:solidFill>
                  <a:schemeClr val="lt1"/>
                </a:solidFill>
                <a:highlight>
                  <a:srgbClr val="7209B7"/>
                </a:highlight>
                <a:latin typeface="Ubuntu"/>
                <a:ea typeface="Ubuntu"/>
                <a:cs typeface="Ubuntu"/>
                <a:sym typeface="Ubuntu"/>
              </a:rPr>
              <a:t>. For example, in hospital data processing, a client computer can be busy running an application program for entering patient information, meanwhile the server computer can be running another program to fetch and  manage the </a:t>
            </a:r>
            <a:r>
              <a:rPr b="0" i="0" lang="en-US" sz="2000" u="sng" strike="noStrike">
                <a:solidFill>
                  <a:schemeClr val="lt1"/>
                </a:solidFill>
                <a:highlight>
                  <a:srgbClr val="7209B7"/>
                </a:highlight>
                <a:latin typeface="Ubuntu"/>
                <a:ea typeface="Ubuntu"/>
                <a:cs typeface="Ubuntu"/>
                <a:sym typeface="Ubuntu"/>
                <a:hlinkClick r:id="rId3">
                  <a:extLst>
                    <a:ext uri="{A12FA001-AC4F-418D-AE19-62706E023703}">
                      <ahyp:hlinkClr val="tx"/>
                    </a:ext>
                  </a:extLst>
                </a:hlinkClick>
              </a:rPr>
              <a:t>database</a:t>
            </a:r>
            <a:r>
              <a:rPr b="0" i="0" lang="en-US" sz="2000">
                <a:solidFill>
                  <a:schemeClr val="lt1"/>
                </a:solidFill>
                <a:highlight>
                  <a:srgbClr val="7209B7"/>
                </a:highlight>
                <a:latin typeface="Ubuntu"/>
                <a:ea typeface="Ubuntu"/>
                <a:cs typeface="Ubuntu"/>
                <a:sym typeface="Ubuntu"/>
              </a:rPr>
              <a:t> in which the information is permanently stored.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2"/>
          <p:cNvPicPr preferRelativeResize="0"/>
          <p:nvPr/>
        </p:nvPicPr>
        <p:blipFill rotWithShape="1">
          <a:blip r:embed="rId3">
            <a:alphaModFix/>
          </a:blip>
          <a:srcRect b="0" l="0" r="0" t="0"/>
          <a:stretch/>
        </p:blipFill>
        <p:spPr>
          <a:xfrm>
            <a:off x="2038864" y="755575"/>
            <a:ext cx="8295503" cy="5526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879FF"/>
        </a:solidFill>
      </p:bgPr>
    </p:bg>
    <p:spTree>
      <p:nvGrpSpPr>
        <p:cNvPr id="166" name="Shape 166"/>
        <p:cNvGrpSpPr/>
        <p:nvPr/>
      </p:nvGrpSpPr>
      <p:grpSpPr>
        <a:xfrm>
          <a:off x="0" y="0"/>
          <a:ext cx="0" cy="0"/>
          <a:chOff x="0" y="0"/>
          <a:chExt cx="0" cy="0"/>
        </a:xfrm>
      </p:grpSpPr>
      <p:sp>
        <p:nvSpPr>
          <p:cNvPr id="167" name="Google Shape;1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Ubuntu Medium"/>
              <a:buNone/>
            </a:pPr>
            <a:r>
              <a:rPr b="1" i="0" lang="en-US">
                <a:latin typeface="Ubuntu Medium"/>
                <a:ea typeface="Ubuntu Medium"/>
                <a:cs typeface="Ubuntu Medium"/>
                <a:sym typeface="Ubuntu Medium"/>
              </a:rPr>
              <a:t>How does client server architecture work?</a:t>
            </a:r>
            <a:endParaRPr/>
          </a:p>
        </p:txBody>
      </p:sp>
      <p:sp>
        <p:nvSpPr>
          <p:cNvPr id="168" name="Google Shape;168;p13"/>
          <p:cNvSpPr txBox="1"/>
          <p:nvPr/>
        </p:nvSpPr>
        <p:spPr>
          <a:xfrm>
            <a:off x="336008" y="1927212"/>
            <a:ext cx="11519983" cy="4678204"/>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212529"/>
              </a:buClr>
              <a:buSzPts val="2800"/>
              <a:buFont typeface="Arial"/>
              <a:buChar char="•"/>
            </a:pPr>
            <a:r>
              <a:rPr b="0" i="0" lang="en-US" sz="2800">
                <a:solidFill>
                  <a:srgbClr val="212529"/>
                </a:solidFill>
                <a:highlight>
                  <a:srgbClr val="FF1B6B"/>
                </a:highlight>
                <a:latin typeface="Ubuntu"/>
                <a:ea typeface="Ubuntu"/>
                <a:cs typeface="Ubuntu"/>
                <a:sym typeface="Ubuntu"/>
              </a:rPr>
              <a:t>The user enters the uniform resource locator (URL) of the website or file and the browser sends a request to the domain name system (DNS) server.</a:t>
            </a:r>
            <a:endParaRPr/>
          </a:p>
          <a:p>
            <a:pPr indent="-177800" lvl="0" marL="0" marR="0" rtl="0" algn="l">
              <a:spcBef>
                <a:spcPts val="0"/>
              </a:spcBef>
              <a:spcAft>
                <a:spcPts val="0"/>
              </a:spcAft>
              <a:buClr>
                <a:srgbClr val="212529"/>
              </a:buClr>
              <a:buSzPts val="2800"/>
              <a:buFont typeface="Arial"/>
              <a:buChar char="•"/>
            </a:pPr>
            <a:r>
              <a:rPr b="0" i="0" lang="en-US" sz="2800">
                <a:solidFill>
                  <a:srgbClr val="212529"/>
                </a:solidFill>
                <a:highlight>
                  <a:srgbClr val="02C39A"/>
                </a:highlight>
                <a:latin typeface="Ubuntu"/>
                <a:ea typeface="Ubuntu"/>
                <a:cs typeface="Ubuntu"/>
                <a:sym typeface="Ubuntu"/>
              </a:rPr>
              <a:t>The </a:t>
            </a:r>
            <a:r>
              <a:rPr b="0" i="0" lang="en-US" sz="2800" u="sng" strike="noStrike">
                <a:solidFill>
                  <a:srgbClr val="007BFF"/>
                </a:solidFill>
                <a:highlight>
                  <a:srgbClr val="02C39A"/>
                </a:highlight>
                <a:latin typeface="Ubuntu"/>
                <a:ea typeface="Ubuntu"/>
                <a:cs typeface="Ubuntu"/>
                <a:sym typeface="Ubuntu"/>
                <a:hlinkClick r:id="rId3">
                  <a:extLst>
                    <a:ext uri="{A12FA001-AC4F-418D-AE19-62706E023703}">
                      <ahyp:hlinkClr val="tx"/>
                    </a:ext>
                  </a:extLst>
                </a:hlinkClick>
              </a:rPr>
              <a:t>DNS server</a:t>
            </a:r>
            <a:r>
              <a:rPr b="0" i="0" lang="en-US" sz="2800">
                <a:solidFill>
                  <a:srgbClr val="212529"/>
                </a:solidFill>
                <a:highlight>
                  <a:srgbClr val="02C39A"/>
                </a:highlight>
                <a:latin typeface="Ubuntu"/>
                <a:ea typeface="Ubuntu"/>
                <a:cs typeface="Ubuntu"/>
                <a:sym typeface="Ubuntu"/>
              </a:rPr>
              <a:t> looks for the address of the web server and the DNS server responds with the IP address of the web server.</a:t>
            </a:r>
            <a:endParaRPr/>
          </a:p>
          <a:p>
            <a:pPr indent="-177800" lvl="0" marL="0" marR="0" rtl="0" algn="l">
              <a:spcBef>
                <a:spcPts val="0"/>
              </a:spcBef>
              <a:spcAft>
                <a:spcPts val="0"/>
              </a:spcAft>
              <a:buClr>
                <a:srgbClr val="212529"/>
              </a:buClr>
              <a:buSzPts val="2800"/>
              <a:buFont typeface="Arial"/>
              <a:buChar char="•"/>
            </a:pPr>
            <a:r>
              <a:rPr b="0" i="0" lang="en-US" sz="2800">
                <a:solidFill>
                  <a:srgbClr val="212529"/>
                </a:solidFill>
                <a:highlight>
                  <a:srgbClr val="FE7F2D"/>
                </a:highlight>
                <a:latin typeface="Ubuntu"/>
                <a:ea typeface="Ubuntu"/>
                <a:cs typeface="Ubuntu"/>
                <a:sym typeface="Ubuntu"/>
              </a:rPr>
              <a:t>After the DNS server responds, the  browser sends over an HTTP or HTTPS request to the web server’s IP, which was provided by the DNS server.</a:t>
            </a:r>
            <a:endParaRPr/>
          </a:p>
          <a:p>
            <a:pPr indent="-177800" lvl="0" marL="0" marR="0" rtl="0" algn="l">
              <a:spcBef>
                <a:spcPts val="0"/>
              </a:spcBef>
              <a:spcAft>
                <a:spcPts val="0"/>
              </a:spcAft>
              <a:buClr>
                <a:srgbClr val="212529"/>
              </a:buClr>
              <a:buSzPts val="2800"/>
              <a:buFont typeface="Arial"/>
              <a:buChar char="•"/>
            </a:pPr>
            <a:r>
              <a:rPr b="0" i="0" lang="en-US" sz="2800">
                <a:solidFill>
                  <a:srgbClr val="212529"/>
                </a:solidFill>
                <a:highlight>
                  <a:srgbClr val="FFFF00"/>
                </a:highlight>
                <a:latin typeface="Ubuntu"/>
                <a:ea typeface="Ubuntu"/>
                <a:cs typeface="Ubuntu"/>
                <a:sym typeface="Ubuntu"/>
              </a:rPr>
              <a:t>The server then sends over the necessary files of the website</a:t>
            </a:r>
            <a:r>
              <a:rPr b="0" i="0" lang="en-US" sz="2800">
                <a:solidFill>
                  <a:srgbClr val="212529"/>
                </a:solidFill>
                <a:latin typeface="Ubuntu"/>
                <a:ea typeface="Ubuntu"/>
                <a:cs typeface="Ubuntu"/>
                <a:sym typeface="Ubuntu"/>
              </a:rPr>
              <a:t>.</a:t>
            </a:r>
            <a:endParaRPr/>
          </a:p>
          <a:p>
            <a:pPr indent="-177800" lvl="0" marL="0" marR="0" rtl="0" algn="l">
              <a:spcBef>
                <a:spcPts val="0"/>
              </a:spcBef>
              <a:spcAft>
                <a:spcPts val="0"/>
              </a:spcAft>
              <a:buClr>
                <a:srgbClr val="212529"/>
              </a:buClr>
              <a:buSzPts val="2800"/>
              <a:buFont typeface="Arial"/>
              <a:buChar char="•"/>
            </a:pPr>
            <a:r>
              <a:rPr b="0" i="0" lang="en-US" sz="2800">
                <a:solidFill>
                  <a:srgbClr val="212529"/>
                </a:solidFill>
                <a:highlight>
                  <a:srgbClr val="00FFFF"/>
                </a:highlight>
                <a:latin typeface="Ubuntu"/>
                <a:ea typeface="Ubuntu"/>
                <a:cs typeface="Ubuntu"/>
                <a:sym typeface="Ubuntu"/>
              </a:rPr>
              <a:t>Finally, the browser renders the files and the website is displayed.</a:t>
            </a:r>
            <a:endParaRPr/>
          </a:p>
          <a:p>
            <a:pPr indent="0" lvl="0" marL="0" marR="0" rtl="0" algn="l">
              <a:spcBef>
                <a:spcPts val="0"/>
              </a:spcBef>
              <a:spcAft>
                <a:spcPts val="0"/>
              </a:spcAft>
              <a:buNone/>
            </a:pPr>
            <a:r>
              <a:t/>
            </a:r>
            <a:endParaRPr b="0" i="0" sz="1800">
              <a:solidFill>
                <a:srgbClr val="212529"/>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0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0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0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1000"/>
                                        <p:tgtEl>
                                          <p:spTgt spid="1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Effect filter="fade" transition="in">
                                      <p:cBhvr>
                                        <p:cTn dur="1000"/>
                                        <p:tgtEl>
                                          <p:spTgt spid="1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19590c8536b_7_0"/>
          <p:cNvPicPr preferRelativeResize="0"/>
          <p:nvPr/>
        </p:nvPicPr>
        <p:blipFill>
          <a:blip r:embed="rId3">
            <a:alphaModFix/>
          </a:blip>
          <a:stretch>
            <a:fillRect/>
          </a:stretch>
        </p:blipFill>
        <p:spPr>
          <a:xfrm>
            <a:off x="2064276" y="626288"/>
            <a:ext cx="8063450" cy="5605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19590c8536b_7_6"/>
          <p:cNvPicPr preferRelativeResize="0"/>
          <p:nvPr/>
        </p:nvPicPr>
        <p:blipFill>
          <a:blip r:embed="rId3">
            <a:alphaModFix/>
          </a:blip>
          <a:stretch>
            <a:fillRect/>
          </a:stretch>
        </p:blipFill>
        <p:spPr>
          <a:xfrm>
            <a:off x="2435870" y="1019345"/>
            <a:ext cx="7320250" cy="466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19590c8536b_0_30"/>
          <p:cNvPicPr preferRelativeResize="0"/>
          <p:nvPr/>
        </p:nvPicPr>
        <p:blipFill>
          <a:blip r:embed="rId3">
            <a:alphaModFix/>
          </a:blip>
          <a:stretch>
            <a:fillRect/>
          </a:stretch>
        </p:blipFill>
        <p:spPr>
          <a:xfrm>
            <a:off x="223350" y="1129775"/>
            <a:ext cx="11887201" cy="43706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9590c8536b_0_7"/>
          <p:cNvPicPr preferRelativeResize="0"/>
          <p:nvPr/>
        </p:nvPicPr>
        <p:blipFill>
          <a:blip r:embed="rId3">
            <a:alphaModFix/>
          </a:blip>
          <a:stretch>
            <a:fillRect/>
          </a:stretch>
        </p:blipFill>
        <p:spPr>
          <a:xfrm>
            <a:off x="152400" y="152400"/>
            <a:ext cx="11887199" cy="62932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19590c8536b_0_11"/>
          <p:cNvPicPr preferRelativeResize="0"/>
          <p:nvPr/>
        </p:nvPicPr>
        <p:blipFill>
          <a:blip r:embed="rId3">
            <a:alphaModFix/>
          </a:blip>
          <a:stretch>
            <a:fillRect/>
          </a:stretch>
        </p:blipFill>
        <p:spPr>
          <a:xfrm>
            <a:off x="152400" y="152400"/>
            <a:ext cx="11468100" cy="655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19590c8536b_0_15"/>
          <p:cNvPicPr preferRelativeResize="0"/>
          <p:nvPr/>
        </p:nvPicPr>
        <p:blipFill>
          <a:blip r:embed="rId3">
            <a:alphaModFix/>
          </a:blip>
          <a:stretch>
            <a:fillRect/>
          </a:stretch>
        </p:blipFill>
        <p:spPr>
          <a:xfrm>
            <a:off x="0" y="2"/>
            <a:ext cx="12192000" cy="6857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1D1B"/>
        </a:solidFill>
      </p:bgPr>
    </p:bg>
    <p:spTree>
      <p:nvGrpSpPr>
        <p:cNvPr id="202" name="Shape 202"/>
        <p:cNvGrpSpPr/>
        <p:nvPr/>
      </p:nvGrpSpPr>
      <p:grpSpPr>
        <a:xfrm>
          <a:off x="0" y="0"/>
          <a:ext cx="0" cy="0"/>
          <a:chOff x="0" y="0"/>
          <a:chExt cx="0" cy="0"/>
        </a:xfrm>
      </p:grpSpPr>
      <p:sp>
        <p:nvSpPr>
          <p:cNvPr id="203" name="Google Shape;203;g19590c8536b_0_0"/>
          <p:cNvSpPr txBox="1"/>
          <p:nvPr/>
        </p:nvSpPr>
        <p:spPr>
          <a:xfrm>
            <a:off x="1091425" y="358375"/>
            <a:ext cx="10392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lt1"/>
                </a:solidFill>
                <a:latin typeface="Ubuntu"/>
                <a:ea typeface="Ubuntu"/>
                <a:cs typeface="Ubuntu"/>
                <a:sym typeface="Ubuntu"/>
              </a:rPr>
              <a:t>Web 1.0 vs Web 2.0 vs Web 3.0</a:t>
            </a:r>
            <a:endParaRPr b="1" sz="4100">
              <a:solidFill>
                <a:schemeClr val="lt1"/>
              </a:solidFill>
              <a:latin typeface="Ubuntu"/>
              <a:ea typeface="Ubuntu"/>
              <a:cs typeface="Ubuntu"/>
              <a:sym typeface="Ubuntu"/>
            </a:endParaRPr>
          </a:p>
        </p:txBody>
      </p:sp>
      <p:sp>
        <p:nvSpPr>
          <p:cNvPr id="204" name="Google Shape;204;g19590c8536b_0_0"/>
          <p:cNvSpPr txBox="1"/>
          <p:nvPr/>
        </p:nvSpPr>
        <p:spPr>
          <a:xfrm>
            <a:off x="1184550" y="1743025"/>
            <a:ext cx="9822900" cy="46176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Calibri"/>
              <a:buChar char="●"/>
            </a:pPr>
            <a:r>
              <a:rPr b="1" lang="en-US" sz="2400">
                <a:solidFill>
                  <a:schemeClr val="lt1"/>
                </a:solidFill>
                <a:highlight>
                  <a:srgbClr val="FF1B6B"/>
                </a:highlight>
                <a:latin typeface="Calibri"/>
                <a:ea typeface="Calibri"/>
                <a:cs typeface="Calibri"/>
                <a:sym typeface="Calibri"/>
              </a:rPr>
              <a:t>Web 1.0: </a:t>
            </a:r>
            <a:r>
              <a:rPr lang="en-US" sz="2400">
                <a:solidFill>
                  <a:schemeClr val="lt1"/>
                </a:solidFill>
                <a:highlight>
                  <a:srgbClr val="FF1B6B"/>
                </a:highlight>
                <a:latin typeface="Calibri"/>
                <a:ea typeface="Calibri"/>
                <a:cs typeface="Calibri"/>
                <a:sym typeface="Calibri"/>
              </a:rPr>
              <a:t>Web 1.0 was all about fetching, and reading information</a:t>
            </a:r>
            <a:r>
              <a:rPr b="1" lang="en-US" sz="2400">
                <a:solidFill>
                  <a:schemeClr val="lt1"/>
                </a:solidFill>
                <a:highlight>
                  <a:srgbClr val="FF1B6B"/>
                </a:highlight>
                <a:latin typeface="Calibri"/>
                <a:ea typeface="Calibri"/>
                <a:cs typeface="Calibri"/>
                <a:sym typeface="Calibri"/>
              </a:rPr>
              <a:t>.</a:t>
            </a:r>
            <a:r>
              <a:rPr lang="en-US" sz="2400">
                <a:solidFill>
                  <a:schemeClr val="lt1"/>
                </a:solidFill>
                <a:highlight>
                  <a:srgbClr val="FF1B6B"/>
                </a:highlight>
                <a:latin typeface="Calibri"/>
                <a:ea typeface="Calibri"/>
                <a:cs typeface="Calibri"/>
                <a:sym typeface="Calibri"/>
              </a:rPr>
              <a:t> These websites are also knowns as </a:t>
            </a:r>
            <a:r>
              <a:rPr lang="en-US" sz="2400">
                <a:solidFill>
                  <a:schemeClr val="lt1"/>
                </a:solidFill>
                <a:highlight>
                  <a:srgbClr val="FF1B6B"/>
                </a:highlight>
                <a:latin typeface="Calibri"/>
                <a:ea typeface="Calibri"/>
                <a:cs typeface="Calibri"/>
                <a:sym typeface="Calibri"/>
              </a:rPr>
              <a:t>static websites which means websites that is not interactive </a:t>
            </a:r>
            <a:endParaRPr sz="2400">
              <a:solidFill>
                <a:schemeClr val="lt1"/>
              </a:solidFill>
              <a:highlight>
                <a:srgbClr val="FF1B6B"/>
              </a:highlight>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highlight>
                  <a:srgbClr val="06D6A0"/>
                </a:highlight>
                <a:latin typeface="Calibri"/>
                <a:ea typeface="Calibri"/>
                <a:cs typeface="Calibri"/>
                <a:sym typeface="Calibri"/>
              </a:rPr>
              <a:t>Web 2.0: </a:t>
            </a:r>
            <a:r>
              <a:rPr lang="en-US" sz="2400">
                <a:solidFill>
                  <a:schemeClr val="lt1"/>
                </a:solidFill>
                <a:highlight>
                  <a:srgbClr val="06D6A0"/>
                </a:highlight>
                <a:latin typeface="Calibri"/>
                <a:ea typeface="Calibri"/>
                <a:cs typeface="Calibri"/>
                <a:sym typeface="Calibri"/>
              </a:rPr>
              <a:t>Web 2.0 is all about reading, writing, creating, and interacting with the end user. It was famously called the participative social web. These websites uses </a:t>
            </a:r>
            <a:r>
              <a:rPr lang="en-US" sz="2400">
                <a:solidFill>
                  <a:schemeClr val="lt1"/>
                </a:solidFill>
                <a:highlight>
                  <a:srgbClr val="06D6A0"/>
                </a:highlight>
                <a:latin typeface="Calibri"/>
                <a:ea typeface="Calibri"/>
                <a:cs typeface="Calibri"/>
                <a:sym typeface="Calibri"/>
              </a:rPr>
              <a:t>JavaScript</a:t>
            </a:r>
            <a:r>
              <a:rPr lang="en-US" sz="2400">
                <a:solidFill>
                  <a:schemeClr val="lt1"/>
                </a:solidFill>
                <a:highlight>
                  <a:srgbClr val="06D6A0"/>
                </a:highlight>
                <a:latin typeface="Calibri"/>
                <a:ea typeface="Calibri"/>
                <a:cs typeface="Calibri"/>
                <a:sym typeface="Calibri"/>
              </a:rPr>
              <a:t> to make the website interactive to end user</a:t>
            </a:r>
            <a:endParaRPr b="1" sz="2400">
              <a:solidFill>
                <a:schemeClr val="lt1"/>
              </a:solidFill>
              <a:highlight>
                <a:srgbClr val="06D6A0"/>
              </a:highlight>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Char char="●"/>
            </a:pPr>
            <a:r>
              <a:rPr b="1" lang="en-US" sz="2400">
                <a:solidFill>
                  <a:schemeClr val="lt1"/>
                </a:solidFill>
                <a:highlight>
                  <a:srgbClr val="FF9F1C"/>
                </a:highlight>
                <a:latin typeface="Calibri"/>
                <a:ea typeface="Calibri"/>
                <a:cs typeface="Calibri"/>
                <a:sym typeface="Calibri"/>
              </a:rPr>
              <a:t>Web 3.0: </a:t>
            </a:r>
            <a:r>
              <a:rPr lang="en-US" sz="2400">
                <a:solidFill>
                  <a:schemeClr val="lt1"/>
                </a:solidFill>
                <a:highlight>
                  <a:srgbClr val="FF9F1C"/>
                </a:highlight>
                <a:latin typeface="Calibri"/>
                <a:ea typeface="Calibri"/>
                <a:cs typeface="Calibri"/>
                <a:sym typeface="Calibri"/>
              </a:rPr>
              <a:t>Web 3.0 is the third generation of the World Wide Web, and is a vision of a decentralized web which is currently a work in progress. It is all about reading, writing, and owning. These websites are decentralized and the securest generation of the Web. The technologies used in web 3 are </a:t>
            </a:r>
            <a:r>
              <a:rPr lang="en-US" sz="2400">
                <a:solidFill>
                  <a:schemeClr val="lt1"/>
                </a:solidFill>
                <a:highlight>
                  <a:srgbClr val="FF9F1C"/>
                </a:highlight>
                <a:latin typeface="Calibri"/>
                <a:ea typeface="Calibri"/>
                <a:cs typeface="Calibri"/>
                <a:sym typeface="Calibri"/>
              </a:rPr>
              <a:t>Blockchain, Artificial Intelligence, Decentralization, Cryptocurrency</a:t>
            </a:r>
            <a:r>
              <a:rPr lang="en-US" sz="24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 calcmode="lin" valueType="num">
                                      <p:cBhvr additive="base">
                                        <p:cTn dur="1000"/>
                                        <p:tgtEl>
                                          <p:spTgt spid="2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 calcmode="lin" valueType="num">
                                      <p:cBhvr additive="base">
                                        <p:cTn dur="1000"/>
                                        <p:tgtEl>
                                          <p:spTgt spid="20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 calcmode="lin" valueType="num">
                                      <p:cBhvr additive="base">
                                        <p:cTn dur="1000"/>
                                        <p:tgtEl>
                                          <p:spTgt spid="20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 calcmode="lin" valueType="num">
                                      <p:cBhvr additive="base">
                                        <p:cTn dur="1000"/>
                                        <p:tgtEl>
                                          <p:spTgt spid="20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g19590c8536b_0_4"/>
          <p:cNvSpPr txBox="1"/>
          <p:nvPr>
            <p:ph type="ctrTitle"/>
          </p:nvPr>
        </p:nvSpPr>
        <p:spPr>
          <a:xfrm>
            <a:off x="268200" y="5541825"/>
            <a:ext cx="5827800" cy="1070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6600">
                <a:solidFill>
                  <a:schemeClr val="lt1"/>
                </a:solidFill>
              </a:rPr>
              <a:t>WEB HOSTING </a:t>
            </a:r>
            <a:endParaRPr b="1" sz="6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3" name="Shape 213"/>
        <p:cNvGrpSpPr/>
        <p:nvPr/>
      </p:nvGrpSpPr>
      <p:grpSpPr>
        <a:xfrm>
          <a:off x="0" y="0"/>
          <a:ext cx="0" cy="0"/>
          <a:chOff x="0" y="0"/>
          <a:chExt cx="0" cy="0"/>
        </a:xfrm>
      </p:grpSpPr>
      <p:sp>
        <p:nvSpPr>
          <p:cNvPr id="214" name="Google Shape;214;g19590c8536b_5_2"/>
          <p:cNvSpPr txBox="1"/>
          <p:nvPr>
            <p:ph type="title"/>
          </p:nvPr>
        </p:nvSpPr>
        <p:spPr>
          <a:xfrm>
            <a:off x="838200" y="454500"/>
            <a:ext cx="10515600" cy="1333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5200">
                <a:solidFill>
                  <a:schemeClr val="accent2"/>
                </a:solidFill>
              </a:rPr>
              <a:t>What is web hosting?</a:t>
            </a:r>
            <a:endParaRPr b="1" sz="5200">
              <a:solidFill>
                <a:schemeClr val="accent2"/>
              </a:solidFill>
            </a:endParaRPr>
          </a:p>
        </p:txBody>
      </p:sp>
      <p:sp>
        <p:nvSpPr>
          <p:cNvPr id="215" name="Google Shape;215;g19590c8536b_5_2"/>
          <p:cNvSpPr txBox="1"/>
          <p:nvPr>
            <p:ph idx="1" type="body"/>
          </p:nvPr>
        </p:nvSpPr>
        <p:spPr>
          <a:xfrm>
            <a:off x="838200" y="2020075"/>
            <a:ext cx="10515600" cy="4576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400">
                <a:solidFill>
                  <a:srgbClr val="FE7F2D"/>
                </a:solidFill>
              </a:rPr>
              <a:t>Web hosting refers to a service that puts your website on the internet. In other words, it make available to your users to be viewed any time.</a:t>
            </a:r>
            <a:endParaRPr sz="3400">
              <a:solidFill>
                <a:srgbClr val="FE7F2D"/>
              </a:solidFill>
            </a:endParaRPr>
          </a:p>
          <a:p>
            <a:pPr indent="0" lvl="0" marL="0" rtl="0" algn="l">
              <a:spcBef>
                <a:spcPts val="1000"/>
              </a:spcBef>
              <a:spcAft>
                <a:spcPts val="0"/>
              </a:spcAft>
              <a:buNone/>
            </a:pPr>
            <a:r>
              <a:t/>
            </a:r>
            <a:endParaRPr sz="3400">
              <a:solidFill>
                <a:srgbClr val="FE7F2D"/>
              </a:solidFill>
            </a:endParaRPr>
          </a:p>
          <a:p>
            <a:pPr indent="0" lvl="0" marL="0" rtl="0" algn="l">
              <a:spcBef>
                <a:spcPts val="1000"/>
              </a:spcBef>
              <a:spcAft>
                <a:spcPts val="0"/>
              </a:spcAft>
              <a:buNone/>
            </a:pPr>
            <a:r>
              <a:rPr lang="en-US" sz="3400">
                <a:solidFill>
                  <a:srgbClr val="00FFFF"/>
                </a:solidFill>
              </a:rPr>
              <a:t>There are two different types of hosting :-</a:t>
            </a:r>
            <a:endParaRPr sz="3400">
              <a:solidFill>
                <a:srgbClr val="00FFFF"/>
              </a:solidFill>
            </a:endParaRPr>
          </a:p>
          <a:p>
            <a:pPr indent="-381000" lvl="0" marL="457200" rtl="0" algn="l">
              <a:spcBef>
                <a:spcPts val="1000"/>
              </a:spcBef>
              <a:spcAft>
                <a:spcPts val="0"/>
              </a:spcAft>
              <a:buClr>
                <a:srgbClr val="00FFFF"/>
              </a:buClr>
              <a:buSzPts val="2400"/>
              <a:buChar char="•"/>
            </a:pPr>
            <a:r>
              <a:rPr lang="en-US" sz="3400">
                <a:solidFill>
                  <a:srgbClr val="00FFFF"/>
                </a:solidFill>
              </a:rPr>
              <a:t>Host the website yourself</a:t>
            </a:r>
            <a:endParaRPr sz="3400">
              <a:solidFill>
                <a:srgbClr val="00FFFF"/>
              </a:solidFill>
            </a:endParaRPr>
          </a:p>
          <a:p>
            <a:pPr indent="-381000" lvl="0" marL="457200" rtl="0" algn="l">
              <a:spcBef>
                <a:spcPts val="0"/>
              </a:spcBef>
              <a:spcAft>
                <a:spcPts val="0"/>
              </a:spcAft>
              <a:buClr>
                <a:srgbClr val="00FFFF"/>
              </a:buClr>
              <a:buSzPts val="2400"/>
              <a:buChar char="•"/>
            </a:pPr>
            <a:r>
              <a:rPr lang="en-US" sz="3400">
                <a:solidFill>
                  <a:srgbClr val="00FFFF"/>
                </a:solidFill>
              </a:rPr>
              <a:t>Find a hosting provider to host your website</a:t>
            </a:r>
            <a:endParaRPr sz="3400">
              <a:solidFill>
                <a:srgbClr val="00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2727"/>
        </a:solidFill>
      </p:bgPr>
    </p:bg>
    <p:spTree>
      <p:nvGrpSpPr>
        <p:cNvPr id="219" name="Shape 219"/>
        <p:cNvGrpSpPr/>
        <p:nvPr/>
      </p:nvGrpSpPr>
      <p:grpSpPr>
        <a:xfrm>
          <a:off x="0" y="0"/>
          <a:ext cx="0" cy="0"/>
          <a:chOff x="0" y="0"/>
          <a:chExt cx="0" cy="0"/>
        </a:xfrm>
      </p:grpSpPr>
      <p:sp>
        <p:nvSpPr>
          <p:cNvPr id="220" name="Google Shape;220;g19590c8536b_5_12"/>
          <p:cNvSpPr txBox="1"/>
          <p:nvPr>
            <p:ph type="title"/>
          </p:nvPr>
        </p:nvSpPr>
        <p:spPr>
          <a:xfrm>
            <a:off x="838200" y="0"/>
            <a:ext cx="10515600" cy="997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5200">
                <a:solidFill>
                  <a:srgbClr val="C879FF"/>
                </a:solidFill>
              </a:rPr>
              <a:t>Hosting yourself</a:t>
            </a:r>
            <a:endParaRPr b="1" sz="6000">
              <a:solidFill>
                <a:srgbClr val="C879FF"/>
              </a:solidFill>
            </a:endParaRPr>
          </a:p>
        </p:txBody>
      </p:sp>
      <p:sp>
        <p:nvSpPr>
          <p:cNvPr id="221" name="Google Shape;221;g19590c8536b_5_12"/>
          <p:cNvSpPr txBox="1"/>
          <p:nvPr>
            <p:ph idx="1" type="body"/>
          </p:nvPr>
        </p:nvSpPr>
        <p:spPr>
          <a:xfrm>
            <a:off x="838200" y="1108375"/>
            <a:ext cx="10515600" cy="5430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4A86E8"/>
                </a:solidFill>
              </a:rPr>
              <a:t>Hosting the website yourself means that you will need to have the right equipment, including a web server (basically a computer) and 24/7 internet access.</a:t>
            </a:r>
            <a:endParaRPr>
              <a:solidFill>
                <a:srgbClr val="4A86E8"/>
              </a:solidFill>
            </a:endParaRPr>
          </a:p>
          <a:p>
            <a:pPr indent="0" lvl="0" marL="0" rtl="0" algn="l">
              <a:spcBef>
                <a:spcPts val="1000"/>
              </a:spcBef>
              <a:spcAft>
                <a:spcPts val="0"/>
              </a:spcAft>
              <a:buNone/>
            </a:pPr>
            <a:r>
              <a:t/>
            </a:r>
            <a:endParaRPr>
              <a:solidFill>
                <a:srgbClr val="4A86E8"/>
              </a:solidFill>
            </a:endParaRPr>
          </a:p>
          <a:p>
            <a:pPr indent="-342900" lvl="0" marL="457200" rtl="0" algn="l">
              <a:spcBef>
                <a:spcPts val="1000"/>
              </a:spcBef>
              <a:spcAft>
                <a:spcPts val="0"/>
              </a:spcAft>
              <a:buClr>
                <a:srgbClr val="06D6A0"/>
              </a:buClr>
              <a:buSzPts val="1800"/>
              <a:buChar char="•"/>
            </a:pPr>
            <a:r>
              <a:rPr lang="en-US">
                <a:solidFill>
                  <a:srgbClr val="06D6A0"/>
                </a:solidFill>
              </a:rPr>
              <a:t>You’ll have absolute control of the website.</a:t>
            </a:r>
            <a:endParaRPr>
              <a:solidFill>
                <a:srgbClr val="06D6A0"/>
              </a:solidFill>
            </a:endParaRPr>
          </a:p>
          <a:p>
            <a:pPr indent="-342900" lvl="0" marL="457200" rtl="0" algn="l">
              <a:spcBef>
                <a:spcPts val="0"/>
              </a:spcBef>
              <a:spcAft>
                <a:spcPts val="0"/>
              </a:spcAft>
              <a:buClr>
                <a:srgbClr val="06D6A0"/>
              </a:buClr>
              <a:buSzPts val="1800"/>
              <a:buChar char="•"/>
            </a:pPr>
            <a:r>
              <a:rPr lang="en-US">
                <a:solidFill>
                  <a:srgbClr val="06D6A0"/>
                </a:solidFill>
              </a:rPr>
              <a:t>You have ull transparency.</a:t>
            </a:r>
            <a:endParaRPr>
              <a:solidFill>
                <a:srgbClr val="06D6A0"/>
              </a:solidFill>
            </a:endParaRPr>
          </a:p>
          <a:p>
            <a:pPr indent="-342900" lvl="0" marL="457200" rtl="0" algn="l">
              <a:spcBef>
                <a:spcPts val="0"/>
              </a:spcBef>
              <a:spcAft>
                <a:spcPts val="0"/>
              </a:spcAft>
              <a:buClr>
                <a:srgbClr val="06D6A0"/>
              </a:buClr>
              <a:buSzPts val="1800"/>
              <a:buChar char="•"/>
            </a:pPr>
            <a:r>
              <a:rPr lang="en-US">
                <a:solidFill>
                  <a:srgbClr val="06D6A0"/>
                </a:solidFill>
              </a:rPr>
              <a:t>there are no restrictions what you can upload</a:t>
            </a:r>
            <a:endParaRPr>
              <a:solidFill>
                <a:srgbClr val="06D6A0"/>
              </a:solidFill>
            </a:endParaRPr>
          </a:p>
          <a:p>
            <a:pPr indent="0" lvl="0" marL="0" rtl="0" algn="l">
              <a:spcBef>
                <a:spcPts val="1000"/>
              </a:spcBef>
              <a:spcAft>
                <a:spcPts val="0"/>
              </a:spcAft>
              <a:buNone/>
            </a:pPr>
            <a:r>
              <a:t/>
            </a:r>
            <a:endParaRPr>
              <a:solidFill>
                <a:srgbClr val="4A86E8"/>
              </a:solidFill>
            </a:endParaRPr>
          </a:p>
          <a:p>
            <a:pPr indent="-342900" lvl="0" marL="457200" rtl="0" algn="l">
              <a:spcBef>
                <a:spcPts val="1000"/>
              </a:spcBef>
              <a:spcAft>
                <a:spcPts val="0"/>
              </a:spcAft>
              <a:buClr>
                <a:srgbClr val="FF0000"/>
              </a:buClr>
              <a:buSzPts val="1800"/>
              <a:buChar char="•"/>
            </a:pPr>
            <a:r>
              <a:rPr lang="en-US">
                <a:solidFill>
                  <a:srgbClr val="FF0000"/>
                </a:solidFill>
              </a:rPr>
              <a:t>Hosting a website yourself is risky.</a:t>
            </a:r>
            <a:endParaRPr>
              <a:solidFill>
                <a:srgbClr val="FF0000"/>
              </a:solidFill>
            </a:endParaRPr>
          </a:p>
          <a:p>
            <a:pPr indent="-342900" lvl="0" marL="457200" rtl="0" algn="l">
              <a:spcBef>
                <a:spcPts val="0"/>
              </a:spcBef>
              <a:spcAft>
                <a:spcPts val="0"/>
              </a:spcAft>
              <a:buClr>
                <a:srgbClr val="FF0000"/>
              </a:buClr>
              <a:buSzPts val="1800"/>
              <a:buChar char="•"/>
            </a:pPr>
            <a:r>
              <a:rPr lang="en-US">
                <a:solidFill>
                  <a:srgbClr val="FF0000"/>
                </a:solidFill>
              </a:rPr>
              <a:t>Cyber attacks can happens and compromise your network security.</a:t>
            </a:r>
            <a:endParaRPr>
              <a:solidFill>
                <a:srgbClr val="FF0000"/>
              </a:solidFill>
            </a:endParaRPr>
          </a:p>
          <a:p>
            <a:pPr indent="-342900" lvl="0" marL="457200" rtl="0" algn="l">
              <a:spcBef>
                <a:spcPts val="0"/>
              </a:spcBef>
              <a:spcAft>
                <a:spcPts val="0"/>
              </a:spcAft>
              <a:buClr>
                <a:srgbClr val="FF0000"/>
              </a:buClr>
              <a:buSzPts val="1800"/>
              <a:buChar char="•"/>
            </a:pPr>
            <a:r>
              <a:rPr lang="en-US">
                <a:solidFill>
                  <a:srgbClr val="FF0000"/>
                </a:solidFill>
              </a:rPr>
              <a:t>Running a server 24/7 is pretty expensive.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1000"/>
                                        <p:tgtEl>
                                          <p:spTgt spid="2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animEffect filter="fade" transition="in">
                                      <p:cBhvr>
                                        <p:cTn dur="1000"/>
                                        <p:tgtEl>
                                          <p:spTgt spid="2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animEffect filter="fade" transition="in">
                                      <p:cBhvr>
                                        <p:cTn dur="1000"/>
                                        <p:tgtEl>
                                          <p:spTgt spid="2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animEffect filter="fade" transition="in">
                                      <p:cBhvr>
                                        <p:cTn dur="1000"/>
                                        <p:tgtEl>
                                          <p:spTgt spid="2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animEffect filter="fade" transition="in">
                                      <p:cBhvr>
                                        <p:cTn dur="1000"/>
                                        <p:tgtEl>
                                          <p:spTgt spid="2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animEffect filter="fade" transition="in">
                                      <p:cBhvr>
                                        <p:cTn dur="1000"/>
                                        <p:tgtEl>
                                          <p:spTgt spid="2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B50"/>
        </a:solidFill>
      </p:bgPr>
    </p:bg>
    <p:spTree>
      <p:nvGrpSpPr>
        <p:cNvPr id="225" name="Shape 225"/>
        <p:cNvGrpSpPr/>
        <p:nvPr/>
      </p:nvGrpSpPr>
      <p:grpSpPr>
        <a:xfrm>
          <a:off x="0" y="0"/>
          <a:ext cx="0" cy="0"/>
          <a:chOff x="0" y="0"/>
          <a:chExt cx="0" cy="0"/>
        </a:xfrm>
      </p:grpSpPr>
      <p:sp>
        <p:nvSpPr>
          <p:cNvPr id="226" name="Google Shape;226;g19590c8536b_5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500">
                <a:solidFill>
                  <a:srgbClr val="00FF00"/>
                </a:solidFill>
              </a:rPr>
              <a:t>Hosting Provider</a:t>
            </a:r>
            <a:endParaRPr b="1" sz="4500">
              <a:solidFill>
                <a:srgbClr val="00FF00"/>
              </a:solidFill>
            </a:endParaRPr>
          </a:p>
        </p:txBody>
      </p:sp>
      <p:sp>
        <p:nvSpPr>
          <p:cNvPr id="227" name="Google Shape;227;g19590c8536b_5_18"/>
          <p:cNvSpPr txBox="1"/>
          <p:nvPr>
            <p:ph idx="1" type="body"/>
          </p:nvPr>
        </p:nvSpPr>
        <p:spPr>
          <a:xfrm>
            <a:off x="838200" y="1583375"/>
            <a:ext cx="10515600" cy="49560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solidFill>
                  <a:srgbClr val="FF00FF"/>
                </a:solidFill>
              </a:rPr>
              <a:t>This is the most common choice for web </a:t>
            </a:r>
            <a:r>
              <a:rPr lang="en-US">
                <a:solidFill>
                  <a:srgbClr val="FF00FF"/>
                </a:solidFill>
              </a:rPr>
              <a:t>hosting. Using a third party hosting provider allows you to concentrate on developing your website.</a:t>
            </a:r>
            <a:endParaRPr>
              <a:solidFill>
                <a:srgbClr val="FF00FF"/>
              </a:solidFill>
            </a:endParaRPr>
          </a:p>
          <a:p>
            <a:pPr indent="0" lvl="0" marL="0" rtl="0" algn="l">
              <a:spcBef>
                <a:spcPts val="1000"/>
              </a:spcBef>
              <a:spcAft>
                <a:spcPts val="0"/>
              </a:spcAft>
              <a:buNone/>
            </a:pPr>
            <a:r>
              <a:t/>
            </a:r>
            <a:endParaRPr>
              <a:solidFill>
                <a:srgbClr val="FF00FF"/>
              </a:solidFill>
            </a:endParaRPr>
          </a:p>
          <a:p>
            <a:pPr indent="-342900" lvl="0" marL="457200" rtl="0" algn="l">
              <a:spcBef>
                <a:spcPts val="1000"/>
              </a:spcBef>
              <a:spcAft>
                <a:spcPts val="0"/>
              </a:spcAft>
              <a:buClr>
                <a:srgbClr val="FF9900"/>
              </a:buClr>
              <a:buSzPts val="1800"/>
              <a:buChar char="•"/>
            </a:pPr>
            <a:r>
              <a:rPr lang="en-US">
                <a:solidFill>
                  <a:srgbClr val="FF9900"/>
                </a:solidFill>
              </a:rPr>
              <a:t>24/7 customer support.</a:t>
            </a:r>
            <a:endParaRPr>
              <a:solidFill>
                <a:srgbClr val="FF9900"/>
              </a:solidFill>
            </a:endParaRPr>
          </a:p>
          <a:p>
            <a:pPr indent="-342900" lvl="0" marL="457200" rtl="0" algn="l">
              <a:spcBef>
                <a:spcPts val="0"/>
              </a:spcBef>
              <a:spcAft>
                <a:spcPts val="0"/>
              </a:spcAft>
              <a:buClr>
                <a:srgbClr val="FF9900"/>
              </a:buClr>
              <a:buSzPts val="1800"/>
              <a:buChar char="•"/>
            </a:pPr>
            <a:r>
              <a:rPr lang="en-US">
                <a:solidFill>
                  <a:srgbClr val="FF9900"/>
                </a:solidFill>
              </a:rPr>
              <a:t>FTP is used to update the website info in real time.</a:t>
            </a:r>
            <a:endParaRPr>
              <a:solidFill>
                <a:srgbClr val="FF9900"/>
              </a:solidFill>
            </a:endParaRPr>
          </a:p>
          <a:p>
            <a:pPr indent="-342900" lvl="0" marL="457200" rtl="0" algn="l">
              <a:spcBef>
                <a:spcPts val="0"/>
              </a:spcBef>
              <a:spcAft>
                <a:spcPts val="0"/>
              </a:spcAft>
              <a:buClr>
                <a:srgbClr val="FF9900"/>
              </a:buClr>
              <a:buSzPts val="1800"/>
              <a:buChar char="•"/>
            </a:pPr>
            <a:r>
              <a:rPr lang="en-US">
                <a:solidFill>
                  <a:srgbClr val="FF9900"/>
                </a:solidFill>
              </a:rPr>
              <a:t>Coverage all over the world.</a:t>
            </a:r>
            <a:endParaRPr>
              <a:solidFill>
                <a:srgbClr val="FF9900"/>
              </a:solidFill>
            </a:endParaRPr>
          </a:p>
          <a:p>
            <a:pPr indent="0" lvl="0" marL="0" rtl="0" algn="l">
              <a:spcBef>
                <a:spcPts val="1000"/>
              </a:spcBef>
              <a:spcAft>
                <a:spcPts val="0"/>
              </a:spcAft>
              <a:buNone/>
            </a:pPr>
            <a:r>
              <a:t/>
            </a:r>
            <a:endParaRPr>
              <a:solidFill>
                <a:srgbClr val="FF00FF"/>
              </a:solidFill>
            </a:endParaRPr>
          </a:p>
          <a:p>
            <a:pPr indent="-342900" lvl="0" marL="457200" rtl="0" algn="l">
              <a:spcBef>
                <a:spcPts val="1000"/>
              </a:spcBef>
              <a:spcAft>
                <a:spcPts val="0"/>
              </a:spcAft>
              <a:buClr>
                <a:srgbClr val="00FFFF"/>
              </a:buClr>
              <a:buSzPts val="1800"/>
              <a:buChar char="•"/>
            </a:pPr>
            <a:r>
              <a:rPr lang="en-US">
                <a:solidFill>
                  <a:srgbClr val="00FFFF"/>
                </a:solidFill>
              </a:rPr>
              <a:t>You don’t full control of the website.</a:t>
            </a:r>
            <a:endParaRPr>
              <a:solidFill>
                <a:srgbClr val="00FFFF"/>
              </a:solidFill>
            </a:endParaRPr>
          </a:p>
          <a:p>
            <a:pPr indent="-342900" lvl="0" marL="457200" rtl="0" algn="l">
              <a:spcBef>
                <a:spcPts val="0"/>
              </a:spcBef>
              <a:spcAft>
                <a:spcPts val="0"/>
              </a:spcAft>
              <a:buClr>
                <a:srgbClr val="00FFFF"/>
              </a:buClr>
              <a:buSzPts val="1800"/>
              <a:buChar char="•"/>
            </a:pPr>
            <a:r>
              <a:rPr lang="en-US">
                <a:solidFill>
                  <a:srgbClr val="00FFFF"/>
                </a:solidFill>
              </a:rPr>
              <a:t>Have forced limitation(ex: no. of requests) for different tiers.</a:t>
            </a:r>
            <a:endParaRPr>
              <a:solidFill>
                <a:srgbClr val="00FFFF"/>
              </a:solidFill>
            </a:endParaRPr>
          </a:p>
          <a:p>
            <a:pPr indent="0" lvl="0" marL="457200" rtl="0" algn="l">
              <a:spcBef>
                <a:spcPts val="1000"/>
              </a:spcBef>
              <a:spcAft>
                <a:spcPts val="0"/>
              </a:spcAft>
              <a:buNone/>
            </a:pPr>
            <a:r>
              <a:t/>
            </a:r>
            <a:endParaRPr>
              <a:solidFill>
                <a:srgbClr val="00FFFF"/>
              </a:solidFill>
            </a:endParaRPr>
          </a:p>
          <a:p>
            <a:pPr indent="0" lvl="0" marL="0" rtl="0" algn="l">
              <a:spcBef>
                <a:spcPts val="1000"/>
              </a:spcBef>
              <a:spcAft>
                <a:spcPts val="0"/>
              </a:spcAft>
              <a:buNone/>
            </a:pPr>
            <a:r>
              <a:rPr lang="en-US">
                <a:solidFill>
                  <a:srgbClr val="007BFF"/>
                </a:solidFill>
              </a:rPr>
              <a:t>Examples :- AWS, AZURE, firebase, heroku, replit, github.</a:t>
            </a:r>
            <a:endParaRPr>
              <a:solidFill>
                <a:srgbClr val="007B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10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10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1000"/>
                                        <p:tgtEl>
                                          <p:spTgt spid="2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animEffect filter="fade" transition="in">
                                      <p:cBhvr>
                                        <p:cTn dur="1000"/>
                                        <p:tgtEl>
                                          <p:spTgt spid="2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animEffect filter="fade" transition="in">
                                      <p:cBhvr>
                                        <p:cTn dur="1000"/>
                                        <p:tgtEl>
                                          <p:spTgt spid="2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9" st="9"/>
                                            </p:txEl>
                                          </p:spTgt>
                                        </p:tgtEl>
                                        <p:attrNameLst>
                                          <p:attrName>style.visibility</p:attrName>
                                        </p:attrNameLst>
                                      </p:cBhvr>
                                      <p:to>
                                        <p:strVal val="visible"/>
                                      </p:to>
                                    </p:set>
                                    <p:animEffect filter="fade" transition="in">
                                      <p:cBhvr>
                                        <p:cTn dur="1000"/>
                                        <p:tgtEl>
                                          <p:spTgt spid="22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19590c8536b_5_23"/>
          <p:cNvPicPr preferRelativeResize="0"/>
          <p:nvPr/>
        </p:nvPicPr>
        <p:blipFill rotWithShape="1">
          <a:blip r:embed="rId3">
            <a:alphaModFix/>
          </a:blip>
          <a:srcRect b="3149" l="0" r="0" t="-3150"/>
          <a:stretch/>
        </p:blipFill>
        <p:spPr>
          <a:xfrm>
            <a:off x="152400" y="152400"/>
            <a:ext cx="11969999" cy="616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10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0CA3"/>
        </a:solidFill>
      </p:bgPr>
    </p:bg>
    <p:spTree>
      <p:nvGrpSpPr>
        <p:cNvPr id="236" name="Shape 236"/>
        <p:cNvGrpSpPr/>
        <p:nvPr/>
      </p:nvGrpSpPr>
      <p:grpSpPr>
        <a:xfrm>
          <a:off x="0" y="0"/>
          <a:ext cx="0" cy="0"/>
          <a:chOff x="0" y="0"/>
          <a:chExt cx="0" cy="0"/>
        </a:xfrm>
      </p:grpSpPr>
      <p:sp>
        <p:nvSpPr>
          <p:cNvPr id="237" name="Google Shape;237;g19590c8536b_5_29"/>
          <p:cNvSpPr txBox="1"/>
          <p:nvPr>
            <p:ph type="title"/>
          </p:nvPr>
        </p:nvSpPr>
        <p:spPr>
          <a:xfrm>
            <a:off x="783750" y="2834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500" u="sng">
                <a:solidFill>
                  <a:srgbClr val="007BFF"/>
                </a:solidFill>
              </a:rPr>
              <a:t>Configuring Domain Name</a:t>
            </a:r>
            <a:endParaRPr b="1" sz="4500" u="sng">
              <a:solidFill>
                <a:srgbClr val="007BFF"/>
              </a:solidFill>
            </a:endParaRPr>
          </a:p>
        </p:txBody>
      </p:sp>
      <p:sp>
        <p:nvSpPr>
          <p:cNvPr id="238" name="Google Shape;238;g19590c8536b_5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rgbClr val="FE6D73"/>
                </a:solidFill>
              </a:rPr>
              <a:t>To get started we should get a domain name. there are many domain </a:t>
            </a:r>
            <a:r>
              <a:rPr lang="en-US">
                <a:solidFill>
                  <a:srgbClr val="FE6D73"/>
                </a:solidFill>
              </a:rPr>
              <a:t>registrars(Namecheap, google domains, domain.com, etc) to buy domains. General simple domains are costly.</a:t>
            </a:r>
            <a:endParaRPr>
              <a:solidFill>
                <a:srgbClr val="FE6D73"/>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rgbClr val="06D6A0"/>
                </a:solidFill>
              </a:rPr>
              <a:t>To set your domain name of our website you need to go to the domain registrars and configure in the setting of the bought domain with the ip address of the server. This help the DNS server to locate the IP address.</a:t>
            </a:r>
            <a:endParaRPr>
              <a:solidFill>
                <a:srgbClr val="06D6A0"/>
              </a:solidFill>
            </a:endParaRPr>
          </a:p>
          <a:p>
            <a:pPr indent="0" lvl="0" marL="0" rtl="0" algn="l">
              <a:spcBef>
                <a:spcPts val="10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D6A0"/>
        </a:solidFill>
      </p:bgPr>
    </p:bg>
    <p:spTree>
      <p:nvGrpSpPr>
        <p:cNvPr id="95" name="Shape 95"/>
        <p:cNvGrpSpPr/>
        <p:nvPr/>
      </p:nvGrpSpPr>
      <p:grpSpPr>
        <a:xfrm>
          <a:off x="0" y="0"/>
          <a:ext cx="0" cy="0"/>
          <a:chOff x="0" y="0"/>
          <a:chExt cx="0" cy="0"/>
        </a:xfrm>
      </p:grpSpPr>
      <p:sp>
        <p:nvSpPr>
          <p:cNvPr id="96" name="Google Shape;96;p6"/>
          <p:cNvSpPr txBox="1"/>
          <p:nvPr>
            <p:ph type="title"/>
          </p:nvPr>
        </p:nvSpPr>
        <p:spPr>
          <a:xfrm>
            <a:off x="838200" y="19031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Ubuntu"/>
              <a:buNone/>
            </a:pPr>
            <a:r>
              <a:rPr b="1" lang="en-US">
                <a:latin typeface="Ubuntu"/>
                <a:ea typeface="Ubuntu"/>
                <a:cs typeface="Ubuntu"/>
                <a:sym typeface="Ubuntu"/>
              </a:rPr>
              <a:t>INTRODUCITON TO WEBSITES</a:t>
            </a:r>
            <a:endParaRPr b="1">
              <a:latin typeface="Ubuntu"/>
              <a:ea typeface="Ubuntu"/>
              <a:cs typeface="Ubuntu"/>
              <a:sym typeface="Ubuntu"/>
            </a:endParaRPr>
          </a:p>
        </p:txBody>
      </p:sp>
      <p:sp>
        <p:nvSpPr>
          <p:cNvPr id="97" name="Google Shape;97;p6"/>
          <p:cNvSpPr txBox="1"/>
          <p:nvPr/>
        </p:nvSpPr>
        <p:spPr>
          <a:xfrm>
            <a:off x="838200" y="1248591"/>
            <a:ext cx="10515600" cy="50167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Ubuntu"/>
                <a:ea typeface="Ubuntu"/>
                <a:cs typeface="Ubuntu"/>
                <a:sym typeface="Ubuntu"/>
              </a:rPr>
              <a:t>A website is a collection of web pages which are build using</a:t>
            </a:r>
            <a:r>
              <a:rPr b="1" lang="en-US" sz="2000">
                <a:solidFill>
                  <a:schemeClr val="dk1"/>
                </a:solidFill>
                <a:latin typeface="Ubuntu"/>
                <a:ea typeface="Ubuntu"/>
                <a:cs typeface="Ubuntu"/>
                <a:sym typeface="Ubuntu"/>
              </a:rPr>
              <a:t> </a:t>
            </a:r>
            <a:r>
              <a:rPr b="1" lang="en-US" sz="2000">
                <a:solidFill>
                  <a:schemeClr val="dk1"/>
                </a:solidFill>
                <a:highlight>
                  <a:srgbClr val="FF0000"/>
                </a:highlight>
                <a:latin typeface="Ubuntu"/>
                <a:ea typeface="Ubuntu"/>
                <a:cs typeface="Ubuntu"/>
                <a:sym typeface="Ubuntu"/>
              </a:rPr>
              <a:t>HTML,  CSS and JavaScript</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Ubuntu"/>
              <a:ea typeface="Ubuntu"/>
              <a:cs typeface="Ubuntu"/>
              <a:sym typeface="Ubuntu"/>
            </a:endParaRPr>
          </a:p>
          <a:p>
            <a:pPr indent="-285750" lvl="1" marL="742950" marR="0" rtl="0" algn="l">
              <a:spcBef>
                <a:spcPts val="0"/>
              </a:spcBef>
              <a:spcAft>
                <a:spcPts val="0"/>
              </a:spcAft>
              <a:buClr>
                <a:schemeClr val="dk1"/>
              </a:buClr>
              <a:buSzPts val="2000"/>
              <a:buFont typeface="Arial"/>
              <a:buChar char="•"/>
            </a:pPr>
            <a:r>
              <a:rPr b="1" i="0" lang="en-US" sz="2000" u="none" cap="none" strike="noStrike">
                <a:solidFill>
                  <a:schemeClr val="dk1"/>
                </a:solidFill>
                <a:highlight>
                  <a:srgbClr val="FFFF00"/>
                </a:highlight>
                <a:latin typeface="Ubuntu"/>
                <a:ea typeface="Ubuntu"/>
                <a:cs typeface="Ubuntu"/>
                <a:sym typeface="Ubuntu"/>
              </a:rPr>
              <a:t>HTML (Hyper Text Markup Language): </a:t>
            </a:r>
            <a:r>
              <a:rPr b="0" i="0" lang="en-US" sz="2000" u="none" cap="none" strike="noStrike">
                <a:solidFill>
                  <a:schemeClr val="dk1"/>
                </a:solidFill>
                <a:latin typeface="Ubuntu"/>
                <a:ea typeface="Ubuntu"/>
                <a:cs typeface="Ubuntu"/>
                <a:sym typeface="Ubuntu"/>
              </a:rPr>
              <a:t>HTML is the code that is used to structure a web page and its content</a:t>
            </a:r>
            <a:endParaRPr/>
          </a:p>
          <a:p>
            <a:pPr indent="-158750" lvl="1" marL="7429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Ubuntu"/>
              <a:ea typeface="Ubuntu"/>
              <a:cs typeface="Ubuntu"/>
              <a:sym typeface="Ubuntu"/>
            </a:endParaRPr>
          </a:p>
          <a:p>
            <a:pPr indent="-285750" lvl="1" marL="742950" marR="0" rtl="0" algn="l">
              <a:spcBef>
                <a:spcPts val="0"/>
              </a:spcBef>
              <a:spcAft>
                <a:spcPts val="0"/>
              </a:spcAft>
              <a:buClr>
                <a:schemeClr val="dk1"/>
              </a:buClr>
              <a:buSzPts val="2000"/>
              <a:buFont typeface="Arial"/>
              <a:buChar char="•"/>
            </a:pPr>
            <a:r>
              <a:rPr b="1" i="0" lang="en-US" sz="2000" u="none" cap="none" strike="noStrike">
                <a:solidFill>
                  <a:schemeClr val="dk1"/>
                </a:solidFill>
                <a:highlight>
                  <a:srgbClr val="FF1B6B"/>
                </a:highlight>
                <a:latin typeface="Ubuntu"/>
                <a:ea typeface="Ubuntu"/>
                <a:cs typeface="Ubuntu"/>
                <a:sym typeface="Ubuntu"/>
              </a:rPr>
              <a:t>CSS (Cascading Style Sheet):  </a:t>
            </a:r>
            <a:r>
              <a:rPr b="0" i="0" lang="en-US" sz="2000" u="none" cap="none" strike="noStrike">
                <a:solidFill>
                  <a:schemeClr val="dk1"/>
                </a:solidFill>
                <a:latin typeface="Ubuntu"/>
                <a:ea typeface="Ubuntu"/>
                <a:cs typeface="Ubuntu"/>
                <a:sym typeface="Ubuntu"/>
              </a:rPr>
              <a:t>CSS is used to add style to a web page by dictating how a site is displayed on a browser. CSS is responsible for the text style, size, positioning, color, and more on a website. It’s also what controls how a website’s style shifts between desktop and mobile versions. Without CSS, websites would look pretty boring.</a:t>
            </a:r>
            <a:endParaRPr/>
          </a:p>
          <a:p>
            <a:pPr indent="-158750" lvl="1" marL="7429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Ubuntu"/>
              <a:ea typeface="Ubuntu"/>
              <a:cs typeface="Ubuntu"/>
              <a:sym typeface="Ubuntu"/>
            </a:endParaRPr>
          </a:p>
          <a:p>
            <a:pPr indent="-285750" lvl="1" marL="742950" marR="0" rtl="0" algn="l">
              <a:spcBef>
                <a:spcPts val="0"/>
              </a:spcBef>
              <a:spcAft>
                <a:spcPts val="0"/>
              </a:spcAft>
              <a:buClr>
                <a:schemeClr val="dk1"/>
              </a:buClr>
              <a:buSzPts val="2000"/>
              <a:buFont typeface="Arial"/>
              <a:buChar char="•"/>
            </a:pPr>
            <a:r>
              <a:rPr b="1" i="0" lang="en-US" sz="2000" u="none" cap="none" strike="noStrike">
                <a:solidFill>
                  <a:schemeClr val="dk1"/>
                </a:solidFill>
                <a:highlight>
                  <a:srgbClr val="EE6C4D"/>
                </a:highlight>
                <a:latin typeface="Ubuntu"/>
                <a:ea typeface="Ubuntu"/>
                <a:cs typeface="Ubuntu"/>
                <a:sym typeface="Ubuntu"/>
              </a:rPr>
              <a:t>JavaScript: </a:t>
            </a:r>
            <a:r>
              <a:rPr b="0" i="0" lang="en-US" sz="2000" u="none" cap="none" strike="noStrike">
                <a:solidFill>
                  <a:schemeClr val="dk1"/>
                </a:solidFill>
                <a:latin typeface="Ubuntu"/>
                <a:ea typeface="Ubuntu"/>
                <a:cs typeface="Ubuntu"/>
                <a:sym typeface="Ubuntu"/>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a:t>
            </a:r>
            <a:endParaRPr b="0" i="0" sz="2000" u="none" cap="none" strike="noStrike">
              <a:solidFill>
                <a:schemeClr val="dk1"/>
              </a:solidFill>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g19590c8536b_7_26"/>
          <p:cNvPicPr preferRelativeResize="0"/>
          <p:nvPr/>
        </p:nvPicPr>
        <p:blipFill>
          <a:blip r:embed="rId3">
            <a:alphaModFix/>
          </a:blip>
          <a:stretch>
            <a:fillRect/>
          </a:stretch>
        </p:blipFill>
        <p:spPr>
          <a:xfrm>
            <a:off x="2574925" y="0"/>
            <a:ext cx="7042150" cy="685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19590c8536b_7_31"/>
          <p:cNvPicPr preferRelativeResize="0"/>
          <p:nvPr/>
        </p:nvPicPr>
        <p:blipFill>
          <a:blip r:embed="rId3">
            <a:alphaModFix/>
          </a:blip>
          <a:stretch>
            <a:fillRect/>
          </a:stretch>
        </p:blipFill>
        <p:spPr>
          <a:xfrm>
            <a:off x="1737196" y="-57025"/>
            <a:ext cx="8547459"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g19590c8536b_7_36"/>
          <p:cNvPicPr preferRelativeResize="0"/>
          <p:nvPr/>
        </p:nvPicPr>
        <p:blipFill>
          <a:blip r:embed="rId3">
            <a:alphaModFix/>
          </a:blip>
          <a:stretch>
            <a:fillRect/>
          </a:stretch>
        </p:blipFill>
        <p:spPr>
          <a:xfrm>
            <a:off x="2393537" y="149675"/>
            <a:ext cx="7404926" cy="6558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590c8536b_7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g19590c8536b_7_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0" name="Google Shape;260;g19590c8536b_7_41"/>
          <p:cNvPicPr preferRelativeResize="0"/>
          <p:nvPr/>
        </p:nvPicPr>
        <p:blipFill>
          <a:blip r:embed="rId3">
            <a:alphaModFix/>
          </a:blip>
          <a:stretch>
            <a:fillRect/>
          </a:stretch>
        </p:blipFill>
        <p:spPr>
          <a:xfrm>
            <a:off x="3102551" y="866851"/>
            <a:ext cx="5986907" cy="5124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9590c8536b_16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6" name="Google Shape;266;g19590c8536b_16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7" name="Google Shape;267;g19590c8536b_16_2"/>
          <p:cNvPicPr preferRelativeResize="0"/>
          <p:nvPr/>
        </p:nvPicPr>
        <p:blipFill>
          <a:blip r:embed="rId3">
            <a:alphaModFix/>
          </a:blip>
          <a:stretch>
            <a:fillRect/>
          </a:stretch>
        </p:blipFill>
        <p:spPr>
          <a:xfrm>
            <a:off x="1341002" y="747713"/>
            <a:ext cx="9509985" cy="5362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9590c8536b_16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3" name="Google Shape;273;g19590c8536b_16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4" name="Google Shape;274;g19590c8536b_16_7"/>
          <p:cNvPicPr preferRelativeResize="0"/>
          <p:nvPr/>
        </p:nvPicPr>
        <p:blipFill>
          <a:blip r:embed="rId3">
            <a:alphaModFix/>
          </a:blip>
          <a:stretch>
            <a:fillRect/>
          </a:stretch>
        </p:blipFill>
        <p:spPr>
          <a:xfrm>
            <a:off x="2964237" y="301113"/>
            <a:ext cx="6263524" cy="625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19590c8536b_7_16"/>
          <p:cNvPicPr preferRelativeResize="0"/>
          <p:nvPr/>
        </p:nvPicPr>
        <p:blipFill>
          <a:blip r:embed="rId3">
            <a:alphaModFix/>
          </a:blip>
          <a:stretch>
            <a:fillRect/>
          </a:stretch>
        </p:blipFill>
        <p:spPr>
          <a:xfrm>
            <a:off x="3598975" y="997813"/>
            <a:ext cx="4994053" cy="4862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9590c8536b_7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108" name="Google Shape;108;g19590c8536b_7_21"/>
          <p:cNvPicPr preferRelativeResize="0"/>
          <p:nvPr/>
        </p:nvPicPr>
        <p:blipFill>
          <a:blip r:embed="rId3">
            <a:alphaModFix/>
          </a:blip>
          <a:stretch>
            <a:fillRect/>
          </a:stretch>
        </p:blipFill>
        <p:spPr>
          <a:xfrm>
            <a:off x="4272609" y="997812"/>
            <a:ext cx="3646782" cy="4862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8"/>
          <p:cNvPicPr preferRelativeResize="0"/>
          <p:nvPr/>
        </p:nvPicPr>
        <p:blipFill rotWithShape="1">
          <a:blip r:embed="rId3">
            <a:alphaModFix/>
          </a:blip>
          <a:srcRect b="0" l="0" r="0" t="0"/>
          <a:stretch/>
        </p:blipFill>
        <p:spPr>
          <a:xfrm>
            <a:off x="3540579" y="742950"/>
            <a:ext cx="5372100" cy="537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9"/>
          <p:cNvPicPr preferRelativeResize="0"/>
          <p:nvPr/>
        </p:nvPicPr>
        <p:blipFill rotWithShape="1">
          <a:blip r:embed="rId3">
            <a:alphaModFix/>
          </a:blip>
          <a:srcRect b="0" l="0" r="0" t="0"/>
          <a:stretch/>
        </p:blipFill>
        <p:spPr>
          <a:xfrm>
            <a:off x="2479476" y="0"/>
            <a:ext cx="7233047"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123"/>
                                        </p:tgtEl>
                                        <p:attrNameLst>
                                          <p:attrName>ppt_y</p:attrName>
                                        </p:attrNameLst>
                                      </p:cBhvr>
                                      <p:tavLst>
                                        <p:tav fmla="" tm="0">
                                          <p:val>
                                            <p:strVal val="#ppt_y"/>
                                          </p:val>
                                        </p:tav>
                                        <p:tav fmla="" tm="100000">
                                          <p:val>
                                            <p:strVal val="#ppt_y-1"/>
                                          </p:val>
                                        </p:tav>
                                      </p:tavLst>
                                    </p:anim>
                                    <p:set>
                                      <p:cBhvr>
                                        <p:cTn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1B6B"/>
            </a:gs>
            <a:gs pos="100000">
              <a:srgbClr val="FF1B6B"/>
            </a:gs>
          </a:gsLst>
          <a:lin ang="2700000" scaled="0"/>
        </a:gradFill>
      </p:bgPr>
    </p:bg>
    <p:spTree>
      <p:nvGrpSpPr>
        <p:cNvPr id="127" name="Shape 127"/>
        <p:cNvGrpSpPr/>
        <p:nvPr/>
      </p:nvGrpSpPr>
      <p:grpSpPr>
        <a:xfrm>
          <a:off x="0" y="0"/>
          <a:ext cx="0" cy="0"/>
          <a:chOff x="0" y="0"/>
          <a:chExt cx="0" cy="0"/>
        </a:xfrm>
      </p:grpSpPr>
      <p:sp>
        <p:nvSpPr>
          <p:cNvPr id="128" name="Google Shape;1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Ubuntu Medium"/>
              <a:buNone/>
            </a:pPr>
            <a:r>
              <a:rPr lang="en-US">
                <a:solidFill>
                  <a:schemeClr val="lt1"/>
                </a:solidFill>
                <a:latin typeface="Ubuntu Medium"/>
                <a:ea typeface="Ubuntu Medium"/>
                <a:cs typeface="Ubuntu Medium"/>
                <a:sym typeface="Ubuntu Medium"/>
              </a:rPr>
              <a:t>Web Terminologies </a:t>
            </a:r>
            <a:endParaRPr>
              <a:solidFill>
                <a:schemeClr val="lt1"/>
              </a:solidFill>
              <a:latin typeface="Ubuntu Medium"/>
              <a:ea typeface="Ubuntu Medium"/>
              <a:cs typeface="Ubuntu Medium"/>
              <a:sym typeface="Ubuntu Medium"/>
            </a:endParaRPr>
          </a:p>
        </p:txBody>
      </p:sp>
      <p:sp>
        <p:nvSpPr>
          <p:cNvPr id="129" name="Google Shape;129;p4"/>
          <p:cNvSpPr txBox="1"/>
          <p:nvPr/>
        </p:nvSpPr>
        <p:spPr>
          <a:xfrm>
            <a:off x="1167653" y="1690688"/>
            <a:ext cx="9856800" cy="50796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b="1" i="0" lang="en-US" sz="2400" u="none" cap="none" strike="noStrike">
                <a:solidFill>
                  <a:schemeClr val="dk1"/>
                </a:solidFill>
                <a:highlight>
                  <a:srgbClr val="90F1EF"/>
                </a:highlight>
                <a:latin typeface="Ubuntu"/>
                <a:ea typeface="Ubuntu"/>
                <a:cs typeface="Ubuntu"/>
                <a:sym typeface="Ubuntu"/>
              </a:rPr>
              <a:t>HTML (Hyper Text Markup Language) - </a:t>
            </a:r>
            <a:r>
              <a:rPr b="0" i="0" lang="en-US" sz="2400" u="none" cap="none" strike="noStrike">
                <a:solidFill>
                  <a:schemeClr val="lt2"/>
                </a:solidFill>
                <a:latin typeface="Ubuntu"/>
                <a:ea typeface="Ubuntu"/>
                <a:cs typeface="Ubuntu"/>
                <a:sym typeface="Ubuntu"/>
              </a:rPr>
              <a:t>the "programming" language used to write web pages</a:t>
            </a:r>
            <a:endParaRPr/>
          </a:p>
          <a:p>
            <a:pPr indent="0" lvl="0" marL="0" marR="0" rtl="0" algn="l">
              <a:spcBef>
                <a:spcPts val="0"/>
              </a:spcBef>
              <a:spcAft>
                <a:spcPts val="0"/>
              </a:spcAft>
              <a:buNone/>
            </a:pPr>
            <a:r>
              <a:t/>
            </a:r>
            <a:endParaRPr b="0" i="0" sz="2400" u="none" cap="none" strike="noStrike">
              <a:solidFill>
                <a:schemeClr val="lt2"/>
              </a:solidFill>
              <a:latin typeface="Ubuntu"/>
              <a:ea typeface="Ubuntu"/>
              <a:cs typeface="Ubuntu"/>
              <a:sym typeface="Ubuntu"/>
            </a:endParaRPr>
          </a:p>
          <a:p>
            <a:pPr indent="-152400" lvl="0" marL="0" marR="0" rtl="0" algn="l">
              <a:spcBef>
                <a:spcPts val="0"/>
              </a:spcBef>
              <a:spcAft>
                <a:spcPts val="0"/>
              </a:spcAft>
              <a:buClr>
                <a:schemeClr val="lt2"/>
              </a:buClr>
              <a:buSzPts val="2400"/>
              <a:buFont typeface="Arial"/>
              <a:buChar char="•"/>
            </a:pPr>
            <a:r>
              <a:rPr b="0" i="0" lang="en-US" sz="2400" u="none" cap="none" strike="noStrike">
                <a:solidFill>
                  <a:schemeClr val="lt2"/>
                </a:solidFill>
                <a:latin typeface="Ubuntu"/>
                <a:ea typeface="Ubuntu"/>
                <a:cs typeface="Ubuntu"/>
                <a:sym typeface="Ubuntu"/>
              </a:rPr>
              <a:t>Source file - the set of tags and text which make up a web page. Browsers process the source file to make the web page look the way the designer wanted it to look.</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lt2"/>
              </a:solidFill>
              <a:latin typeface="Ubuntu"/>
              <a:ea typeface="Ubuntu"/>
              <a:cs typeface="Ubuntu"/>
              <a:sym typeface="Ubuntu"/>
            </a:endParaRPr>
          </a:p>
          <a:p>
            <a:pPr indent="-152400" lvl="0" marL="0" marR="0" rtl="0" algn="l">
              <a:spcBef>
                <a:spcPts val="0"/>
              </a:spcBef>
              <a:spcAft>
                <a:spcPts val="0"/>
              </a:spcAft>
              <a:buClr>
                <a:schemeClr val="lt1"/>
              </a:buClr>
              <a:buSzPts val="2400"/>
              <a:buFont typeface="Arial"/>
              <a:buChar char="•"/>
            </a:pPr>
            <a:r>
              <a:rPr b="1" i="0" lang="en-US" sz="2400" u="none" cap="none" strike="noStrike">
                <a:solidFill>
                  <a:schemeClr val="lt1"/>
                </a:solidFill>
                <a:highlight>
                  <a:srgbClr val="800080"/>
                </a:highlight>
                <a:latin typeface="Ubuntu"/>
                <a:ea typeface="Ubuntu"/>
                <a:cs typeface="Ubuntu"/>
                <a:sym typeface="Ubuntu"/>
              </a:rPr>
              <a:t>URL (Uniform Resource Locator) - </a:t>
            </a:r>
            <a:r>
              <a:rPr b="0" i="0" lang="en-US" sz="2400" u="none" cap="none" strike="noStrike">
                <a:solidFill>
                  <a:schemeClr val="lt2"/>
                </a:solidFill>
                <a:latin typeface="Ubuntu"/>
                <a:ea typeface="Ubuntu"/>
                <a:cs typeface="Ubuntu"/>
                <a:sym typeface="Ubuntu"/>
              </a:rPr>
              <a:t>a web address; indicates the location of a web resource as well as the protocol needed to access it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lt2"/>
              </a:solidFill>
              <a:latin typeface="Ubuntu"/>
              <a:ea typeface="Ubuntu"/>
              <a:cs typeface="Ubuntu"/>
              <a:sym typeface="Ubuntu"/>
            </a:endParaRPr>
          </a:p>
          <a:p>
            <a:pPr indent="-152400" lvl="0" marL="0" marR="0" rtl="0" algn="l">
              <a:spcBef>
                <a:spcPts val="0"/>
              </a:spcBef>
              <a:spcAft>
                <a:spcPts val="0"/>
              </a:spcAft>
              <a:buClr>
                <a:schemeClr val="lt2"/>
              </a:buClr>
              <a:buSzPts val="2400"/>
              <a:buFont typeface="Arial"/>
              <a:buChar char="•"/>
            </a:pPr>
            <a:r>
              <a:rPr b="0" i="0" lang="en-US" sz="2400" u="none" cap="none" strike="noStrike">
                <a:solidFill>
                  <a:schemeClr val="lt2"/>
                </a:solidFill>
                <a:latin typeface="Ubuntu"/>
                <a:ea typeface="Ubuntu"/>
                <a:cs typeface="Ubuntu"/>
                <a:sym typeface="Ubuntu"/>
              </a:rPr>
              <a:t>Protocol - ground rules or "language" that internet computers use to "talk" with each other</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Ubuntu"/>
              <a:ea typeface="Ubuntu"/>
              <a:cs typeface="Ubuntu"/>
              <a:sym typeface="Ubuntu"/>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5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5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5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5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500"/>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2022-11-18T13:04:00Z</dcterms:created>
  <dc:creator>moyezam ali</dc:creator>
</cp:coreProperties>
</file>