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8"/>
  </p:notesMasterIdLst>
  <p:sldIdLst>
    <p:sldId id="264" r:id="rId2"/>
    <p:sldId id="257" r:id="rId3"/>
    <p:sldId id="258" r:id="rId4"/>
    <p:sldId id="263" r:id="rId5"/>
    <p:sldId id="260" r:id="rId6"/>
    <p:sldId id="261" r:id="rId7"/>
  </p:sldIdLst>
  <p:sldSz cx="9144000" cy="5143500" type="screen16x9"/>
  <p:notesSz cx="6858000" cy="9144000"/>
  <p:embeddedFontLst>
    <p:embeddedFont>
      <p:font typeface="Britannic Bold" panose="020B0903060703020204" pitchFamily="34" charset="0"/>
      <p:regular r:id="rId9"/>
    </p:embeddedFont>
    <p:embeddedFont>
      <p:font typeface="Calibri Light" panose="020F0302020204030204" pitchFamily="34" charset="0"/>
      <p:regular r:id="rId10"/>
      <p:italic r:id="rId11"/>
    </p:embeddedFont>
    <p:embeddedFont>
      <p:font typeface="Roboto" panose="020B0604020202020204" charset="0"/>
      <p:regular r:id="rId12"/>
      <p:bold r:id="rId13"/>
      <p:italic r:id="rId14"/>
      <p:boldItalic r:id="rId15"/>
    </p:embeddedFont>
    <p:embeddedFont>
      <p:font typeface="Rockwell" panose="02060603020205020403" pitchFamily="18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22F650-51DC-4F7B-859F-A44B439500DB}" v="305" dt="2021-03-17T20:41:36.3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1" d="100"/>
          <a:sy n="61" d="100"/>
        </p:scale>
        <p:origin x="150" y="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8031172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65748a801_0_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65748a801_0_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2911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65748a801_0_1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65748a801_0_1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2554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65748a801_0_1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65748a801_0_1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3088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65748a801_0_1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65748a801_0_1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6604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65748a801_0_1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65748a801_0_1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2877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247255" y="-44532"/>
            <a:ext cx="9386888" cy="5192849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251970" y="889863"/>
            <a:ext cx="6636259" cy="3358450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9428" y="1556628"/>
            <a:ext cx="6509936" cy="1311547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9600" spc="-267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9428" y="2929700"/>
            <a:ext cx="6505070" cy="99194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3200" b="0">
                <a:solidFill>
                  <a:srgbClr val="FFFEFF"/>
                </a:solidFill>
              </a:defRPr>
            </a:lvl1pPr>
            <a:lvl2pPr marL="812810" indent="0" algn="ctr">
              <a:buNone/>
              <a:defRPr sz="3200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757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2444"/>
            <a:ext cx="2625897" cy="184233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32488" y="596039"/>
            <a:ext cx="4706276" cy="394281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475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9438086" cy="5139929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5789211" y="1274692"/>
            <a:ext cx="2755857" cy="2602816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55578" y="1762444"/>
            <a:ext cx="2625896" cy="184233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2060" y="598834"/>
            <a:ext cx="4701467" cy="3942977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310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535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2444"/>
            <a:ext cx="2624234" cy="184233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8836" y="602389"/>
            <a:ext cx="4711405" cy="3936467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835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247255" y="-44532"/>
            <a:ext cx="9386888" cy="5192849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2444659" y="889863"/>
            <a:ext cx="4249609" cy="3358450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162" y="1556047"/>
            <a:ext cx="4117668" cy="1267043"/>
          </a:xfrm>
        </p:spPr>
        <p:txBody>
          <a:bodyPr bIns="0" anchor="b">
            <a:normAutofit/>
          </a:bodyPr>
          <a:lstStyle>
            <a:lvl1pPr algn="ctr">
              <a:defRPr sz="7822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162" y="2885138"/>
            <a:ext cx="4117667" cy="1037828"/>
          </a:xfrm>
        </p:spPr>
        <p:txBody>
          <a:bodyPr tIns="0">
            <a:normAutofit/>
          </a:bodyPr>
          <a:lstStyle>
            <a:lvl1pPr marL="0" indent="0" algn="ctr">
              <a:buNone/>
              <a:defRPr sz="3200">
                <a:solidFill>
                  <a:srgbClr val="FFFEFF"/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916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0" y="1754752"/>
            <a:ext cx="2625621" cy="1852549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40659" y="602391"/>
            <a:ext cx="4702193" cy="17869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38835" y="2754121"/>
            <a:ext cx="4704017" cy="178769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026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1" y="1772937"/>
            <a:ext cx="2625621" cy="1845373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43853" y="602389"/>
            <a:ext cx="4698816" cy="51435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3911" b="0" cap="all" baseline="0">
                <a:solidFill>
                  <a:schemeClr val="accent1"/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43979" y="1116739"/>
            <a:ext cx="4698263" cy="127264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38989" y="2749415"/>
            <a:ext cx="4698311" cy="51435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3911" b="0" cap="all" baseline="0">
                <a:solidFill>
                  <a:schemeClr val="accent1"/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38835" y="3263765"/>
            <a:ext cx="4699191" cy="127804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467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2444"/>
            <a:ext cx="2625897" cy="184233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706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513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4019"/>
            <a:ext cx="2625898" cy="917474"/>
          </a:xfrm>
        </p:spPr>
        <p:txBody>
          <a:bodyPr bIns="0" anchor="b">
            <a:noAutofit/>
          </a:bodyPr>
          <a:lstStyle>
            <a:lvl1pPr algn="ctr">
              <a:defRPr sz="5689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2488" y="602107"/>
            <a:ext cx="4706276" cy="3937455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6474" y="2685140"/>
            <a:ext cx="2625898" cy="915873"/>
          </a:xfrm>
        </p:spPr>
        <p:txBody>
          <a:bodyPr/>
          <a:lstStyle>
            <a:lvl1pPr marL="0" indent="0" algn="ctr">
              <a:buNone/>
              <a:defRPr sz="2844">
                <a:solidFill>
                  <a:srgbClr val="FFFEFF"/>
                </a:solidFill>
              </a:defRPr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804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247255" y="-44532"/>
            <a:ext cx="9386888" cy="5192849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604002" y="1273749"/>
            <a:ext cx="4456155" cy="2602816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7632" y="0"/>
            <a:ext cx="3486368" cy="51435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082" y="1770191"/>
            <a:ext cx="4332485" cy="883524"/>
          </a:xfrm>
        </p:spPr>
        <p:txBody>
          <a:bodyPr bIns="0" anchor="b">
            <a:normAutofit/>
          </a:bodyPr>
          <a:lstStyle>
            <a:lvl1pPr>
              <a:defRPr sz="64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4082" y="2658759"/>
            <a:ext cx="4332485" cy="955649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rgbClr val="FFFEFF"/>
                </a:solidFill>
              </a:defRPr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3505" y="4670298"/>
            <a:ext cx="4456652" cy="2400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71283" y="240030"/>
            <a:ext cx="685800" cy="24003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023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371" y="1768794"/>
            <a:ext cx="2624000" cy="1842364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6237" y="596039"/>
            <a:ext cx="4462527" cy="3942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3504" y="240030"/>
            <a:ext cx="2743200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3504" y="4670298"/>
            <a:ext cx="7941564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52410" y="240030"/>
            <a:ext cx="685800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951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3C5918A-1DC5-4CF3-AA27-00AA3088A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786683A-6FD6-4BF7-B3B0-DC3976773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206091" y="-11847"/>
            <a:ext cx="5933937" cy="5167194"/>
          </a:xfrm>
          <a:custGeom>
            <a:avLst/>
            <a:gdLst>
              <a:gd name="connsiteX0" fmla="*/ 1144064 w 7911916"/>
              <a:gd name="connsiteY0" fmla="*/ 0 h 6889592"/>
              <a:gd name="connsiteX1" fmla="*/ 7911916 w 7911916"/>
              <a:gd name="connsiteY1" fmla="*/ 0 h 6889592"/>
              <a:gd name="connsiteX2" fmla="*/ 7911916 w 7911916"/>
              <a:gd name="connsiteY2" fmla="*/ 6889592 h 6889592"/>
              <a:gd name="connsiteX3" fmla="*/ 1282780 w 7911916"/>
              <a:gd name="connsiteY3" fmla="*/ 6889592 h 6889592"/>
              <a:gd name="connsiteX4" fmla="*/ 1021588 w 7911916"/>
              <a:gd name="connsiteY4" fmla="*/ 6461391 h 6889592"/>
              <a:gd name="connsiteX5" fmla="*/ 841264 w 7911916"/>
              <a:gd name="connsiteY5" fmla="*/ 370936 h 6889592"/>
              <a:gd name="connsiteX6" fmla="*/ 1119707 w 7911916"/>
              <a:gd name="connsiteY6" fmla="*/ 26053 h 688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11916" h="6889592">
                <a:moveTo>
                  <a:pt x="1144064" y="0"/>
                </a:moveTo>
                <a:lnTo>
                  <a:pt x="7911916" y="0"/>
                </a:lnTo>
                <a:lnTo>
                  <a:pt x="7911916" y="6889592"/>
                </a:lnTo>
                <a:lnTo>
                  <a:pt x="1282780" y="6889592"/>
                </a:lnTo>
                <a:lnTo>
                  <a:pt x="1021588" y="6461391"/>
                </a:lnTo>
                <a:cubicBezTo>
                  <a:pt x="-73086" y="4533675"/>
                  <a:pt x="-509682" y="2192905"/>
                  <a:pt x="841264" y="370936"/>
                </a:cubicBezTo>
                <a:cubicBezTo>
                  <a:pt x="928899" y="253509"/>
                  <a:pt x="1021859" y="138477"/>
                  <a:pt x="1119707" y="26053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5169E50-59FB-4AEE-B61D-44A882A4C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687312" y="-5044"/>
            <a:ext cx="4448744" cy="5153588"/>
          </a:xfrm>
          <a:custGeom>
            <a:avLst/>
            <a:gdLst>
              <a:gd name="connsiteX0" fmla="*/ 2429503 w 5931659"/>
              <a:gd name="connsiteY0" fmla="*/ 0 h 6871452"/>
              <a:gd name="connsiteX1" fmla="*/ 5931659 w 5931659"/>
              <a:gd name="connsiteY1" fmla="*/ 0 h 6871452"/>
              <a:gd name="connsiteX2" fmla="*/ 5931659 w 5931659"/>
              <a:gd name="connsiteY2" fmla="*/ 6871452 h 6871452"/>
              <a:gd name="connsiteX3" fmla="*/ 1302090 w 5931659"/>
              <a:gd name="connsiteY3" fmla="*/ 6871452 h 6871452"/>
              <a:gd name="connsiteX4" fmla="*/ 1257860 w 5931659"/>
              <a:gd name="connsiteY4" fmla="*/ 6820098 h 6871452"/>
              <a:gd name="connsiteX5" fmla="*/ 456609 w 5931659"/>
              <a:gd name="connsiteY5" fmla="*/ 1965059 h 6871452"/>
              <a:gd name="connsiteX6" fmla="*/ 2356353 w 5931659"/>
              <a:gd name="connsiteY6" fmla="*/ 42030 h 687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1659" h="6871452">
                <a:moveTo>
                  <a:pt x="2429503" y="0"/>
                </a:moveTo>
                <a:lnTo>
                  <a:pt x="5931659" y="0"/>
                </a:lnTo>
                <a:lnTo>
                  <a:pt x="5931659" y="6871452"/>
                </a:lnTo>
                <a:lnTo>
                  <a:pt x="1302090" y="6871452"/>
                </a:lnTo>
                <a:lnTo>
                  <a:pt x="1257860" y="6820098"/>
                </a:lnTo>
                <a:cubicBezTo>
                  <a:pt x="121068" y="5395213"/>
                  <a:pt x="-469022" y="3541076"/>
                  <a:pt x="456609" y="1965059"/>
                </a:cubicBezTo>
                <a:cubicBezTo>
                  <a:pt x="919425" y="1178905"/>
                  <a:pt x="1583566" y="524859"/>
                  <a:pt x="2356353" y="42030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17C30F0-5A38-4B60-B632-3AF7C2780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75146" y="-2337"/>
            <a:ext cx="5075230" cy="5148174"/>
          </a:xfrm>
          <a:custGeom>
            <a:avLst/>
            <a:gdLst>
              <a:gd name="connsiteX0" fmla="*/ 2135088 w 6766974"/>
              <a:gd name="connsiteY0" fmla="*/ 0 h 6864232"/>
              <a:gd name="connsiteX1" fmla="*/ 6766974 w 6766974"/>
              <a:gd name="connsiteY1" fmla="*/ 0 h 6864232"/>
              <a:gd name="connsiteX2" fmla="*/ 6766974 w 6766974"/>
              <a:gd name="connsiteY2" fmla="*/ 6864232 h 6864232"/>
              <a:gd name="connsiteX3" fmla="*/ 1128977 w 6766974"/>
              <a:gd name="connsiteY3" fmla="*/ 6864232 h 6864232"/>
              <a:gd name="connsiteX4" fmla="*/ 1004776 w 6766974"/>
              <a:gd name="connsiteY4" fmla="*/ 6687663 h 6864232"/>
              <a:gd name="connsiteX5" fmla="*/ 709736 w 6766974"/>
              <a:gd name="connsiteY5" fmla="*/ 1521351 h 6864232"/>
              <a:gd name="connsiteX6" fmla="*/ 1896284 w 6766974"/>
              <a:gd name="connsiteY6" fmla="*/ 197391 h 686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6974" h="6864232">
                <a:moveTo>
                  <a:pt x="2135088" y="0"/>
                </a:moveTo>
                <a:lnTo>
                  <a:pt x="6766974" y="0"/>
                </a:lnTo>
                <a:lnTo>
                  <a:pt x="6766974" y="6864232"/>
                </a:lnTo>
                <a:lnTo>
                  <a:pt x="1128977" y="6864232"/>
                </a:lnTo>
                <a:lnTo>
                  <a:pt x="1004776" y="6687663"/>
                </a:lnTo>
                <a:cubicBezTo>
                  <a:pt x="-54053" y="5122098"/>
                  <a:pt x="-463081" y="3202457"/>
                  <a:pt x="709736" y="1521351"/>
                </a:cubicBezTo>
                <a:cubicBezTo>
                  <a:pt x="1045443" y="1039181"/>
                  <a:pt x="1446565" y="592246"/>
                  <a:pt x="1896284" y="197391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200CBA5-3F2B-4AAC-9F86-99AFECC19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4852" y="0"/>
            <a:ext cx="3929148" cy="5143500"/>
          </a:xfrm>
          <a:custGeom>
            <a:avLst/>
            <a:gdLst>
              <a:gd name="connsiteX0" fmla="*/ 2829115 w 5238864"/>
              <a:gd name="connsiteY0" fmla="*/ 0 h 6864726"/>
              <a:gd name="connsiteX1" fmla="*/ 5238864 w 5238864"/>
              <a:gd name="connsiteY1" fmla="*/ 0 h 6864726"/>
              <a:gd name="connsiteX2" fmla="*/ 5238864 w 5238864"/>
              <a:gd name="connsiteY2" fmla="*/ 6864726 h 6864726"/>
              <a:gd name="connsiteX3" fmla="*/ 1518091 w 5238864"/>
              <a:gd name="connsiteY3" fmla="*/ 6864726 h 6864726"/>
              <a:gd name="connsiteX4" fmla="*/ 1435414 w 5238864"/>
              <a:gd name="connsiteY4" fmla="*/ 6778879 h 6864726"/>
              <a:gd name="connsiteX5" fmla="*/ 406006 w 5238864"/>
              <a:gd name="connsiteY5" fmla="*/ 2093910 h 6864726"/>
              <a:gd name="connsiteX6" fmla="*/ 2559142 w 5238864"/>
              <a:gd name="connsiteY6" fmla="*/ 124487 h 6864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38864" h="6864726">
                <a:moveTo>
                  <a:pt x="2829115" y="0"/>
                </a:moveTo>
                <a:lnTo>
                  <a:pt x="5238864" y="0"/>
                </a:lnTo>
                <a:lnTo>
                  <a:pt x="5238864" y="6864726"/>
                </a:lnTo>
                <a:lnTo>
                  <a:pt x="1518091" y="6864726"/>
                </a:lnTo>
                <a:lnTo>
                  <a:pt x="1435414" y="6778879"/>
                </a:lnTo>
                <a:cubicBezTo>
                  <a:pt x="226066" y="5476104"/>
                  <a:pt x="-499346" y="3635393"/>
                  <a:pt x="406006" y="2093910"/>
                </a:cubicBezTo>
                <a:cubicBezTo>
                  <a:pt x="907547" y="1241972"/>
                  <a:pt x="1674986" y="564513"/>
                  <a:pt x="2559142" y="12448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055281-D460-40DD-9F87-6B16B9A9D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6196" y="843748"/>
            <a:ext cx="2592091" cy="3442288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cs typeface="Calibri Light"/>
              </a:rPr>
              <a:t>Types of invocation patterns</a:t>
            </a:r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2F6F2F28-2D01-44CA-8E9B-F5AFAD982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290" y="143765"/>
            <a:ext cx="2070848" cy="23682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D5E412-5C2E-433E-97EB-9881FBFCB0F6}"/>
              </a:ext>
            </a:extLst>
          </p:cNvPr>
          <p:cNvSpPr txBox="1"/>
          <p:nvPr/>
        </p:nvSpPr>
        <p:spPr>
          <a:xfrm>
            <a:off x="233643" y="3822326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BY Abhishek Singh</a:t>
            </a:r>
          </a:p>
          <a:p>
            <a:r>
              <a:rPr lang="en-US" sz="1600" dirty="0"/>
              <a:t>      </a:t>
            </a:r>
            <a:r>
              <a:rPr lang="en-US" dirty="0"/>
              <a:t>ASTET(Taazaa)</a:t>
            </a:r>
          </a:p>
        </p:txBody>
      </p:sp>
    </p:spTree>
    <p:extLst>
      <p:ext uri="{BB962C8B-B14F-4D97-AF65-F5344CB8AC3E}">
        <p14:creationId xmlns:p14="http://schemas.microsoft.com/office/powerpoint/2010/main" val="1820163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14"/>
          <p:cNvGrpSpPr/>
          <p:nvPr/>
        </p:nvGrpSpPr>
        <p:grpSpPr>
          <a:xfrm>
            <a:off x="3188473" y="2088141"/>
            <a:ext cx="2766552" cy="2771386"/>
            <a:chOff x="3179687" y="1180926"/>
            <a:chExt cx="2785213" cy="2783075"/>
          </a:xfrm>
        </p:grpSpPr>
        <p:sp>
          <p:nvSpPr>
            <p:cNvPr id="62" name="Google Shape;62;p14"/>
            <p:cNvSpPr/>
            <p:nvPr/>
          </p:nvSpPr>
          <p:spPr>
            <a:xfrm rot="-7199815">
              <a:off x="3183352" y="1184485"/>
              <a:ext cx="2774659" cy="2774659"/>
            </a:xfrm>
            <a:prstGeom prst="blockArc">
              <a:avLst>
                <a:gd name="adj1" fmla="val 12622480"/>
                <a:gd name="adj2" fmla="val 18176457"/>
                <a:gd name="adj3" fmla="val 20786"/>
              </a:avLst>
            </a:prstGeom>
            <a:solidFill>
              <a:srgbClr val="1D7E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4"/>
            <p:cNvSpPr/>
            <p:nvPr/>
          </p:nvSpPr>
          <p:spPr>
            <a:xfrm rot="-1799815">
              <a:off x="3183352" y="1184357"/>
              <a:ext cx="2774659" cy="2774659"/>
            </a:xfrm>
            <a:prstGeom prst="blockArc">
              <a:avLst>
                <a:gd name="adj1" fmla="val 12622480"/>
                <a:gd name="adj2" fmla="val 18176457"/>
                <a:gd name="adj3" fmla="val 20786"/>
              </a:avLst>
            </a:prstGeom>
            <a:solidFill>
              <a:srgbClr val="1F88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4"/>
            <p:cNvSpPr/>
            <p:nvPr/>
          </p:nvSpPr>
          <p:spPr>
            <a:xfrm rot="3600185">
              <a:off x="3187094" y="1184439"/>
              <a:ext cx="2774659" cy="2774659"/>
            </a:xfrm>
            <a:prstGeom prst="blockArc">
              <a:avLst>
                <a:gd name="adj1" fmla="val 12564381"/>
                <a:gd name="adj2" fmla="val 18346131"/>
                <a:gd name="adj3" fmla="val 20844"/>
              </a:avLst>
            </a:prstGeom>
            <a:solidFill>
              <a:srgbClr val="155B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4"/>
            <p:cNvSpPr/>
            <p:nvPr/>
          </p:nvSpPr>
          <p:spPr>
            <a:xfrm rot="9000185">
              <a:off x="3185977" y="1184485"/>
              <a:ext cx="2774659" cy="2774659"/>
            </a:xfrm>
            <a:prstGeom prst="blockArc">
              <a:avLst>
                <a:gd name="adj1" fmla="val 12622480"/>
                <a:gd name="adj2" fmla="val 18081133"/>
                <a:gd name="adj3" fmla="val 20809"/>
              </a:avLst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6" name="Google Shape;66;p14"/>
            <p:cNvGrpSpPr/>
            <p:nvPr/>
          </p:nvGrpSpPr>
          <p:grpSpPr>
            <a:xfrm rot="5400000">
              <a:off x="5379663" y="2278951"/>
              <a:ext cx="585001" cy="585472"/>
              <a:chOff x="1967628" y="812211"/>
              <a:chExt cx="588000" cy="588000"/>
            </a:xfrm>
          </p:grpSpPr>
          <p:sp>
            <p:nvSpPr>
              <p:cNvPr id="67" name="Google Shape;67;p14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rgbClr val="1B786E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4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rgbClr val="1B78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" name="Google Shape;69;p14"/>
            <p:cNvGrpSpPr/>
            <p:nvPr/>
          </p:nvGrpSpPr>
          <p:grpSpPr>
            <a:xfrm rot="10800000">
              <a:off x="4280709" y="3378529"/>
              <a:ext cx="585001" cy="585472"/>
              <a:chOff x="1967628" y="812211"/>
              <a:chExt cx="588000" cy="588000"/>
            </a:xfrm>
          </p:grpSpPr>
          <p:sp>
            <p:nvSpPr>
              <p:cNvPr id="70" name="Google Shape;70;p14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rgbClr val="1D7E74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4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rgbClr val="1D7E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" name="Google Shape;72;p14"/>
            <p:cNvGrpSpPr/>
            <p:nvPr/>
          </p:nvGrpSpPr>
          <p:grpSpPr>
            <a:xfrm rot="-5400000">
              <a:off x="3179922" y="2281478"/>
              <a:ext cx="585001" cy="585472"/>
              <a:chOff x="1967628" y="812211"/>
              <a:chExt cx="588000" cy="588000"/>
            </a:xfrm>
          </p:grpSpPr>
          <p:sp>
            <p:nvSpPr>
              <p:cNvPr id="73" name="Google Shape;73;p14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rgbClr val="1F887E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4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rgbClr val="1F88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5" name="Google Shape;75;p14"/>
            <p:cNvSpPr txBox="1"/>
            <p:nvPr/>
          </p:nvSpPr>
          <p:spPr>
            <a:xfrm>
              <a:off x="3214513" y="2360618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01</a:t>
              </a:r>
              <a:endParaRPr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" name="Google Shape;76;p14"/>
            <p:cNvSpPr txBox="1"/>
            <p:nvPr/>
          </p:nvSpPr>
          <p:spPr>
            <a:xfrm>
              <a:off x="4335750" y="3460301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02</a:t>
              </a:r>
              <a:endParaRPr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" name="Google Shape;77;p14"/>
            <p:cNvSpPr txBox="1"/>
            <p:nvPr/>
          </p:nvSpPr>
          <p:spPr>
            <a:xfrm>
              <a:off x="5419402" y="2360618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03</a:t>
              </a:r>
              <a:endParaRPr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78" name="Google Shape;78;p14"/>
            <p:cNvGrpSpPr/>
            <p:nvPr/>
          </p:nvGrpSpPr>
          <p:grpSpPr>
            <a:xfrm>
              <a:off x="4261689" y="1180926"/>
              <a:ext cx="585001" cy="585530"/>
              <a:chOff x="1967628" y="812211"/>
              <a:chExt cx="588000" cy="588000"/>
            </a:xfrm>
          </p:grpSpPr>
          <p:sp>
            <p:nvSpPr>
              <p:cNvPr id="79" name="Google Shape;79;p14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rgbClr val="155B54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4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rgbClr val="155B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1" name="Google Shape;81;p14"/>
            <p:cNvSpPr txBox="1"/>
            <p:nvPr/>
          </p:nvSpPr>
          <p:spPr>
            <a:xfrm>
              <a:off x="4335750" y="1254446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04</a:t>
              </a:r>
              <a:endParaRPr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2" name="Google Shape;82;p14"/>
          <p:cNvGrpSpPr/>
          <p:nvPr/>
        </p:nvGrpSpPr>
        <p:grpSpPr>
          <a:xfrm>
            <a:off x="323500" y="1730750"/>
            <a:ext cx="3362713" cy="1289700"/>
            <a:chOff x="323500" y="1170475"/>
            <a:chExt cx="3362713" cy="1289700"/>
          </a:xfrm>
        </p:grpSpPr>
        <p:sp>
          <p:nvSpPr>
            <p:cNvPr id="83" name="Google Shape;83;p14"/>
            <p:cNvSpPr txBox="1"/>
            <p:nvPr/>
          </p:nvSpPr>
          <p:spPr>
            <a:xfrm>
              <a:off x="323500" y="1170475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 b="1">
                  <a:latin typeface="Roboto"/>
                  <a:ea typeface="Roboto"/>
                  <a:cs typeface="Roboto"/>
                  <a:sym typeface="Roboto"/>
                </a:rPr>
                <a:t>FUNCTION INVOCATION</a:t>
              </a:r>
              <a:br>
                <a:rPr lang="en" sz="1200" b="1"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 b="1">
                  <a:latin typeface="Roboto"/>
                  <a:ea typeface="Roboto"/>
                  <a:cs typeface="Roboto"/>
                  <a:sym typeface="Roboto"/>
                </a:rPr>
                <a:t>PATTERN</a:t>
              </a:r>
              <a:endParaRPr sz="8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84" name="Google Shape;84;p14"/>
            <p:cNvCxnSpPr/>
            <p:nvPr/>
          </p:nvCxnSpPr>
          <p:spPr>
            <a:xfrm rot="10800000">
              <a:off x="2641913" y="1831625"/>
              <a:ext cx="1044300" cy="0"/>
            </a:xfrm>
            <a:prstGeom prst="straightConnector1">
              <a:avLst/>
            </a:prstGeom>
            <a:noFill/>
            <a:ln w="9525" cap="flat" cmpd="sng">
              <a:solidFill>
                <a:srgbClr val="1F887E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85" name="Google Shape;85;p14"/>
          <p:cNvGrpSpPr/>
          <p:nvPr/>
        </p:nvGrpSpPr>
        <p:grpSpPr>
          <a:xfrm>
            <a:off x="323500" y="3526600"/>
            <a:ext cx="3629413" cy="1289700"/>
            <a:chOff x="323500" y="2894525"/>
            <a:chExt cx="3629413" cy="1289700"/>
          </a:xfrm>
        </p:grpSpPr>
        <p:sp>
          <p:nvSpPr>
            <p:cNvPr id="86" name="Google Shape;86;p14"/>
            <p:cNvSpPr txBox="1"/>
            <p:nvPr/>
          </p:nvSpPr>
          <p:spPr>
            <a:xfrm>
              <a:off x="323500" y="2894525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Roboto"/>
                  <a:ea typeface="Roboto"/>
                  <a:cs typeface="Roboto"/>
                  <a:sym typeface="Roboto"/>
                </a:rPr>
                <a:t>METHOD INVOCATION PATTERN</a:t>
              </a:r>
              <a:endParaRPr sz="1200" b="1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sz="8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87" name="Google Shape;87;p14"/>
            <p:cNvCxnSpPr/>
            <p:nvPr/>
          </p:nvCxnSpPr>
          <p:spPr>
            <a:xfrm rot="10800000">
              <a:off x="2641913" y="3489425"/>
              <a:ext cx="1311000" cy="0"/>
            </a:xfrm>
            <a:prstGeom prst="straightConnector1">
              <a:avLst/>
            </a:prstGeom>
            <a:noFill/>
            <a:ln w="9525" cap="flat" cmpd="sng">
              <a:solidFill>
                <a:srgbClr val="1D7E74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88" name="Google Shape;88;p14"/>
          <p:cNvGrpSpPr/>
          <p:nvPr/>
        </p:nvGrpSpPr>
        <p:grpSpPr>
          <a:xfrm>
            <a:off x="5321375" y="1730750"/>
            <a:ext cx="3610650" cy="1289700"/>
            <a:chOff x="5209825" y="1060350"/>
            <a:chExt cx="3610650" cy="1289700"/>
          </a:xfrm>
        </p:grpSpPr>
        <p:sp>
          <p:nvSpPr>
            <p:cNvPr id="89" name="Google Shape;89;p14"/>
            <p:cNvSpPr txBox="1"/>
            <p:nvPr/>
          </p:nvSpPr>
          <p:spPr>
            <a:xfrm>
              <a:off x="6696475" y="10603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 b="1">
                  <a:latin typeface="Roboto"/>
                  <a:ea typeface="Roboto"/>
                  <a:cs typeface="Roboto"/>
                  <a:sym typeface="Roboto"/>
                </a:rPr>
                <a:t>CONSTRUCTOR INVOCATION PATTERN</a:t>
              </a:r>
              <a:endParaRPr sz="8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0" name="Google Shape;90;p14"/>
            <p:cNvCxnSpPr/>
            <p:nvPr/>
          </p:nvCxnSpPr>
          <p:spPr>
            <a:xfrm>
              <a:off x="5209825" y="17052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rgbClr val="155B54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91" name="Google Shape;91;p14"/>
          <p:cNvGrpSpPr/>
          <p:nvPr/>
        </p:nvGrpSpPr>
        <p:grpSpPr>
          <a:xfrm>
            <a:off x="5321375" y="3526600"/>
            <a:ext cx="3610650" cy="1289700"/>
            <a:chOff x="5209825" y="3020450"/>
            <a:chExt cx="3610650" cy="1289700"/>
          </a:xfrm>
        </p:grpSpPr>
        <p:sp>
          <p:nvSpPr>
            <p:cNvPr id="92" name="Google Shape;92;p14"/>
            <p:cNvSpPr txBox="1"/>
            <p:nvPr/>
          </p:nvSpPr>
          <p:spPr>
            <a:xfrm>
              <a:off x="6696475" y="30204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 b="1">
                  <a:latin typeface="Roboto"/>
                  <a:ea typeface="Roboto"/>
                  <a:cs typeface="Roboto"/>
                  <a:sym typeface="Roboto"/>
                </a:rPr>
                <a:t>INDIRECT INVOCATION PATTERN</a:t>
              </a:r>
              <a:endParaRPr sz="8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3" name="Google Shape;93;p14"/>
            <p:cNvCxnSpPr/>
            <p:nvPr/>
          </p:nvCxnSpPr>
          <p:spPr>
            <a:xfrm>
              <a:off x="5209825" y="36483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rgbClr val="1B786E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sp>
        <p:nvSpPr>
          <p:cNvPr id="94" name="Google Shape;94;p14"/>
          <p:cNvSpPr txBox="1"/>
          <p:nvPr/>
        </p:nvSpPr>
        <p:spPr>
          <a:xfrm>
            <a:off x="1320288" y="379612"/>
            <a:ext cx="6660025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0000"/>
                </a:solidFill>
                <a:latin typeface="Britannic Bold"/>
              </a:rPr>
              <a:t>In JavaScript we can invoke a function in four different ways --</a:t>
            </a:r>
            <a:endParaRPr lang="en-US" sz="1800">
              <a:solidFill>
                <a:srgbClr val="FF0000"/>
              </a:solidFill>
              <a:latin typeface="Britannic 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4">
            <a:extLst>
              <a:ext uri="{FF2B5EF4-FFF2-40B4-BE49-F238E27FC236}">
                <a16:creationId xmlns:a16="http://schemas.microsoft.com/office/drawing/2014/main" id="{15E1AC81-83F2-45A8-9054-15570F4E2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106" name="Freeform 5">
              <a:extLst>
                <a:ext uri="{FF2B5EF4-FFF2-40B4-BE49-F238E27FC236}">
                  <a16:creationId xmlns:a16="http://schemas.microsoft.com/office/drawing/2014/main" id="{B15AA7C5-9BFE-4B90-A119-467AFACE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6">
              <a:extLst>
                <a:ext uri="{FF2B5EF4-FFF2-40B4-BE49-F238E27FC236}">
                  <a16:creationId xmlns:a16="http://schemas.microsoft.com/office/drawing/2014/main" id="{944AB87D-35AF-4719-9940-5822E7702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7">
              <a:extLst>
                <a:ext uri="{FF2B5EF4-FFF2-40B4-BE49-F238E27FC236}">
                  <a16:creationId xmlns:a16="http://schemas.microsoft.com/office/drawing/2014/main" id="{E8B33BE3-7890-4628-9322-7EFBA337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8">
              <a:extLst>
                <a:ext uri="{FF2B5EF4-FFF2-40B4-BE49-F238E27FC236}">
                  <a16:creationId xmlns:a16="http://schemas.microsoft.com/office/drawing/2014/main" id="{01AD3ECF-519E-45E2-99DA-F5C1B5071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9">
              <a:extLst>
                <a:ext uri="{FF2B5EF4-FFF2-40B4-BE49-F238E27FC236}">
                  <a16:creationId xmlns:a16="http://schemas.microsoft.com/office/drawing/2014/main" id="{C050E700-0FF1-4D25-B54C-84BA04FC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10">
              <a:extLst>
                <a:ext uri="{FF2B5EF4-FFF2-40B4-BE49-F238E27FC236}">
                  <a16:creationId xmlns:a16="http://schemas.microsoft.com/office/drawing/2014/main" id="{720D9C11-F5C9-41B0-B2F2-EE20BC3D0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11">
              <a:extLst>
                <a:ext uri="{FF2B5EF4-FFF2-40B4-BE49-F238E27FC236}">
                  <a16:creationId xmlns:a16="http://schemas.microsoft.com/office/drawing/2014/main" id="{623A9DA0-857E-4CDE-80EA-F30F1CE55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12">
              <a:extLst>
                <a:ext uri="{FF2B5EF4-FFF2-40B4-BE49-F238E27FC236}">
                  <a16:creationId xmlns:a16="http://schemas.microsoft.com/office/drawing/2014/main" id="{C48B8F4C-2C83-46F6-AFCD-58166AEB1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13">
              <a:extLst>
                <a:ext uri="{FF2B5EF4-FFF2-40B4-BE49-F238E27FC236}">
                  <a16:creationId xmlns:a16="http://schemas.microsoft.com/office/drawing/2014/main" id="{234C3795-C44D-41A7-A8F6-891387A66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5" name="Freeform 14">
              <a:extLst>
                <a:ext uri="{FF2B5EF4-FFF2-40B4-BE49-F238E27FC236}">
                  <a16:creationId xmlns:a16="http://schemas.microsoft.com/office/drawing/2014/main" id="{91CC36F4-5DFA-4954-B354-97B180E98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6" name="Freeform 15">
              <a:extLst>
                <a:ext uri="{FF2B5EF4-FFF2-40B4-BE49-F238E27FC236}">
                  <a16:creationId xmlns:a16="http://schemas.microsoft.com/office/drawing/2014/main" id="{7087A08E-C024-457D-8F99-1F340CED6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7" name="Freeform 16">
              <a:extLst>
                <a:ext uri="{FF2B5EF4-FFF2-40B4-BE49-F238E27FC236}">
                  <a16:creationId xmlns:a16="http://schemas.microsoft.com/office/drawing/2014/main" id="{61CFBC61-7F57-45D7-860E-BF51B0EDA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8" name="Freeform 17">
              <a:extLst>
                <a:ext uri="{FF2B5EF4-FFF2-40B4-BE49-F238E27FC236}">
                  <a16:creationId xmlns:a16="http://schemas.microsoft.com/office/drawing/2014/main" id="{2591C3DB-4880-431E-BC3D-37F1378A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9" name="Freeform 18">
              <a:extLst>
                <a:ext uri="{FF2B5EF4-FFF2-40B4-BE49-F238E27FC236}">
                  <a16:creationId xmlns:a16="http://schemas.microsoft.com/office/drawing/2014/main" id="{79557EFE-4199-4E24-8A13-1B9CC171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0" name="Freeform 19">
              <a:extLst>
                <a:ext uri="{FF2B5EF4-FFF2-40B4-BE49-F238E27FC236}">
                  <a16:creationId xmlns:a16="http://schemas.microsoft.com/office/drawing/2014/main" id="{0B965615-6052-4907-A136-9CAD1460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1" name="Freeform 20">
              <a:extLst>
                <a:ext uri="{FF2B5EF4-FFF2-40B4-BE49-F238E27FC236}">
                  <a16:creationId xmlns:a16="http://schemas.microsoft.com/office/drawing/2014/main" id="{F788FFC4-205D-47C1-91E7-DD1A52E0A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2" name="Freeform 21">
              <a:extLst>
                <a:ext uri="{FF2B5EF4-FFF2-40B4-BE49-F238E27FC236}">
                  <a16:creationId xmlns:a16="http://schemas.microsoft.com/office/drawing/2014/main" id="{462FADD6-C927-46ED-A6E6-273B35C2F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3" name="Freeform 22">
              <a:extLst>
                <a:ext uri="{FF2B5EF4-FFF2-40B4-BE49-F238E27FC236}">
                  <a16:creationId xmlns:a16="http://schemas.microsoft.com/office/drawing/2014/main" id="{AF64005E-134D-4444-9425-FB1C18898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4" name="Freeform 23">
              <a:extLst>
                <a:ext uri="{FF2B5EF4-FFF2-40B4-BE49-F238E27FC236}">
                  <a16:creationId xmlns:a16="http://schemas.microsoft.com/office/drawing/2014/main" id="{E2565CA7-A8CB-463D-8D25-4F41235BC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5" name="Freeform 24">
              <a:extLst>
                <a:ext uri="{FF2B5EF4-FFF2-40B4-BE49-F238E27FC236}">
                  <a16:creationId xmlns:a16="http://schemas.microsoft.com/office/drawing/2014/main" id="{41ABBFC0-4EEA-4634-A73B-945729D6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6" name="Freeform 25">
              <a:extLst>
                <a:ext uri="{FF2B5EF4-FFF2-40B4-BE49-F238E27FC236}">
                  <a16:creationId xmlns:a16="http://schemas.microsoft.com/office/drawing/2014/main" id="{E422F11F-726A-4A93-9D1B-B1400B061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FBF129BC-EA9E-4D20-898B-399F7727D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274691"/>
            <a:ext cx="2755857" cy="2602816"/>
            <a:chOff x="697883" y="1816768"/>
            <a:chExt cx="3674476" cy="3470421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CFF42BAE-3249-46C8-9108-A83C87206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30" name="Isosceles Triangle 22">
              <a:extLst>
                <a:ext uri="{FF2B5EF4-FFF2-40B4-BE49-F238E27FC236}">
                  <a16:creationId xmlns:a16="http://schemas.microsoft.com/office/drawing/2014/main" id="{4DDE2BA8-4174-4A99-BB09-0BA28F26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A893933-F7DD-4DA6-85C7-4CFF58741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136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7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8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9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0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1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2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3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4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5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6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7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8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9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0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1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2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3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4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5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6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58" name="Rectangle 157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341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Google Shape;100;p15"/>
          <p:cNvSpPr txBox="1"/>
          <p:nvPr/>
        </p:nvSpPr>
        <p:spPr>
          <a:xfrm>
            <a:off x="484094" y="720090"/>
            <a:ext cx="2899271" cy="3128458"/>
          </a:xfrm>
          <a:prstGeom prst="rect">
            <a:avLst/>
          </a:prstGeom>
        </p:spPr>
        <p:txBody>
          <a:bodyPr spcFirstLastPara="1" vert="horz" lIns="228600" tIns="228600" rIns="228600" bIns="228600" rtlCol="0" anchor="ctr" anchorCtr="0">
            <a:normAutofit/>
          </a:bodyPr>
          <a:lstStyle/>
          <a:p>
            <a:pPr marL="457200" lvl="0" indent="-393700" algn="r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Clr>
                <a:srgbClr val="FFFFFF"/>
              </a:buClr>
              <a:buSzPts val="2600"/>
            </a:pPr>
            <a:r>
              <a:rPr lang="en-US" sz="3300" kern="1200" spc="-150">
                <a:solidFill>
                  <a:schemeClr val="tx1"/>
                </a:solidFill>
                <a:latin typeface="+mj-lt"/>
                <a:ea typeface="+mj-ea"/>
                <a:cs typeface="+mj-cs"/>
                <a:sym typeface="Comfortaa"/>
              </a:rPr>
              <a:t>Function Invocation Pattern</a:t>
            </a: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64197" y="900112"/>
            <a:ext cx="0" cy="265797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3737373" y="720090"/>
            <a:ext cx="4133850" cy="312845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indent="-228600">
              <a:buSzPct val="110000"/>
              <a:buFont typeface="Wingdings" panose="05000000000000000000" pitchFamily="2" charset="2"/>
              <a:buChar char="§"/>
            </a:pPr>
            <a:r>
              <a:rPr lang="en-US" dirty="0">
                <a:sym typeface="Calibri"/>
              </a:rPr>
              <a:t>#  The value of ‘ this ’ in Function invocation pattern is Global object(In windows or Node.js).</a:t>
            </a:r>
          </a:p>
          <a:p>
            <a:pPr marL="0" indent="-228600">
              <a:spcBef>
                <a:spcPts val="1200"/>
              </a:spcBef>
              <a:buSzPct val="110000"/>
              <a:buFont typeface="Wingdings" panose="05000000000000000000" pitchFamily="2" charset="2"/>
              <a:buChar char="§"/>
            </a:pPr>
            <a:r>
              <a:rPr lang="en-US" dirty="0">
                <a:sym typeface="Calibri"/>
              </a:rPr>
              <a:t># Return will not be ignored.</a:t>
            </a:r>
            <a:endParaRPr lang="en-US" dirty="0"/>
          </a:p>
          <a:p>
            <a:pPr marL="0" lvl="0" indent="-228600">
              <a:spcBef>
                <a:spcPts val="120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dirty="0">
                <a:sym typeface="Calibri"/>
              </a:rPr>
              <a:t># In this a function called as expression.    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4">
            <a:extLst>
              <a:ext uri="{FF2B5EF4-FFF2-40B4-BE49-F238E27FC236}">
                <a16:creationId xmlns:a16="http://schemas.microsoft.com/office/drawing/2014/main" id="{15E1AC81-83F2-45A8-9054-15570F4E2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106" name="Freeform 5">
              <a:extLst>
                <a:ext uri="{FF2B5EF4-FFF2-40B4-BE49-F238E27FC236}">
                  <a16:creationId xmlns:a16="http://schemas.microsoft.com/office/drawing/2014/main" id="{B15AA7C5-9BFE-4B90-A119-467AFACE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6">
              <a:extLst>
                <a:ext uri="{FF2B5EF4-FFF2-40B4-BE49-F238E27FC236}">
                  <a16:creationId xmlns:a16="http://schemas.microsoft.com/office/drawing/2014/main" id="{944AB87D-35AF-4719-9940-5822E7702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7">
              <a:extLst>
                <a:ext uri="{FF2B5EF4-FFF2-40B4-BE49-F238E27FC236}">
                  <a16:creationId xmlns:a16="http://schemas.microsoft.com/office/drawing/2014/main" id="{E8B33BE3-7890-4628-9322-7EFBA337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8">
              <a:extLst>
                <a:ext uri="{FF2B5EF4-FFF2-40B4-BE49-F238E27FC236}">
                  <a16:creationId xmlns:a16="http://schemas.microsoft.com/office/drawing/2014/main" id="{01AD3ECF-519E-45E2-99DA-F5C1B5071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9">
              <a:extLst>
                <a:ext uri="{FF2B5EF4-FFF2-40B4-BE49-F238E27FC236}">
                  <a16:creationId xmlns:a16="http://schemas.microsoft.com/office/drawing/2014/main" id="{C050E700-0FF1-4D25-B54C-84BA04FC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10">
              <a:extLst>
                <a:ext uri="{FF2B5EF4-FFF2-40B4-BE49-F238E27FC236}">
                  <a16:creationId xmlns:a16="http://schemas.microsoft.com/office/drawing/2014/main" id="{720D9C11-F5C9-41B0-B2F2-EE20BC3D0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11">
              <a:extLst>
                <a:ext uri="{FF2B5EF4-FFF2-40B4-BE49-F238E27FC236}">
                  <a16:creationId xmlns:a16="http://schemas.microsoft.com/office/drawing/2014/main" id="{623A9DA0-857E-4CDE-80EA-F30F1CE55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12">
              <a:extLst>
                <a:ext uri="{FF2B5EF4-FFF2-40B4-BE49-F238E27FC236}">
                  <a16:creationId xmlns:a16="http://schemas.microsoft.com/office/drawing/2014/main" id="{C48B8F4C-2C83-46F6-AFCD-58166AEB1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13">
              <a:extLst>
                <a:ext uri="{FF2B5EF4-FFF2-40B4-BE49-F238E27FC236}">
                  <a16:creationId xmlns:a16="http://schemas.microsoft.com/office/drawing/2014/main" id="{234C3795-C44D-41A7-A8F6-891387A66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5" name="Freeform 14">
              <a:extLst>
                <a:ext uri="{FF2B5EF4-FFF2-40B4-BE49-F238E27FC236}">
                  <a16:creationId xmlns:a16="http://schemas.microsoft.com/office/drawing/2014/main" id="{91CC36F4-5DFA-4954-B354-97B180E98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6" name="Freeform 15">
              <a:extLst>
                <a:ext uri="{FF2B5EF4-FFF2-40B4-BE49-F238E27FC236}">
                  <a16:creationId xmlns:a16="http://schemas.microsoft.com/office/drawing/2014/main" id="{7087A08E-C024-457D-8F99-1F340CED6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7" name="Freeform 16">
              <a:extLst>
                <a:ext uri="{FF2B5EF4-FFF2-40B4-BE49-F238E27FC236}">
                  <a16:creationId xmlns:a16="http://schemas.microsoft.com/office/drawing/2014/main" id="{61CFBC61-7F57-45D7-860E-BF51B0EDA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8" name="Freeform 17">
              <a:extLst>
                <a:ext uri="{FF2B5EF4-FFF2-40B4-BE49-F238E27FC236}">
                  <a16:creationId xmlns:a16="http://schemas.microsoft.com/office/drawing/2014/main" id="{2591C3DB-4880-431E-BC3D-37F1378A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9" name="Freeform 18">
              <a:extLst>
                <a:ext uri="{FF2B5EF4-FFF2-40B4-BE49-F238E27FC236}">
                  <a16:creationId xmlns:a16="http://schemas.microsoft.com/office/drawing/2014/main" id="{79557EFE-4199-4E24-8A13-1B9CC171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0" name="Freeform 19">
              <a:extLst>
                <a:ext uri="{FF2B5EF4-FFF2-40B4-BE49-F238E27FC236}">
                  <a16:creationId xmlns:a16="http://schemas.microsoft.com/office/drawing/2014/main" id="{0B965615-6052-4907-A136-9CAD1460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1" name="Freeform 20">
              <a:extLst>
                <a:ext uri="{FF2B5EF4-FFF2-40B4-BE49-F238E27FC236}">
                  <a16:creationId xmlns:a16="http://schemas.microsoft.com/office/drawing/2014/main" id="{F788FFC4-205D-47C1-91E7-DD1A52E0A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2" name="Freeform 21">
              <a:extLst>
                <a:ext uri="{FF2B5EF4-FFF2-40B4-BE49-F238E27FC236}">
                  <a16:creationId xmlns:a16="http://schemas.microsoft.com/office/drawing/2014/main" id="{462FADD6-C927-46ED-A6E6-273B35C2F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3" name="Freeform 22">
              <a:extLst>
                <a:ext uri="{FF2B5EF4-FFF2-40B4-BE49-F238E27FC236}">
                  <a16:creationId xmlns:a16="http://schemas.microsoft.com/office/drawing/2014/main" id="{AF64005E-134D-4444-9425-FB1C18898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4" name="Freeform 23">
              <a:extLst>
                <a:ext uri="{FF2B5EF4-FFF2-40B4-BE49-F238E27FC236}">
                  <a16:creationId xmlns:a16="http://schemas.microsoft.com/office/drawing/2014/main" id="{E2565CA7-A8CB-463D-8D25-4F41235BC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5" name="Freeform 24">
              <a:extLst>
                <a:ext uri="{FF2B5EF4-FFF2-40B4-BE49-F238E27FC236}">
                  <a16:creationId xmlns:a16="http://schemas.microsoft.com/office/drawing/2014/main" id="{41ABBFC0-4EEA-4634-A73B-945729D6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6" name="Freeform 25">
              <a:extLst>
                <a:ext uri="{FF2B5EF4-FFF2-40B4-BE49-F238E27FC236}">
                  <a16:creationId xmlns:a16="http://schemas.microsoft.com/office/drawing/2014/main" id="{E422F11F-726A-4A93-9D1B-B1400B061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FBF129BC-EA9E-4D20-898B-399F7727D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274691"/>
            <a:ext cx="2755857" cy="2602816"/>
            <a:chOff x="697883" y="1816768"/>
            <a:chExt cx="3674476" cy="3470421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CFF42BAE-3249-46C8-9108-A83C87206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30" name="Isosceles Triangle 22">
              <a:extLst>
                <a:ext uri="{FF2B5EF4-FFF2-40B4-BE49-F238E27FC236}">
                  <a16:creationId xmlns:a16="http://schemas.microsoft.com/office/drawing/2014/main" id="{4DDE2BA8-4174-4A99-BB09-0BA28F26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A893933-F7DD-4DA6-85C7-4CFF58741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136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7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8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9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0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1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2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3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4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5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6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7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8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9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0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1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2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3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4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5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6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58" name="Rectangle 157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341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Google Shape;100;p15"/>
          <p:cNvSpPr txBox="1"/>
          <p:nvPr/>
        </p:nvSpPr>
        <p:spPr>
          <a:xfrm>
            <a:off x="484094" y="720090"/>
            <a:ext cx="2899271" cy="3128458"/>
          </a:xfrm>
          <a:prstGeom prst="rect">
            <a:avLst/>
          </a:prstGeom>
        </p:spPr>
        <p:txBody>
          <a:bodyPr spcFirstLastPara="1" vert="horz" lIns="228600" tIns="228600" rIns="228600" bIns="228600" rtlCol="0" anchor="ctr" anchorCtr="0">
            <a:normAutofit/>
          </a:bodyPr>
          <a:lstStyle/>
          <a:p>
            <a:pPr algn="ctr"/>
            <a:r>
              <a:rPr lang="en-US" sz="3300" kern="1200" spc="-150" dirty="0">
                <a:solidFill>
                  <a:srgbClr val="FF0000"/>
                </a:solidFill>
                <a:latin typeface="+mj-lt"/>
                <a:ea typeface="+mj-ea"/>
                <a:cs typeface="+mj-cs"/>
                <a:sym typeface="Comfortaa"/>
              </a:rPr>
              <a:t>            Method </a:t>
            </a:r>
            <a:endParaRPr lang="en-US" sz="3300" kern="1200" spc="-150" dirty="0">
              <a:solidFill>
                <a:srgbClr val="FF0000"/>
              </a:solidFill>
              <a:ea typeface="+mj-ea"/>
              <a:sym typeface="Comfortaa"/>
            </a:endParaRPr>
          </a:p>
          <a:p>
            <a:pPr algn="ctr"/>
            <a:r>
              <a:rPr lang="en-US" sz="3300" kern="1200" spc="-150" dirty="0">
                <a:solidFill>
                  <a:srgbClr val="FF0000"/>
                </a:solidFill>
                <a:latin typeface="+mj-lt"/>
                <a:ea typeface="+mj-ea"/>
                <a:cs typeface="+mj-cs"/>
                <a:sym typeface="Comfortaa"/>
              </a:rPr>
              <a:t>        Invocation </a:t>
            </a:r>
            <a:endParaRPr lang="en-US" sz="3300" kern="1200" spc="-150" dirty="0">
              <a:solidFill>
                <a:srgbClr val="FF0000"/>
              </a:solidFill>
              <a:ea typeface="+mj-ea"/>
              <a:sym typeface="Comfortaa"/>
            </a:endParaRPr>
          </a:p>
          <a:p>
            <a:pPr algn="ctr"/>
            <a:r>
              <a:rPr lang="en-US" sz="3300" kern="1200" spc="-150" dirty="0">
                <a:solidFill>
                  <a:srgbClr val="FF0000"/>
                </a:solidFill>
                <a:latin typeface="+mj-lt"/>
                <a:ea typeface="+mj-ea"/>
                <a:cs typeface="+mj-cs"/>
                <a:sym typeface="Comfortaa"/>
              </a:rPr>
              <a:t>             Pattern</a:t>
            </a:r>
            <a:endParaRPr lang="en-US" sz="3300" kern="1200" spc="-150" dirty="0">
              <a:solidFill>
                <a:srgbClr val="FF0000"/>
              </a:solidFill>
              <a:ea typeface="+mj-ea"/>
            </a:endParaRPr>
          </a:p>
          <a:p>
            <a:pPr marL="457200" indent="-393700" algn="r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SzPts val="2600"/>
            </a:pPr>
            <a:endParaRPr lang="en-US" sz="3300" kern="1200" spc="-150" dirty="0">
              <a:solidFill>
                <a:schemeClr val="tx1"/>
              </a:solidFill>
              <a:latin typeface="Calibri Light"/>
              <a:ea typeface="+mj-ea"/>
              <a:cs typeface="Calibri Light"/>
            </a:endParaRP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64197" y="900112"/>
            <a:ext cx="0" cy="265797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3737373" y="720090"/>
            <a:ext cx="4133850" cy="312845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indent="-228600">
              <a:buSzPct val="110000"/>
              <a:buFont typeface="Wingdings" panose="05000000000000000000" pitchFamily="2" charset="2"/>
              <a:buChar char="§"/>
            </a:pPr>
            <a:r>
              <a:rPr lang="en-US" dirty="0">
                <a:ea typeface="+mn-lt"/>
                <a:cs typeface="+mn-lt"/>
                <a:sym typeface="Calibri"/>
              </a:rPr>
              <a:t>#  The value of ‘ this ’ in Method invocation pattern is object which is called.</a:t>
            </a:r>
            <a:endParaRPr lang="en-US" dirty="0">
              <a:ea typeface="+mn-lt"/>
              <a:cs typeface="+mn-lt"/>
            </a:endParaRPr>
          </a:p>
          <a:p>
            <a:pPr marL="0" indent="-228600">
              <a:spcBef>
                <a:spcPts val="1200"/>
              </a:spcBef>
              <a:buSzPct val="110000"/>
              <a:buFont typeface="Wingdings" panose="05000000000000000000" pitchFamily="2" charset="2"/>
              <a:buChar char="§"/>
            </a:pPr>
            <a:r>
              <a:rPr lang="en-US" dirty="0">
                <a:sym typeface="Calibri"/>
              </a:rPr>
              <a:t># Return will not be ignored.</a:t>
            </a:r>
            <a:endParaRPr lang="en-US" dirty="0"/>
          </a:p>
          <a:p>
            <a:pPr marL="0" indent="-228600">
              <a:spcBef>
                <a:spcPts val="1200"/>
              </a:spcBef>
              <a:buSzPct val="110000"/>
              <a:buFont typeface="Wingdings" panose="05000000000000000000" pitchFamily="2" charset="2"/>
              <a:buChar char="§"/>
            </a:pPr>
            <a:r>
              <a:rPr lang="en-US" dirty="0">
                <a:ea typeface="+mn-lt"/>
                <a:cs typeface="+mn-lt"/>
                <a:sym typeface="Calibri"/>
              </a:rPr>
              <a:t># We will define function as property of object then it is known as method.</a:t>
            </a:r>
            <a:r>
              <a:rPr lang="en-US" dirty="0">
                <a:sym typeface="Calibri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807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roup 176">
            <a:extLst>
              <a:ext uri="{FF2B5EF4-FFF2-40B4-BE49-F238E27FC236}">
                <a16:creationId xmlns:a16="http://schemas.microsoft.com/office/drawing/2014/main" id="{15E1AC81-83F2-45A8-9054-15570F4E2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178" name="Freeform 5">
              <a:extLst>
                <a:ext uri="{FF2B5EF4-FFF2-40B4-BE49-F238E27FC236}">
                  <a16:creationId xmlns:a16="http://schemas.microsoft.com/office/drawing/2014/main" id="{B15AA7C5-9BFE-4B90-A119-467AFACE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9" name="Freeform 6">
              <a:extLst>
                <a:ext uri="{FF2B5EF4-FFF2-40B4-BE49-F238E27FC236}">
                  <a16:creationId xmlns:a16="http://schemas.microsoft.com/office/drawing/2014/main" id="{944AB87D-35AF-4719-9940-5822E7702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0" name="Freeform 7">
              <a:extLst>
                <a:ext uri="{FF2B5EF4-FFF2-40B4-BE49-F238E27FC236}">
                  <a16:creationId xmlns:a16="http://schemas.microsoft.com/office/drawing/2014/main" id="{E8B33BE3-7890-4628-9322-7EFBA337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1" name="Freeform 8">
              <a:extLst>
                <a:ext uri="{FF2B5EF4-FFF2-40B4-BE49-F238E27FC236}">
                  <a16:creationId xmlns:a16="http://schemas.microsoft.com/office/drawing/2014/main" id="{01AD3ECF-519E-45E2-99DA-F5C1B5071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2" name="Freeform 9">
              <a:extLst>
                <a:ext uri="{FF2B5EF4-FFF2-40B4-BE49-F238E27FC236}">
                  <a16:creationId xmlns:a16="http://schemas.microsoft.com/office/drawing/2014/main" id="{C050E700-0FF1-4D25-B54C-84BA04FC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3" name="Freeform 10">
              <a:extLst>
                <a:ext uri="{FF2B5EF4-FFF2-40B4-BE49-F238E27FC236}">
                  <a16:creationId xmlns:a16="http://schemas.microsoft.com/office/drawing/2014/main" id="{720D9C11-F5C9-41B0-B2F2-EE20BC3D0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4" name="Freeform 11">
              <a:extLst>
                <a:ext uri="{FF2B5EF4-FFF2-40B4-BE49-F238E27FC236}">
                  <a16:creationId xmlns:a16="http://schemas.microsoft.com/office/drawing/2014/main" id="{623A9DA0-857E-4CDE-80EA-F30F1CE55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5" name="Freeform 12">
              <a:extLst>
                <a:ext uri="{FF2B5EF4-FFF2-40B4-BE49-F238E27FC236}">
                  <a16:creationId xmlns:a16="http://schemas.microsoft.com/office/drawing/2014/main" id="{C48B8F4C-2C83-46F6-AFCD-58166AEB1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6" name="Freeform 13">
              <a:extLst>
                <a:ext uri="{FF2B5EF4-FFF2-40B4-BE49-F238E27FC236}">
                  <a16:creationId xmlns:a16="http://schemas.microsoft.com/office/drawing/2014/main" id="{234C3795-C44D-41A7-A8F6-891387A66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7" name="Freeform 14">
              <a:extLst>
                <a:ext uri="{FF2B5EF4-FFF2-40B4-BE49-F238E27FC236}">
                  <a16:creationId xmlns:a16="http://schemas.microsoft.com/office/drawing/2014/main" id="{91CC36F4-5DFA-4954-B354-97B180E98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8" name="Freeform 15">
              <a:extLst>
                <a:ext uri="{FF2B5EF4-FFF2-40B4-BE49-F238E27FC236}">
                  <a16:creationId xmlns:a16="http://schemas.microsoft.com/office/drawing/2014/main" id="{7087A08E-C024-457D-8F99-1F340CED6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9" name="Freeform 16">
              <a:extLst>
                <a:ext uri="{FF2B5EF4-FFF2-40B4-BE49-F238E27FC236}">
                  <a16:creationId xmlns:a16="http://schemas.microsoft.com/office/drawing/2014/main" id="{61CFBC61-7F57-45D7-860E-BF51B0EDA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0" name="Freeform 17">
              <a:extLst>
                <a:ext uri="{FF2B5EF4-FFF2-40B4-BE49-F238E27FC236}">
                  <a16:creationId xmlns:a16="http://schemas.microsoft.com/office/drawing/2014/main" id="{2591C3DB-4880-431E-BC3D-37F1378A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1" name="Freeform 18">
              <a:extLst>
                <a:ext uri="{FF2B5EF4-FFF2-40B4-BE49-F238E27FC236}">
                  <a16:creationId xmlns:a16="http://schemas.microsoft.com/office/drawing/2014/main" id="{79557EFE-4199-4E24-8A13-1B9CC171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2" name="Freeform 19">
              <a:extLst>
                <a:ext uri="{FF2B5EF4-FFF2-40B4-BE49-F238E27FC236}">
                  <a16:creationId xmlns:a16="http://schemas.microsoft.com/office/drawing/2014/main" id="{0B965615-6052-4907-A136-9CAD1460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3" name="Freeform 20">
              <a:extLst>
                <a:ext uri="{FF2B5EF4-FFF2-40B4-BE49-F238E27FC236}">
                  <a16:creationId xmlns:a16="http://schemas.microsoft.com/office/drawing/2014/main" id="{F788FFC4-205D-47C1-91E7-DD1A52E0A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4" name="Freeform 21">
              <a:extLst>
                <a:ext uri="{FF2B5EF4-FFF2-40B4-BE49-F238E27FC236}">
                  <a16:creationId xmlns:a16="http://schemas.microsoft.com/office/drawing/2014/main" id="{462FADD6-C927-46ED-A6E6-273B35C2F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5" name="Freeform 22">
              <a:extLst>
                <a:ext uri="{FF2B5EF4-FFF2-40B4-BE49-F238E27FC236}">
                  <a16:creationId xmlns:a16="http://schemas.microsoft.com/office/drawing/2014/main" id="{AF64005E-134D-4444-9425-FB1C18898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6" name="Freeform 23">
              <a:extLst>
                <a:ext uri="{FF2B5EF4-FFF2-40B4-BE49-F238E27FC236}">
                  <a16:creationId xmlns:a16="http://schemas.microsoft.com/office/drawing/2014/main" id="{E2565CA7-A8CB-463D-8D25-4F41235BC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7" name="Freeform 24">
              <a:extLst>
                <a:ext uri="{FF2B5EF4-FFF2-40B4-BE49-F238E27FC236}">
                  <a16:creationId xmlns:a16="http://schemas.microsoft.com/office/drawing/2014/main" id="{41ABBFC0-4EEA-4634-A73B-945729D6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8" name="Freeform 25">
              <a:extLst>
                <a:ext uri="{FF2B5EF4-FFF2-40B4-BE49-F238E27FC236}">
                  <a16:creationId xmlns:a16="http://schemas.microsoft.com/office/drawing/2014/main" id="{E422F11F-726A-4A93-9D1B-B1400B061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FBF129BC-EA9E-4D20-898B-399F7727D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274691"/>
            <a:ext cx="2755857" cy="2602816"/>
            <a:chOff x="697883" y="1816768"/>
            <a:chExt cx="3674476" cy="3470421"/>
          </a:xfrm>
        </p:grpSpPr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CFF42BAE-3249-46C8-9108-A83C87206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202" name="Isosceles Triangle 22">
              <a:extLst>
                <a:ext uri="{FF2B5EF4-FFF2-40B4-BE49-F238E27FC236}">
                  <a16:creationId xmlns:a16="http://schemas.microsoft.com/office/drawing/2014/main" id="{4DDE2BA8-4174-4A99-BB09-0BA28F26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4A893933-F7DD-4DA6-85C7-4CFF58741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05" name="Rectangle 204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208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9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0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1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2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3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4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5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6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7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8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9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0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1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2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3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4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5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6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7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8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30" name="Rectangle 229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341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Google Shape;112;p17"/>
          <p:cNvSpPr txBox="1"/>
          <p:nvPr/>
        </p:nvSpPr>
        <p:spPr>
          <a:xfrm>
            <a:off x="484094" y="720090"/>
            <a:ext cx="2899271" cy="3128458"/>
          </a:xfrm>
          <a:prstGeom prst="rect">
            <a:avLst/>
          </a:prstGeom>
        </p:spPr>
        <p:txBody>
          <a:bodyPr spcFirstLastPara="1" vert="horz" lIns="228600" tIns="228600" rIns="228600" bIns="228600" rtlCol="0" anchor="ctr" anchorCtr="0">
            <a:normAutofit/>
          </a:bodyPr>
          <a:lstStyle/>
          <a:p>
            <a:pPr marL="0" lvl="0" indent="0" algn="r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kern="1200" spc="-150">
                <a:solidFill>
                  <a:schemeClr val="tx1"/>
                </a:solidFill>
                <a:latin typeface="+mj-lt"/>
                <a:ea typeface="+mj-ea"/>
                <a:cs typeface="+mj-cs"/>
                <a:sym typeface="Comfortaa"/>
              </a:rPr>
              <a:t> 3. Constructor Invocation Pattern</a:t>
            </a:r>
          </a:p>
        </p:txBody>
      </p: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64197" y="900112"/>
            <a:ext cx="0" cy="265797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3737373" y="720090"/>
            <a:ext cx="4133850" cy="312845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-2286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>
                <a:sym typeface="Calibri"/>
              </a:rPr>
              <a:t>#  The value of ‘ this ’ in Constructor invocation pattern is newly created object.</a:t>
            </a:r>
          </a:p>
          <a:p>
            <a:pPr marL="0" lvl="0" indent="-22860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>
                <a:sym typeface="Calibri"/>
              </a:rPr>
              <a:t># Return  ignored .</a:t>
            </a:r>
          </a:p>
          <a:p>
            <a:pPr marL="0" lvl="0" indent="-22860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>
                <a:sym typeface="Calibri"/>
              </a:rPr>
              <a:t># If you invoke a function with     ‘ new ’ keyword then it is constructor pattern. </a:t>
            </a:r>
          </a:p>
          <a:p>
            <a:pPr marL="0" lvl="0" indent="-228600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>
                <a:sym typeface="Calibri"/>
              </a:rPr>
              <a:t>    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122">
            <a:extLst>
              <a:ext uri="{FF2B5EF4-FFF2-40B4-BE49-F238E27FC236}">
                <a16:creationId xmlns:a16="http://schemas.microsoft.com/office/drawing/2014/main" id="{15E1AC81-83F2-45A8-9054-15570F4E2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175" name="Freeform 5">
              <a:extLst>
                <a:ext uri="{FF2B5EF4-FFF2-40B4-BE49-F238E27FC236}">
                  <a16:creationId xmlns:a16="http://schemas.microsoft.com/office/drawing/2014/main" id="{B15AA7C5-9BFE-4B90-A119-467AFACE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9" name="Freeform 6">
              <a:extLst>
                <a:ext uri="{FF2B5EF4-FFF2-40B4-BE49-F238E27FC236}">
                  <a16:creationId xmlns:a16="http://schemas.microsoft.com/office/drawing/2014/main" id="{944AB87D-35AF-4719-9940-5822E7702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6" name="Freeform 7">
              <a:extLst>
                <a:ext uri="{FF2B5EF4-FFF2-40B4-BE49-F238E27FC236}">
                  <a16:creationId xmlns:a16="http://schemas.microsoft.com/office/drawing/2014/main" id="{E8B33BE3-7890-4628-9322-7EFBA337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7" name="Freeform 8">
              <a:extLst>
                <a:ext uri="{FF2B5EF4-FFF2-40B4-BE49-F238E27FC236}">
                  <a16:creationId xmlns:a16="http://schemas.microsoft.com/office/drawing/2014/main" id="{01AD3ECF-519E-45E2-99DA-F5C1B5071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8" name="Freeform 9">
              <a:extLst>
                <a:ext uri="{FF2B5EF4-FFF2-40B4-BE49-F238E27FC236}">
                  <a16:creationId xmlns:a16="http://schemas.microsoft.com/office/drawing/2014/main" id="{C050E700-0FF1-4D25-B54C-84BA04FC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9" name="Freeform 10">
              <a:extLst>
                <a:ext uri="{FF2B5EF4-FFF2-40B4-BE49-F238E27FC236}">
                  <a16:creationId xmlns:a16="http://schemas.microsoft.com/office/drawing/2014/main" id="{720D9C11-F5C9-41B0-B2F2-EE20BC3D0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0" name="Freeform 11">
              <a:extLst>
                <a:ext uri="{FF2B5EF4-FFF2-40B4-BE49-F238E27FC236}">
                  <a16:creationId xmlns:a16="http://schemas.microsoft.com/office/drawing/2014/main" id="{623A9DA0-857E-4CDE-80EA-F30F1CE55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1" name="Freeform 12">
              <a:extLst>
                <a:ext uri="{FF2B5EF4-FFF2-40B4-BE49-F238E27FC236}">
                  <a16:creationId xmlns:a16="http://schemas.microsoft.com/office/drawing/2014/main" id="{C48B8F4C-2C83-46F6-AFCD-58166AEB1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2" name="Freeform 13">
              <a:extLst>
                <a:ext uri="{FF2B5EF4-FFF2-40B4-BE49-F238E27FC236}">
                  <a16:creationId xmlns:a16="http://schemas.microsoft.com/office/drawing/2014/main" id="{234C3795-C44D-41A7-A8F6-891387A66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3" name="Freeform 14">
              <a:extLst>
                <a:ext uri="{FF2B5EF4-FFF2-40B4-BE49-F238E27FC236}">
                  <a16:creationId xmlns:a16="http://schemas.microsoft.com/office/drawing/2014/main" id="{91CC36F4-5DFA-4954-B354-97B180E98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4" name="Freeform 15">
              <a:extLst>
                <a:ext uri="{FF2B5EF4-FFF2-40B4-BE49-F238E27FC236}">
                  <a16:creationId xmlns:a16="http://schemas.microsoft.com/office/drawing/2014/main" id="{7087A08E-C024-457D-8F99-1F340CED6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5" name="Freeform 16">
              <a:extLst>
                <a:ext uri="{FF2B5EF4-FFF2-40B4-BE49-F238E27FC236}">
                  <a16:creationId xmlns:a16="http://schemas.microsoft.com/office/drawing/2014/main" id="{61CFBC61-7F57-45D7-860E-BF51B0EDA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6" name="Freeform 17">
              <a:extLst>
                <a:ext uri="{FF2B5EF4-FFF2-40B4-BE49-F238E27FC236}">
                  <a16:creationId xmlns:a16="http://schemas.microsoft.com/office/drawing/2014/main" id="{2591C3DB-4880-431E-BC3D-37F1378A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7" name="Freeform 18">
              <a:extLst>
                <a:ext uri="{FF2B5EF4-FFF2-40B4-BE49-F238E27FC236}">
                  <a16:creationId xmlns:a16="http://schemas.microsoft.com/office/drawing/2014/main" id="{79557EFE-4199-4E24-8A13-1B9CC171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8" name="Freeform 19">
              <a:extLst>
                <a:ext uri="{FF2B5EF4-FFF2-40B4-BE49-F238E27FC236}">
                  <a16:creationId xmlns:a16="http://schemas.microsoft.com/office/drawing/2014/main" id="{0B965615-6052-4907-A136-9CAD1460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9" name="Freeform 20">
              <a:extLst>
                <a:ext uri="{FF2B5EF4-FFF2-40B4-BE49-F238E27FC236}">
                  <a16:creationId xmlns:a16="http://schemas.microsoft.com/office/drawing/2014/main" id="{F788FFC4-205D-47C1-91E7-DD1A52E0A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0" name="Freeform 21">
              <a:extLst>
                <a:ext uri="{FF2B5EF4-FFF2-40B4-BE49-F238E27FC236}">
                  <a16:creationId xmlns:a16="http://schemas.microsoft.com/office/drawing/2014/main" id="{462FADD6-C927-46ED-A6E6-273B35C2F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1" name="Freeform 22">
              <a:extLst>
                <a:ext uri="{FF2B5EF4-FFF2-40B4-BE49-F238E27FC236}">
                  <a16:creationId xmlns:a16="http://schemas.microsoft.com/office/drawing/2014/main" id="{AF64005E-134D-4444-9425-FB1C18898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2" name="Freeform 23">
              <a:extLst>
                <a:ext uri="{FF2B5EF4-FFF2-40B4-BE49-F238E27FC236}">
                  <a16:creationId xmlns:a16="http://schemas.microsoft.com/office/drawing/2014/main" id="{E2565CA7-A8CB-463D-8D25-4F41235BC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3" name="Freeform 24">
              <a:extLst>
                <a:ext uri="{FF2B5EF4-FFF2-40B4-BE49-F238E27FC236}">
                  <a16:creationId xmlns:a16="http://schemas.microsoft.com/office/drawing/2014/main" id="{41ABBFC0-4EEA-4634-A73B-945729D6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4" name="Freeform 25">
              <a:extLst>
                <a:ext uri="{FF2B5EF4-FFF2-40B4-BE49-F238E27FC236}">
                  <a16:creationId xmlns:a16="http://schemas.microsoft.com/office/drawing/2014/main" id="{E422F11F-726A-4A93-9D1B-B1400B061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80" name="Group 145">
            <a:extLst>
              <a:ext uri="{FF2B5EF4-FFF2-40B4-BE49-F238E27FC236}">
                <a16:creationId xmlns:a16="http://schemas.microsoft.com/office/drawing/2014/main" id="{FBF129BC-EA9E-4D20-898B-399F7727D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274691"/>
            <a:ext cx="2755857" cy="2602816"/>
            <a:chOff x="697883" y="1816768"/>
            <a:chExt cx="3674476" cy="3470421"/>
          </a:xfrm>
        </p:grpSpPr>
        <p:sp>
          <p:nvSpPr>
            <p:cNvPr id="185" name="Rectangle 146">
              <a:extLst>
                <a:ext uri="{FF2B5EF4-FFF2-40B4-BE49-F238E27FC236}">
                  <a16:creationId xmlns:a16="http://schemas.microsoft.com/office/drawing/2014/main" id="{CFF42BAE-3249-46C8-9108-A83C87206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88" name="Isosceles Triangle 22">
              <a:extLst>
                <a:ext uri="{FF2B5EF4-FFF2-40B4-BE49-F238E27FC236}">
                  <a16:creationId xmlns:a16="http://schemas.microsoft.com/office/drawing/2014/main" id="{4DDE2BA8-4174-4A99-BB09-0BA28F26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4A893933-F7DD-4DA6-85C7-4CFF58741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90" name="Rectangle 150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1" name="Group 152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192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3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6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7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8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9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0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1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2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3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4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5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6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7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8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9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0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1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2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3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4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94" name="Rectangle 175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341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Google Shape;118;p18"/>
          <p:cNvSpPr txBox="1"/>
          <p:nvPr/>
        </p:nvSpPr>
        <p:spPr>
          <a:xfrm>
            <a:off x="484094" y="720090"/>
            <a:ext cx="2899271" cy="3128458"/>
          </a:xfrm>
          <a:prstGeom prst="rect">
            <a:avLst/>
          </a:prstGeom>
        </p:spPr>
        <p:txBody>
          <a:bodyPr spcFirstLastPara="1" vert="horz" lIns="228600" tIns="228600" rIns="228600" bIns="228600" rtlCol="0" anchor="ctr" anchorCtr="0">
            <a:normAutofit/>
          </a:bodyPr>
          <a:lstStyle/>
          <a:p>
            <a:pPr marL="0" lvl="0" indent="0" algn="r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kern="1200" spc="-150">
                <a:solidFill>
                  <a:schemeClr val="tx1"/>
                </a:solidFill>
                <a:latin typeface="+mj-lt"/>
                <a:ea typeface="+mj-ea"/>
                <a:cs typeface="+mj-cs"/>
                <a:sym typeface="Comfortaa"/>
              </a:rPr>
              <a:t> 4. Indirect Invocation Pattern</a:t>
            </a:r>
          </a:p>
        </p:txBody>
      </p:sp>
      <p:cxnSp>
        <p:nvCxnSpPr>
          <p:cNvPr id="195" name="Straight Connector 177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64197" y="900112"/>
            <a:ext cx="0" cy="265797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3737373" y="720090"/>
            <a:ext cx="4133850" cy="312845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indent="-228600">
              <a:lnSpc>
                <a:spcPct val="11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sz="1300" dirty="0">
                <a:sym typeface="Calibri"/>
              </a:rPr>
              <a:t>#  There are three function methods to invoke the function indirectly.</a:t>
            </a:r>
            <a:endParaRPr lang="en-US" sz="1300" dirty="0"/>
          </a:p>
          <a:p>
            <a:pPr marL="0" lvl="0" indent="-22860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300" dirty="0">
                <a:sym typeface="Calibri"/>
              </a:rPr>
              <a:t>1.Call()</a:t>
            </a:r>
            <a:endParaRPr lang="en-US" sz="1300" dirty="0"/>
          </a:p>
          <a:p>
            <a:pPr marL="0" lvl="0" indent="-22860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300" dirty="0">
                <a:sym typeface="Calibri"/>
              </a:rPr>
              <a:t>2.Apply()</a:t>
            </a:r>
            <a:endParaRPr lang="en-US" sz="1300" dirty="0"/>
          </a:p>
          <a:p>
            <a:pPr marL="0" lvl="0" indent="-22860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300" dirty="0">
                <a:sym typeface="Calibri"/>
              </a:rPr>
              <a:t>3.Blind()</a:t>
            </a:r>
            <a:endParaRPr lang="en-US" sz="1300" dirty="0"/>
          </a:p>
          <a:p>
            <a:pPr marL="0" indent="-228600">
              <a:lnSpc>
                <a:spcPct val="110000"/>
              </a:lnSpc>
              <a:spcBef>
                <a:spcPts val="1200"/>
              </a:spcBef>
              <a:buSzPct val="110000"/>
              <a:buFont typeface="Wingdings" panose="05000000000000000000" pitchFamily="2" charset="2"/>
              <a:buChar char="§"/>
            </a:pPr>
            <a:r>
              <a:rPr lang="en-US" sz="1300" dirty="0">
                <a:sym typeface="Calibri"/>
              </a:rPr>
              <a:t># Return will not  be ignored .</a:t>
            </a:r>
            <a:endParaRPr lang="en-US" sz="1300" dirty="0"/>
          </a:p>
          <a:p>
            <a:pPr marL="0" indent="-228600">
              <a:lnSpc>
                <a:spcPct val="110000"/>
              </a:lnSpc>
              <a:spcBef>
                <a:spcPts val="1200"/>
              </a:spcBef>
              <a:buSzPct val="110000"/>
              <a:buFont typeface="Wingdings" panose="05000000000000000000" pitchFamily="2" charset="2"/>
              <a:buChar char="§"/>
            </a:pPr>
            <a:r>
              <a:rPr lang="en-US" sz="1300" dirty="0">
                <a:sym typeface="Calibri"/>
              </a:rPr>
              <a:t># The value of this in Indirect invocation is what we call in the object.  </a:t>
            </a:r>
            <a:endParaRPr lang="en-US" sz="13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207</Words>
  <Application>Microsoft Office PowerPoint</Application>
  <PresentationFormat>On-screen Show (16:9)</PresentationFormat>
  <Paragraphs>38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Atlas</vt:lpstr>
      <vt:lpstr>Types of invocation patterns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S INFOTECH</dc:creator>
  <cp:lastModifiedBy>Windows User</cp:lastModifiedBy>
  <cp:revision>103</cp:revision>
  <dcterms:modified xsi:type="dcterms:W3CDTF">2021-03-17T20:46:18Z</dcterms:modified>
</cp:coreProperties>
</file>