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61" y="-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67A2D-FC4A-4C0B-81FE-31BC8D24323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A298E-77B9-4553-9DC1-FFCE0D5F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4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AEB2-CA03-4EDC-B3C2-B4754335C8AD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A470-A7A2-431E-B097-954BAA59B2BD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1389-35AC-419E-8277-1CB01DE485B7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E3FA-25DB-4344-9496-ADC7D98D7F10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57300-2E4A-40E4-B335-857398F2B073}" type="datetime1">
              <a:rPr lang="en-US" smtClean="0"/>
              <a:t>8/21/2023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1774-5FDE-4A31-9AA9-FEFFCF7582C7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nvss/mortality_tables.htm" TargetMode="External"/><Relationship Id="rId2" Type="http://schemas.openxmlformats.org/officeDocument/2006/relationships/hyperlink" Target="https://www.cdc.gov/nchs/data/statab/vs00199_table310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ncbi.nlm.nih.gov/pubmed/152840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nvss/mortality_tables.htm" TargetMode="External"/><Relationship Id="rId2" Type="http://schemas.openxmlformats.org/officeDocument/2006/relationships/hyperlink" Target="https://www.cdc.gov/nchs/data/statab/vs00199_table310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st.githubusercontent.com/mbonsma/8da0990b71ba9a09f7de395574e54df1/raw/aec88b30af87fad8d45da7e774223f91dad09e88/lh_data.csv" TargetMode="External"/><Relationship Id="rId5" Type="http://schemas.openxmlformats.org/officeDocument/2006/relationships/hyperlink" Target="https://gist.githubusercontent.com/mbonsma/2f4076aab6820ca1807f4e29f75f18ec/raw/62f3ec07514c7e31f5979beeca86f19991540796/cdc_vs00199_table310.tsv" TargetMode="External"/><Relationship Id="rId4" Type="http://schemas.openxmlformats.org/officeDocument/2006/relationships/hyperlink" Target="https://www.ncbi.nlm.nih.gov/pubmed/15284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32712" y="2098293"/>
            <a:ext cx="5092700" cy="3050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Final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Report of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Traineeship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Program</a:t>
            </a:r>
            <a:r>
              <a:rPr sz="2200" b="1" spc="-5" dirty="0">
                <a:latin typeface="Times New Roman"/>
                <a:cs typeface="Times New Roman"/>
              </a:rPr>
              <a:t> 2023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655"/>
              </a:spcBef>
            </a:pPr>
            <a:r>
              <a:rPr sz="2200" spc="-10" dirty="0">
                <a:latin typeface="Times New Roman"/>
                <a:cs typeface="Times New Roman"/>
              </a:rPr>
              <a:t>On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609600" marR="603250" algn="ctr">
              <a:lnSpc>
                <a:spcPct val="133600"/>
              </a:lnSpc>
            </a:pPr>
            <a:r>
              <a:rPr sz="2200" b="1" i="1" spc="-5" dirty="0">
                <a:latin typeface="Times New Roman"/>
                <a:cs typeface="Times New Roman"/>
              </a:rPr>
              <a:t>“Analysing </a:t>
            </a:r>
            <a:r>
              <a:rPr sz="2200" b="1" i="1" spc="-10" dirty="0">
                <a:latin typeface="Times New Roman"/>
                <a:cs typeface="Times New Roman"/>
              </a:rPr>
              <a:t>Death </a:t>
            </a:r>
            <a:r>
              <a:rPr sz="2200" b="1" i="1" spc="-5" dirty="0">
                <a:latin typeface="Times New Roman"/>
                <a:cs typeface="Times New Roman"/>
              </a:rPr>
              <a:t>Age </a:t>
            </a:r>
            <a:r>
              <a:rPr sz="2200" b="1" i="1" spc="-10" dirty="0">
                <a:latin typeface="Times New Roman"/>
                <a:cs typeface="Times New Roman"/>
              </a:rPr>
              <a:t>Difference </a:t>
            </a:r>
            <a:r>
              <a:rPr sz="2200" b="1" i="1" spc="-535" dirty="0">
                <a:latin typeface="Times New Roman"/>
                <a:cs typeface="Times New Roman"/>
              </a:rPr>
              <a:t> </a:t>
            </a:r>
            <a:r>
              <a:rPr sz="2200" b="1" i="1" spc="-10" dirty="0">
                <a:latin typeface="Times New Roman"/>
                <a:cs typeface="Times New Roman"/>
              </a:rPr>
              <a:t>Of</a:t>
            </a:r>
            <a:endParaRPr sz="22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890"/>
              </a:spcBef>
            </a:pPr>
            <a:r>
              <a:rPr sz="2200" b="1" i="1" spc="-5" dirty="0">
                <a:latin typeface="Times New Roman"/>
                <a:cs typeface="Times New Roman"/>
              </a:rPr>
              <a:t>Right Handers</a:t>
            </a:r>
            <a:r>
              <a:rPr sz="2200" b="1" i="1" spc="-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with</a:t>
            </a:r>
            <a:r>
              <a:rPr sz="2200" b="1" i="1" spc="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Left</a:t>
            </a:r>
            <a:r>
              <a:rPr sz="2200" b="1" i="1" spc="1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Handers”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651" y="6132957"/>
            <a:ext cx="2223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Times New Roman"/>
                <a:cs typeface="Times New Roman"/>
              </a:rPr>
              <a:t>MEDTOUREASY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5334" y="8501633"/>
            <a:ext cx="930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25</a:t>
            </a:r>
            <a:r>
              <a:rPr sz="1200" baseline="31250" dirty="0">
                <a:latin typeface="Times New Roman"/>
                <a:cs typeface="Times New Roman"/>
              </a:rPr>
              <a:t>th</a:t>
            </a:r>
            <a:r>
              <a:rPr sz="1200" spc="-44" baseline="31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July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5454" y="9432746"/>
            <a:ext cx="15494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CHAH</a:t>
            </a:r>
            <a:r>
              <a:rPr sz="1600" spc="-18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8129" y="6612635"/>
            <a:ext cx="1914524" cy="149974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FAD689F-7EC7-91C2-771C-BF1A3B8AAE0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5D18992-09EB-489C-8799-38475E972DF0}" type="datetime1">
              <a:rPr lang="en-US" smtClean="0"/>
              <a:t>8/21/2023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3C5D3D-F47F-4DA8-4524-4BB161402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72639" y="937006"/>
            <a:ext cx="2416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50238"/>
            <a:ext cx="5720080" cy="533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lvl="1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Gathering Requirements</a:t>
            </a:r>
            <a:r>
              <a:rPr sz="1200" b="1" dirty="0">
                <a:latin typeface="Times New Roman"/>
                <a:cs typeface="Times New Roman"/>
              </a:rPr>
              <a:t> and </a:t>
            </a:r>
            <a:r>
              <a:rPr sz="1200" b="1" spc="-5" dirty="0">
                <a:latin typeface="Times New Roman"/>
                <a:cs typeface="Times New Roman"/>
              </a:rPr>
              <a:t>Defining</a:t>
            </a:r>
            <a:r>
              <a:rPr sz="1200" b="1" dirty="0">
                <a:latin typeface="Times New Roman"/>
                <a:cs typeface="Times New Roman"/>
              </a:rPr>
              <a:t> the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aim</a:t>
            </a:r>
            <a:endParaRPr sz="1200">
              <a:latin typeface="Times New Roman"/>
              <a:cs typeface="Times New Roman"/>
            </a:endParaRPr>
          </a:p>
          <a:p>
            <a:pPr marL="12700" marR="10795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first</a:t>
            </a:r>
            <a:r>
              <a:rPr sz="1200" dirty="0">
                <a:latin typeface="Times New Roman"/>
                <a:cs typeface="Times New Roman"/>
              </a:rPr>
              <a:t> step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towards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 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i.e., </a:t>
            </a:r>
            <a:r>
              <a:rPr sz="1200" b="1" dirty="0">
                <a:latin typeface="Times New Roman"/>
                <a:cs typeface="Times New Roman"/>
              </a:rPr>
              <a:t>do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left-handed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people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die</a:t>
            </a:r>
            <a:r>
              <a:rPr sz="1200" b="1" dirty="0">
                <a:latin typeface="Times New Roman"/>
                <a:cs typeface="Times New Roman"/>
              </a:rPr>
              <a:t> on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earlier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than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right-handed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people?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Importing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Collection</a:t>
            </a:r>
            <a:endParaRPr sz="1200">
              <a:latin typeface="Times New Roman"/>
              <a:cs typeface="Times New Roman"/>
            </a:endParaRPr>
          </a:p>
          <a:p>
            <a:pPr marL="393700" lvl="2" indent="-342900">
              <a:lnSpc>
                <a:spcPct val="100000"/>
              </a:lnSpc>
              <a:spcBef>
                <a:spcPts val="844"/>
              </a:spcBef>
              <a:buAutoNum type="arabicPeriod"/>
              <a:tabLst>
                <a:tab pos="3937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Collection</a:t>
            </a:r>
            <a:endParaRPr sz="1200">
              <a:latin typeface="Times New Roman"/>
              <a:cs typeface="Times New Roman"/>
            </a:endParaRPr>
          </a:p>
          <a:p>
            <a:pPr marL="12700" marR="235585" algn="just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Data collection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systematic approach </a:t>
            </a:r>
            <a:r>
              <a:rPr sz="1200" dirty="0">
                <a:latin typeface="Times New Roman"/>
                <a:cs typeface="Times New Roman"/>
              </a:rPr>
              <a:t>for gathering </a:t>
            </a:r>
            <a:r>
              <a:rPr sz="1200" spc="-5" dirty="0">
                <a:latin typeface="Times New Roman"/>
                <a:cs typeface="Times New Roman"/>
              </a:rPr>
              <a:t>and measuring </a:t>
            </a:r>
            <a:r>
              <a:rPr sz="1200" dirty="0">
                <a:latin typeface="Times New Roman"/>
                <a:cs typeface="Times New Roman"/>
              </a:rPr>
              <a:t>information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variety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sources </a:t>
            </a:r>
            <a:r>
              <a:rPr sz="1200" dirty="0">
                <a:latin typeface="Times New Roman"/>
                <a:cs typeface="Times New Roman"/>
              </a:rPr>
              <a:t>in order to obtain a </a:t>
            </a:r>
            <a:r>
              <a:rPr sz="1200" spc="-5" dirty="0">
                <a:latin typeface="Times New Roman"/>
                <a:cs typeface="Times New Roman"/>
              </a:rPr>
              <a:t>complete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accurate </a:t>
            </a:r>
            <a:r>
              <a:rPr sz="1200" dirty="0">
                <a:latin typeface="Times New Roman"/>
                <a:cs typeface="Times New Roman"/>
              </a:rPr>
              <a:t>picture of </a:t>
            </a:r>
            <a:r>
              <a:rPr sz="1200" spc="-5" dirty="0">
                <a:latin typeface="Times New Roman"/>
                <a:cs typeface="Times New Roman"/>
              </a:rPr>
              <a:t>an interest area.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helps </a:t>
            </a:r>
            <a:r>
              <a:rPr sz="1200" dirty="0">
                <a:latin typeface="Times New Roman"/>
                <a:cs typeface="Times New Roman"/>
              </a:rPr>
              <a:t>an individual or </a:t>
            </a:r>
            <a:r>
              <a:rPr sz="1200" spc="-5" dirty="0">
                <a:latin typeface="Times New Roman"/>
                <a:cs typeface="Times New Roman"/>
              </a:rPr>
              <a:t>organization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specific </a:t>
            </a:r>
            <a:r>
              <a:rPr sz="1200" spc="-5" dirty="0">
                <a:latin typeface="Times New Roman"/>
                <a:cs typeface="Times New Roman"/>
              </a:rPr>
              <a:t>questions, determine outcomes 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forecast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probabilities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we</a:t>
            </a:r>
            <a:r>
              <a:rPr sz="1200" spc="-5" dirty="0">
                <a:latin typeface="Times New Roman"/>
                <a:cs typeface="Times New Roman"/>
              </a:rPr>
              <a:t> need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clearly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specified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dirty="0">
                <a:latin typeface="Times New Roman"/>
                <a:cs typeface="Times New Roman"/>
              </a:rPr>
              <a:t> two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URL’s:</a:t>
            </a:r>
            <a:endParaRPr sz="1200">
              <a:latin typeface="Times New Roman"/>
              <a:cs typeface="Times New Roman"/>
            </a:endParaRPr>
          </a:p>
          <a:p>
            <a:pPr marL="469265" lvl="3" indent="-228600">
              <a:lnSpc>
                <a:spcPct val="100000"/>
              </a:lnSpc>
              <a:spcBef>
                <a:spcPts val="950"/>
              </a:spcBef>
              <a:buClr>
                <a:srgbClr val="000000"/>
              </a:buClr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death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distribution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data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United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1999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(source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website</a:t>
            </a:r>
            <a:r>
              <a:rPr sz="12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here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469265" marR="328295" lvl="3" indent="-228600">
              <a:lnSpc>
                <a:spcPct val="1024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digitized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1992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paper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by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Gilbert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and </a:t>
            </a:r>
            <a:r>
              <a:rPr sz="1200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Wysocki</a:t>
            </a:r>
            <a:r>
              <a:rPr sz="1200" spc="-15" dirty="0">
                <a:latin typeface="Times New Roman"/>
                <a:cs typeface="Times New Roman"/>
                <a:hlinkClick r:id="rId4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Gilbert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Wysocki</a:t>
            </a:r>
            <a:r>
              <a:rPr sz="1200" dirty="0">
                <a:latin typeface="Times New Roman"/>
                <a:cs typeface="Times New Roman"/>
              </a:rPr>
              <a:t> gave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broadly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outcomes:</a:t>
            </a:r>
            <a:endParaRPr sz="1200">
              <a:latin typeface="Times New Roman"/>
              <a:cs typeface="Times New Roman"/>
            </a:endParaRPr>
          </a:p>
          <a:p>
            <a:pPr marL="469265" marR="238125" lvl="3" indent="-228600" algn="just">
              <a:lnSpc>
                <a:spcPct val="102499"/>
              </a:lnSpc>
              <a:spcBef>
                <a:spcPts val="91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percentage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left-biased </a:t>
            </a:r>
            <a:r>
              <a:rPr sz="1200" dirty="0">
                <a:latin typeface="Times New Roman"/>
                <a:cs typeface="Times New Roman"/>
              </a:rPr>
              <a:t>individuals </a:t>
            </a:r>
            <a:r>
              <a:rPr sz="1200" spc="-5" dirty="0">
                <a:latin typeface="Times New Roman"/>
                <a:cs typeface="Times New Roman"/>
              </a:rPr>
              <a:t>decreased with advancing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existing</a:t>
            </a:r>
            <a:r>
              <a:rPr sz="1200" dirty="0">
                <a:latin typeface="Times New Roman"/>
                <a:cs typeface="Times New Roman"/>
              </a:rPr>
              <a:t> phenomenon.</a:t>
            </a:r>
            <a:endParaRPr sz="1200">
              <a:latin typeface="Times New Roman"/>
              <a:cs typeface="Times New Roman"/>
            </a:endParaRPr>
          </a:p>
          <a:p>
            <a:pPr marL="469265" marR="234315" lvl="3" indent="-228600" algn="just">
              <a:lnSpc>
                <a:spcPct val="103299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Among left-handed </a:t>
            </a:r>
            <a:r>
              <a:rPr sz="1200" dirty="0">
                <a:latin typeface="Times New Roman"/>
                <a:cs typeface="Times New Roman"/>
              </a:rPr>
              <a:t>individuals, a higher </a:t>
            </a:r>
            <a:r>
              <a:rPr sz="1200" spc="-5" dirty="0">
                <a:latin typeface="Times New Roman"/>
                <a:cs typeface="Times New Roman"/>
              </a:rPr>
              <a:t>prevalence </a:t>
            </a:r>
            <a:r>
              <a:rPr sz="1200" dirty="0">
                <a:latin typeface="Times New Roman"/>
                <a:cs typeface="Times New Roman"/>
              </a:rPr>
              <a:t>of left-hand writing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 </a:t>
            </a:r>
            <a:r>
              <a:rPr sz="1200" dirty="0">
                <a:latin typeface="Times New Roman"/>
                <a:cs typeface="Times New Roman"/>
              </a:rPr>
              <a:t>throwing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observed </a:t>
            </a:r>
            <a:r>
              <a:rPr sz="1200" spc="-5" dirty="0">
                <a:latin typeface="Times New Roman"/>
                <a:cs typeface="Times New Roman"/>
              </a:rPr>
              <a:t>compared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other combinations, indicating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strong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concordance between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throwing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preferences.</a:t>
            </a:r>
            <a:endParaRPr sz="1200">
              <a:latin typeface="Times New Roman"/>
              <a:cs typeface="Times New Roman"/>
            </a:endParaRPr>
          </a:p>
          <a:p>
            <a:pPr marL="469265" marR="5080" lvl="3" indent="-228600" algn="just">
              <a:lnSpc>
                <a:spcPct val="102499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hand preference </a:t>
            </a:r>
            <a:r>
              <a:rPr sz="1200" spc="-5" dirty="0">
                <a:latin typeface="Times New Roman"/>
                <a:cs typeface="Times New Roman"/>
              </a:rPr>
              <a:t>patterns </a:t>
            </a:r>
            <a:r>
              <a:rPr sz="1200" dirty="0">
                <a:latin typeface="Times New Roman"/>
                <a:cs typeface="Times New Roman"/>
              </a:rPr>
              <a:t>were found in individuals </a:t>
            </a:r>
            <a:r>
              <a:rPr sz="1200" spc="-5" dirty="0">
                <a:latin typeface="Times New Roman"/>
                <a:cs typeface="Times New Roman"/>
              </a:rPr>
              <a:t>aged below </a:t>
            </a:r>
            <a:r>
              <a:rPr sz="1200" spc="5" dirty="0">
                <a:latin typeface="Times New Roman"/>
                <a:cs typeface="Times New Roman"/>
              </a:rPr>
              <a:t>50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those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above </a:t>
            </a:r>
            <a:r>
              <a:rPr sz="1200" dirty="0">
                <a:latin typeface="Times New Roman"/>
                <a:cs typeface="Times New Roman"/>
              </a:rPr>
              <a:t>50, </a:t>
            </a:r>
            <a:r>
              <a:rPr sz="1200" spc="-5" dirty="0">
                <a:latin typeface="Times New Roman"/>
                <a:cs typeface="Times New Roman"/>
              </a:rPr>
              <a:t>suggesting</a:t>
            </a:r>
            <a:r>
              <a:rPr sz="1200" dirty="0">
                <a:latin typeface="Times New Roman"/>
                <a:cs typeface="Times New Roman"/>
              </a:rPr>
              <a:t> changing </a:t>
            </a:r>
            <a:r>
              <a:rPr sz="1200" spc="-5" dirty="0">
                <a:latin typeface="Times New Roman"/>
                <a:cs typeface="Times New Roman"/>
              </a:rPr>
              <a:t>prevalence </a:t>
            </a:r>
            <a:r>
              <a:rPr sz="1200" dirty="0">
                <a:latin typeface="Times New Roman"/>
                <a:cs typeface="Times New Roman"/>
              </a:rPr>
              <a:t>rates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50.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652384"/>
            <a:ext cx="573659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METHOD:</a:t>
            </a:r>
            <a:endParaRPr sz="1200">
              <a:latin typeface="Times New Roman"/>
              <a:cs typeface="Times New Roman"/>
            </a:endParaRPr>
          </a:p>
          <a:p>
            <a:pPr marL="12700" marR="156845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simple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 together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 by simply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downloading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dirty="0">
                <a:latin typeface="Times New Roman"/>
                <a:cs typeface="Times New Roman"/>
              </a:rPr>
              <a:t> papers,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3.2.2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Importing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790"/>
              </a:spcBef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importing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referred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uploading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(computer)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external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(online </a:t>
            </a:r>
            <a:r>
              <a:rPr sz="1200" spc="-5" dirty="0">
                <a:latin typeface="Times New Roman"/>
                <a:cs typeface="Times New Roman"/>
              </a:rPr>
              <a:t>websites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repositories).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manipulated,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aggregated,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filtered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project.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9CCD3-279E-07A2-9A23-E7A1AD15981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A157F68-5DD1-4719-8D59-5D43C8ABEAFB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9A9545-21D7-840A-F617-E54A34D70F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0560" cy="4229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11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 marR="370840">
              <a:lnSpc>
                <a:spcPct val="103299"/>
              </a:lnSpc>
              <a:spcBef>
                <a:spcPts val="1085"/>
              </a:spcBef>
            </a:pPr>
            <a:r>
              <a:rPr sz="1200" dirty="0">
                <a:latin typeface="Times New Roman"/>
                <a:cs typeface="Times New Roman"/>
              </a:rPr>
              <a:t>The given </a:t>
            </a:r>
            <a:r>
              <a:rPr sz="1200" spc="-5" dirty="0">
                <a:latin typeface="Times New Roman"/>
                <a:cs typeface="Times New Roman"/>
              </a:rPr>
              <a:t>databases we have, </a:t>
            </a:r>
            <a:r>
              <a:rPr sz="1200" dirty="0">
                <a:latin typeface="Times New Roman"/>
                <a:cs typeface="Times New Roman"/>
              </a:rPr>
              <a:t>are two CSV </a:t>
            </a:r>
            <a:r>
              <a:rPr sz="1200" spc="-5" dirty="0">
                <a:latin typeface="Times New Roman"/>
                <a:cs typeface="Times New Roman"/>
              </a:rPr>
              <a:t>files which need </a:t>
            </a:r>
            <a:r>
              <a:rPr sz="1200" dirty="0">
                <a:latin typeface="Times New Roman"/>
                <a:cs typeface="Times New Roman"/>
              </a:rPr>
              <a:t>to be uploaded to our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space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way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 in a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 us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meaningful outcomes.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METHOD: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1.Pandas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(Python):</a:t>
            </a:r>
          </a:p>
          <a:p>
            <a:pPr marL="12700" marR="308610">
              <a:lnSpc>
                <a:spcPct val="103299"/>
              </a:lnSpc>
              <a:spcBef>
                <a:spcPts val="805"/>
              </a:spcBef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read.csv ()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converts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dirty="0">
                <a:latin typeface="Times New Roman"/>
                <a:cs typeface="Times New Roman"/>
              </a:rPr>
              <a:t> from the csv file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form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 to </a:t>
            </a:r>
            <a:r>
              <a:rPr sz="1200" spc="-5" dirty="0">
                <a:latin typeface="Times New Roman"/>
                <a:cs typeface="Times New Roman"/>
              </a:rPr>
              <a:t>access.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3.3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Designing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Databases</a:t>
            </a:r>
            <a:endParaRPr sz="1200" dirty="0">
              <a:latin typeface="Times New Roman"/>
              <a:cs typeface="Times New Roman"/>
            </a:endParaRPr>
          </a:p>
          <a:p>
            <a:pPr marL="12700" marR="24130">
              <a:lnSpc>
                <a:spcPct val="103299"/>
              </a:lnSpc>
              <a:spcBef>
                <a:spcPts val="810"/>
              </a:spcBef>
            </a:pPr>
            <a:r>
              <a:rPr sz="1200" spc="-5" dirty="0">
                <a:latin typeface="Times New Roman"/>
                <a:cs typeface="Times New Roman"/>
              </a:rPr>
              <a:t>Once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structure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tables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dependencies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relations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various </a:t>
            </a:r>
            <a:r>
              <a:rPr sz="1200" spc="-5" dirty="0">
                <a:latin typeface="Times New Roman"/>
                <a:cs typeface="Times New Roman"/>
              </a:rPr>
              <a:t>tables.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132080" indent="38100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the data is imported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environment,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converted</a:t>
            </a:r>
            <a:r>
              <a:rPr sz="1200" dirty="0">
                <a:latin typeface="Times New Roman"/>
                <a:cs typeface="Times New Roman"/>
              </a:rPr>
              <a:t> into a data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(data</a:t>
            </a:r>
            <a:r>
              <a:rPr sz="1200" dirty="0">
                <a:latin typeface="Times New Roman"/>
                <a:cs typeface="Times New Roman"/>
              </a:rPr>
              <a:t> type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Python)</a:t>
            </a:r>
            <a:r>
              <a:rPr sz="1200" spc="-5" dirty="0">
                <a:latin typeface="Times New Roman"/>
                <a:cs typeface="Times New Roman"/>
              </a:rPr>
              <a:t> 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makes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easy </a:t>
            </a:r>
            <a:r>
              <a:rPr sz="1200" dirty="0">
                <a:latin typeface="Times New Roman"/>
                <a:cs typeface="Times New Roman"/>
              </a:rPr>
              <a:t>to maintain 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tables.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76214"/>
            <a:ext cx="323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CSV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1421" y="5276214"/>
            <a:ext cx="667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533638"/>
            <a:ext cx="849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Sample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8854185"/>
            <a:ext cx="5769610" cy="89916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data_url_1=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"https://gist.githubusercontent.com/mbonsma/8da0990b71ba9a09f7de395574e54</a:t>
            </a:r>
            <a:endParaRPr sz="1200">
              <a:latin typeface="Times New Roman"/>
              <a:cs typeface="Times New Roman"/>
            </a:endParaRPr>
          </a:p>
          <a:p>
            <a:pPr marL="17780" marR="1539875">
              <a:lnSpc>
                <a:spcPts val="1430"/>
              </a:lnSpc>
              <a:spcBef>
                <a:spcPts val="45"/>
              </a:spcBef>
            </a:pP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df1/raw/aec88b30af87fad8d45da7e774223f91dad09e88/lh_data.csv" </a:t>
            </a:r>
            <a:r>
              <a:rPr sz="1200" spc="-28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read_csv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(data_url_1)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75"/>
              </a:lnSpc>
            </a:pP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#task1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print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(lefthanded_data.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to_string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())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589269"/>
            <a:ext cx="1557020" cy="25593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7700" y="5768339"/>
            <a:ext cx="2094483" cy="237871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161029" y="6919467"/>
            <a:ext cx="942975" cy="76200"/>
          </a:xfrm>
          <a:custGeom>
            <a:avLst/>
            <a:gdLst/>
            <a:ahLst/>
            <a:cxnLst/>
            <a:rect l="l" t="t" r="r" b="b"/>
            <a:pathLst>
              <a:path w="942975" h="76200">
                <a:moveTo>
                  <a:pt x="867156" y="0"/>
                </a:moveTo>
                <a:lnTo>
                  <a:pt x="866806" y="34923"/>
                </a:lnTo>
                <a:lnTo>
                  <a:pt x="879474" y="35051"/>
                </a:lnTo>
                <a:lnTo>
                  <a:pt x="879474" y="41401"/>
                </a:lnTo>
                <a:lnTo>
                  <a:pt x="866741" y="41401"/>
                </a:lnTo>
                <a:lnTo>
                  <a:pt x="866394" y="76199"/>
                </a:lnTo>
                <a:lnTo>
                  <a:pt x="937765" y="41401"/>
                </a:lnTo>
                <a:lnTo>
                  <a:pt x="879474" y="41401"/>
                </a:lnTo>
                <a:lnTo>
                  <a:pt x="866743" y="41273"/>
                </a:lnTo>
                <a:lnTo>
                  <a:pt x="938029" y="41273"/>
                </a:lnTo>
                <a:lnTo>
                  <a:pt x="942974" y="38861"/>
                </a:lnTo>
                <a:lnTo>
                  <a:pt x="867156" y="0"/>
                </a:lnTo>
                <a:close/>
              </a:path>
              <a:path w="942975" h="76200">
                <a:moveTo>
                  <a:pt x="866806" y="34923"/>
                </a:moveTo>
                <a:lnTo>
                  <a:pt x="866743" y="41273"/>
                </a:lnTo>
                <a:lnTo>
                  <a:pt x="879474" y="41401"/>
                </a:lnTo>
                <a:lnTo>
                  <a:pt x="879474" y="35051"/>
                </a:lnTo>
                <a:lnTo>
                  <a:pt x="866806" y="34923"/>
                </a:lnTo>
                <a:close/>
              </a:path>
              <a:path w="942975" h="76200">
                <a:moveTo>
                  <a:pt x="0" y="26161"/>
                </a:moveTo>
                <a:lnTo>
                  <a:pt x="0" y="32511"/>
                </a:lnTo>
                <a:lnTo>
                  <a:pt x="866743" y="41273"/>
                </a:lnTo>
                <a:lnTo>
                  <a:pt x="866806" y="34923"/>
                </a:lnTo>
                <a:lnTo>
                  <a:pt x="0" y="2616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FA18C85-44B8-3636-1BC4-9DA500FC60D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686376E-DC90-4229-9C90-2BA3D226A7C8}" type="datetime1">
              <a:rPr lang="en-US" smtClean="0"/>
              <a:t>8/21/2023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A46BB32-86A0-402D-A750-3BDB9C4A25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 </a:t>
            </a:r>
            <a:r>
              <a:rPr sz="1200" spc="-5" dirty="0">
                <a:latin typeface="Times New Roman"/>
                <a:cs typeface="Times New Roman"/>
              </a:rPr>
              <a:t>code </a:t>
            </a:r>
            <a:r>
              <a:rPr sz="1200" dirty="0">
                <a:latin typeface="Times New Roman"/>
                <a:cs typeface="Times New Roman"/>
              </a:rPr>
              <a:t>loads the CSV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prints </a:t>
            </a:r>
            <a:r>
              <a:rPr sz="1200" dirty="0">
                <a:latin typeface="Times New Roman"/>
                <a:cs typeface="Times New Roman"/>
              </a:rPr>
              <a:t>it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thing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all-other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URL’s</a:t>
            </a:r>
            <a:r>
              <a:rPr sz="1200" spc="-5" dirty="0">
                <a:latin typeface="Times New Roman"/>
                <a:cs typeface="Times New Roman"/>
              </a:rPr>
              <a:t> (URL-2)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431918"/>
            <a:ext cx="5649595" cy="1647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3.4 Explora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y </a:t>
            </a:r>
            <a:r>
              <a:rPr sz="1200" b="1" spc="-5" dirty="0">
                <a:latin typeface="Times New Roman"/>
                <a:cs typeface="Times New Roman"/>
              </a:rPr>
              <a:t>Da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nalysi</a:t>
            </a:r>
            <a:r>
              <a:rPr sz="1200" b="1" spc="-5" dirty="0">
                <a:latin typeface="Times New Roman"/>
                <a:cs typeface="Times New Roman"/>
              </a:rPr>
              <a:t>s:</a:t>
            </a:r>
            <a:endParaRPr sz="1200">
              <a:latin typeface="Times New Roman"/>
              <a:cs typeface="Times New Roman"/>
            </a:endParaRPr>
          </a:p>
          <a:p>
            <a:pPr marL="12700" marR="116839">
              <a:lnSpc>
                <a:spcPct val="103299"/>
              </a:lnSpc>
              <a:spcBef>
                <a:spcPts val="805"/>
              </a:spcBef>
            </a:pPr>
            <a:r>
              <a:rPr sz="1200" spc="-10" dirty="0">
                <a:latin typeface="Times New Roman"/>
                <a:cs typeface="Times New Roman"/>
              </a:rPr>
              <a:t>Visualizing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observe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temporal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 and </a:t>
            </a:r>
            <a:r>
              <a:rPr sz="1200" dirty="0">
                <a:latin typeface="Times New Roman"/>
                <a:cs typeface="Times New Roman"/>
              </a:rPr>
              <a:t>examining the distribution of </a:t>
            </a:r>
            <a:r>
              <a:rPr sz="1200" spc="-5" dirty="0">
                <a:latin typeface="Times New Roman"/>
                <a:cs typeface="Times New Roman"/>
              </a:rPr>
              <a:t>ages at </a:t>
            </a:r>
            <a:r>
              <a:rPr sz="1200" dirty="0">
                <a:latin typeface="Times New Roman"/>
                <a:cs typeface="Times New Roman"/>
              </a:rPr>
              <a:t>death to </a:t>
            </a:r>
            <a:r>
              <a:rPr sz="1200" spc="-5" dirty="0">
                <a:latin typeface="Times New Roman"/>
                <a:cs typeface="Times New Roman"/>
              </a:rPr>
              <a:t>gain </a:t>
            </a:r>
            <a:r>
              <a:rPr sz="1200" dirty="0">
                <a:latin typeface="Times New Roman"/>
                <a:cs typeface="Times New Roman"/>
              </a:rPr>
              <a:t>insights into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population's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longevity.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basic,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conclusions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can</a:t>
            </a:r>
            <a:r>
              <a:rPr sz="1200" dirty="0">
                <a:latin typeface="Times New Roman"/>
                <a:cs typeface="Times New Roman"/>
              </a:rPr>
              <a:t> 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matplotlib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r>
              <a:rPr sz="1200" dirty="0">
                <a:latin typeface="Times New Roman"/>
                <a:cs typeface="Times New Roman"/>
              </a:rPr>
              <a:t> to plot the </a:t>
            </a:r>
            <a:r>
              <a:rPr sz="1200" spc="-5" dirty="0">
                <a:latin typeface="Times New Roman"/>
                <a:cs typeface="Times New Roman"/>
              </a:rPr>
              <a:t>graph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Left-handedness </a:t>
            </a:r>
            <a:r>
              <a:rPr sz="1200" dirty="0">
                <a:latin typeface="Times New Roman"/>
                <a:cs typeface="Times New Roman"/>
              </a:rPr>
              <a:t>rate vs 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females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126473"/>
            <a:ext cx="389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Using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727" y="6247360"/>
            <a:ext cx="3417218" cy="27225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1030" y="1850897"/>
            <a:ext cx="5991225" cy="22459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30"/>
              </a:spcBef>
            </a:pPr>
            <a:r>
              <a:rPr sz="1200" spc="-5" dirty="0">
                <a:latin typeface="Times New Roman"/>
                <a:cs typeface="Times New Roman"/>
              </a:rPr>
              <a:t>NOTE:</a:t>
            </a:r>
            <a:endParaRPr sz="1200">
              <a:latin typeface="Times New Roman"/>
              <a:cs typeface="Times New Roman"/>
            </a:endParaRPr>
          </a:p>
          <a:p>
            <a:pPr marL="97790" marR="267335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loading the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frame,</a:t>
            </a:r>
            <a:r>
              <a:rPr sz="1200" dirty="0">
                <a:latin typeface="Times New Roman"/>
                <a:cs typeface="Times New Roman"/>
              </a:rPr>
              <a:t> our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 should ideally</a:t>
            </a:r>
            <a:r>
              <a:rPr sz="1200" dirty="0">
                <a:latin typeface="Times New Roman"/>
                <a:cs typeface="Times New Roman"/>
              </a:rPr>
              <a:t> be data</a:t>
            </a:r>
            <a:r>
              <a:rPr sz="1200" spc="-5" dirty="0">
                <a:latin typeface="Times New Roman"/>
                <a:cs typeface="Times New Roman"/>
              </a:rPr>
              <a:t> cleaning</a:t>
            </a:r>
            <a:r>
              <a:rPr sz="1200" dirty="0">
                <a:latin typeface="Times New Roman"/>
                <a:cs typeface="Times New Roman"/>
              </a:rPr>
              <a:t> (Data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the incorrect,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incomplete,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inaccurate,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irrelevant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 modified,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replaced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deleted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needed)</a:t>
            </a:r>
            <a:endParaRPr sz="1200">
              <a:latin typeface="Times New Roman"/>
              <a:cs typeface="Times New Roman"/>
            </a:endParaRPr>
          </a:p>
          <a:p>
            <a:pPr marL="97790" marR="108585">
              <a:lnSpc>
                <a:spcPct val="104200"/>
              </a:lnSpc>
              <a:spcBef>
                <a:spcPts val="780"/>
              </a:spcBef>
            </a:pP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we’ve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clear,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accurate.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Hence,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doesn’t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</a:t>
            </a:r>
            <a:r>
              <a:rPr sz="1200" dirty="0">
                <a:latin typeface="Times New Roman"/>
                <a:cs typeface="Times New Roman"/>
              </a:rPr>
              <a:t> more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cleaning.</a:t>
            </a:r>
            <a:endParaRPr sz="1200">
              <a:latin typeface="Times New Roman"/>
              <a:cs typeface="Times New Roman"/>
            </a:endParaRPr>
          </a:p>
          <a:p>
            <a:pPr marL="97790" marR="1386205">
              <a:lnSpc>
                <a:spcPct val="103299"/>
              </a:lnSpc>
              <a:spcBef>
                <a:spcPts val="795"/>
              </a:spcBef>
            </a:pPr>
            <a:r>
              <a:rPr sz="1200" spc="-10" dirty="0">
                <a:latin typeface="Times New Roman"/>
                <a:cs typeface="Times New Roman"/>
              </a:rPr>
              <a:t>Generally,Data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cleaning</a:t>
            </a:r>
            <a:r>
              <a:rPr sz="1200" dirty="0">
                <a:latin typeface="Times New Roman"/>
                <a:cs typeface="Times New Roman"/>
              </a:rPr>
              <a:t> in python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 done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 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dropna(),fillna(),duplicated().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8E3BD23-56ED-E7ED-3250-03C2EDDCB33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6AEFCC5-4D94-4742-A712-1F175958A5A3}" type="datetime1">
              <a:rPr lang="en-US" smtClean="0"/>
              <a:t>8/21/2023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71FA1-781B-11C7-E9D4-E1AC2EF623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416" y="972261"/>
            <a:ext cx="5769610" cy="234759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fig,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ax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plt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subplots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()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create figure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and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axis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objects</a:t>
            </a:r>
            <a:endParaRPr sz="1200">
              <a:latin typeface="Times New Roman"/>
              <a:cs typeface="Times New Roman"/>
            </a:endParaRPr>
          </a:p>
          <a:p>
            <a:pPr marL="17780" marR="1017905">
              <a:lnSpc>
                <a:spcPts val="1430"/>
              </a:lnSpc>
              <a:spcBef>
                <a:spcPts val="40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plot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"Age"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5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"Female"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label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"Female"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marker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'o'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color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'blue'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 plot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"Female"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vs.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"Age" 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plot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"Age"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"Male"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label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"Male"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marker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'o'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color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'purple'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 plot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"Male"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vs.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"Age"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6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legend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()</a:t>
            </a:r>
            <a:r>
              <a:rPr sz="1200" spc="-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add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legend</a:t>
            </a:r>
            <a:endParaRPr sz="1200">
              <a:latin typeface="Times New Roman"/>
              <a:cs typeface="Times New Roman"/>
            </a:endParaRPr>
          </a:p>
          <a:p>
            <a:pPr marL="17780" marR="3393440">
              <a:lnSpc>
                <a:spcPts val="1430"/>
              </a:lnSpc>
              <a:spcBef>
                <a:spcPts val="5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set_xlabel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"Age"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set_ylabel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"Left-handedness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Rate"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Add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titles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individual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plots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set_title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"Left-handedness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Rate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vs.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Age</a:t>
            </a:r>
            <a:r>
              <a:rPr sz="1200" spc="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for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Females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and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Males"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plt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show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()</a:t>
            </a:r>
            <a:r>
              <a:rPr sz="1200" spc="-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display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plot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86098"/>
            <a:ext cx="2192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Mean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 handedness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 Birth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Year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099172"/>
            <a:ext cx="389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Using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7419720"/>
            <a:ext cx="5769610" cy="162369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"Birth_year"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1986</a:t>
            </a:r>
            <a:r>
              <a:rPr sz="1200" spc="20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</a:t>
            </a:r>
            <a:r>
              <a:rPr sz="1200" spc="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"Age"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 marL="17780" marR="222250">
              <a:lnSpc>
                <a:spcPts val="1430"/>
              </a:lnSpc>
              <a:spcBef>
                <a:spcPts val="4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"Mean_lh"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"Male"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+</a:t>
            </a:r>
            <a:r>
              <a:rPr sz="1200" spc="3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"Female"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])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/</a:t>
            </a:r>
            <a:r>
              <a:rPr sz="1200" spc="4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2 </a:t>
            </a:r>
            <a:r>
              <a:rPr sz="1200" spc="-28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fig,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ax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plt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subplots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7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plot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"Birth_year"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"Mean_lh"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color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'green'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5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plot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20"/>
              </a:lnSpc>
            </a:pP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'Mean_lh' vs.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'Birth_year'</a:t>
            </a:r>
            <a:endParaRPr sz="1200">
              <a:latin typeface="Times New Roman"/>
              <a:cs typeface="Times New Roman"/>
            </a:endParaRPr>
          </a:p>
          <a:p>
            <a:pPr marL="17780" marR="2360295">
              <a:lnSpc>
                <a:spcPts val="1430"/>
              </a:lnSpc>
              <a:spcBef>
                <a:spcPts val="40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set_xlabel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"Birth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 Year"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set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x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label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for the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plot </a:t>
            </a:r>
            <a:r>
              <a:rPr sz="1200" spc="-28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set_ylabel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"Mean_Lh"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7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set_title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Mean_lh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vs.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Birth_year."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plt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show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9309303"/>
            <a:ext cx="5400675" cy="398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gives</a:t>
            </a:r>
            <a:r>
              <a:rPr sz="1200" dirty="0">
                <a:latin typeface="Times New Roman"/>
                <a:cs typeface="Times New Roman"/>
              </a:rPr>
              <a:t> 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straightforward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conclusions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</a:t>
            </a:r>
            <a:r>
              <a:rPr sz="1200" dirty="0">
                <a:latin typeface="Times New Roman"/>
                <a:cs typeface="Times New Roman"/>
              </a:rPr>
              <a:t> handedness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498" y="3968312"/>
            <a:ext cx="3713940" cy="294927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F5AF252-B575-3C76-A645-1F1C4F7B308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D28BE50-FD07-47F2-B582-91C9F4332739}" type="datetime1">
              <a:rPr lang="en-US" smtClean="0"/>
              <a:t>8/21/2023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62B9C3-A371-46D3-908C-F1BA17B13C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14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200" b="1" dirty="0">
                <a:latin typeface="Times New Roman"/>
                <a:cs typeface="Times New Roman"/>
              </a:rPr>
              <a:t>3.5 Bay</a:t>
            </a:r>
            <a:r>
              <a:rPr sz="1200" b="1" spc="-5" dirty="0">
                <a:latin typeface="Times New Roman"/>
                <a:cs typeface="Times New Roman"/>
              </a:rPr>
              <a:t>esia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Ana</a:t>
            </a:r>
            <a:r>
              <a:rPr sz="1200" b="1" dirty="0">
                <a:latin typeface="Times New Roman"/>
                <a:cs typeface="Times New Roman"/>
              </a:rPr>
              <a:t>lysis: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Introduce Bayesian statistics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its </a:t>
            </a:r>
            <a:r>
              <a:rPr sz="1200" spc="-5" dirty="0">
                <a:latin typeface="Times New Roman"/>
                <a:cs typeface="Times New Roman"/>
              </a:rPr>
              <a:t>relevance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study.</a:t>
            </a:r>
            <a:endParaRPr sz="1200" dirty="0">
              <a:latin typeface="Times New Roman"/>
              <a:cs typeface="Times New Roman"/>
            </a:endParaRPr>
          </a:p>
          <a:p>
            <a:pPr marL="12700" marR="340360">
              <a:lnSpc>
                <a:spcPct val="103299"/>
              </a:lnSpc>
              <a:spcBef>
                <a:spcPts val="795"/>
              </a:spcBef>
            </a:pPr>
            <a:r>
              <a:rPr sz="1200" spc="-5" dirty="0">
                <a:latin typeface="Times New Roman"/>
                <a:cs typeface="Times New Roman"/>
              </a:rPr>
              <a:t>Explain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 preference.</a:t>
            </a:r>
            <a:endParaRPr sz="1200" dirty="0">
              <a:latin typeface="Times New Roman"/>
              <a:cs typeface="Times New Roman"/>
            </a:endParaRPr>
          </a:p>
          <a:p>
            <a:pPr marL="12700" marR="23622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r>
              <a:rPr sz="1200" dirty="0">
                <a:latin typeface="Times New Roman"/>
                <a:cs typeface="Times New Roman"/>
              </a:rPr>
              <a:t> agenda is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dirty="0">
                <a:latin typeface="Times New Roman"/>
                <a:cs typeface="Times New Roman"/>
              </a:rPr>
              <a:t> out the </a:t>
            </a:r>
            <a:r>
              <a:rPr sz="1200" spc="-5" dirty="0">
                <a:latin typeface="Times New Roman"/>
                <a:cs typeface="Times New Roman"/>
              </a:rPr>
              <a:t>probabilities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clear </a:t>
            </a:r>
            <a:r>
              <a:rPr sz="1200" dirty="0">
                <a:latin typeface="Times New Roman"/>
                <a:cs typeface="Times New Roman"/>
              </a:rPr>
              <a:t>idea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bayes </a:t>
            </a:r>
            <a:r>
              <a:rPr sz="1200" dirty="0">
                <a:latin typeface="Times New Roman"/>
                <a:cs typeface="Times New Roman"/>
              </a:rPr>
              <a:t>theorem.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 marR="147955">
              <a:lnSpc>
                <a:spcPct val="103400"/>
              </a:lnSpc>
              <a:spcBef>
                <a:spcPts val="795"/>
              </a:spcBef>
            </a:pP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statistical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hypotheses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evidence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theorem,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mathematically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expresses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 </a:t>
            </a:r>
            <a:r>
              <a:rPr sz="1200" spc="-5" dirty="0">
                <a:latin typeface="Times New Roman"/>
                <a:cs typeface="Times New Roman"/>
              </a:rPr>
              <a:t>beliefs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likelihood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context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hypothesis</a:t>
            </a:r>
            <a:r>
              <a:rPr sz="1200" spc="-5" dirty="0">
                <a:latin typeface="Times New Roman"/>
                <a:cs typeface="Times New Roman"/>
              </a:rPr>
              <a:t> testing,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formula</a:t>
            </a:r>
            <a:r>
              <a:rPr sz="1200" dirty="0">
                <a:latin typeface="Times New Roman"/>
                <a:cs typeface="Times New Roman"/>
              </a:rPr>
              <a:t> is: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5323458"/>
            <a:ext cx="5701665" cy="393255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32410">
              <a:lnSpc>
                <a:spcPct val="103499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esia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lys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fers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xible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rk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making, upd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fs,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 </a:t>
            </a:r>
            <a:r>
              <a:rPr sz="1200" spc="-5" dirty="0">
                <a:latin typeface="Times New Roman"/>
                <a:cs typeface="Times New Roman"/>
              </a:rPr>
              <a:t>handling </a:t>
            </a:r>
            <a:r>
              <a:rPr sz="1200" spc="-10" dirty="0">
                <a:latin typeface="Times New Roman"/>
                <a:cs typeface="Times New Roman"/>
              </a:rPr>
              <a:t>uncertainty.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3.6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Probability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calculation</a:t>
            </a:r>
            <a:endParaRPr sz="1200">
              <a:latin typeface="Times New Roman"/>
              <a:cs typeface="Times New Roman"/>
            </a:endParaRPr>
          </a:p>
          <a:p>
            <a:pPr marL="12700" marR="205104">
              <a:lnSpc>
                <a:spcPct val="103299"/>
              </a:lnSpc>
              <a:spcBef>
                <a:spcPts val="795"/>
              </a:spcBef>
            </a:pP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 theorem.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P_lh_given_A function calculates </a:t>
            </a:r>
            <a:r>
              <a:rPr sz="1200" dirty="0">
                <a:latin typeface="Times New Roman"/>
                <a:cs typeface="Times New Roman"/>
              </a:rPr>
              <a:t>the probabilities of </a:t>
            </a:r>
            <a:r>
              <a:rPr sz="1200" spc="-5" dirty="0">
                <a:latin typeface="Times New Roman"/>
                <a:cs typeface="Times New Roman"/>
              </a:rPr>
              <a:t>individuals </a:t>
            </a:r>
            <a:r>
              <a:rPr sz="1200" dirty="0">
                <a:latin typeface="Times New Roman"/>
                <a:cs typeface="Times New Roman"/>
              </a:rPr>
              <a:t>being </a:t>
            </a:r>
            <a:r>
              <a:rPr sz="1200" spc="-5" dirty="0">
                <a:latin typeface="Times New Roman"/>
                <a:cs typeface="Times New Roman"/>
              </a:rPr>
              <a:t>left-handed </a:t>
            </a:r>
            <a:r>
              <a:rPr sz="1200" dirty="0">
                <a:latin typeface="Times New Roman"/>
                <a:cs typeface="Times New Roman"/>
              </a:rPr>
              <a:t> (P_lh)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5" dirty="0">
                <a:latin typeface="Times New Roman"/>
                <a:cs typeface="Times New Roman"/>
              </a:rPr>
              <a:t>ages </a:t>
            </a:r>
            <a:r>
              <a:rPr sz="1200" dirty="0">
                <a:latin typeface="Times New Roman"/>
                <a:cs typeface="Times New Roman"/>
              </a:rPr>
              <a:t>(A)</a:t>
            </a:r>
            <a:r>
              <a:rPr sz="1200" spc="-5" dirty="0">
                <a:latin typeface="Times New Roman"/>
                <a:cs typeface="Times New Roman"/>
              </a:rPr>
              <a:t> 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historical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lefthanded_data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DataFrame.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extracts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 1900s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DataFrames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-5" dirty="0">
                <a:latin typeface="Times New Roman"/>
                <a:cs typeface="Times New Roman"/>
              </a:rPr>
              <a:t>intervals,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assigns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appropriate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corresponding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P_return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array.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ages beyond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study's oldest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limit, it </a:t>
            </a:r>
            <a:r>
              <a:rPr sz="1200" spc="-5" dirty="0">
                <a:latin typeface="Times New Roman"/>
                <a:cs typeface="Times New Roman"/>
              </a:rPr>
              <a:t>uses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dirty="0">
                <a:latin typeface="Times New Roman"/>
                <a:cs typeface="Times New Roman"/>
              </a:rPr>
              <a:t> 1900s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 below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youngest </a:t>
            </a:r>
            <a:r>
              <a:rPr sz="1200" dirty="0">
                <a:latin typeface="Times New Roman"/>
                <a:cs typeface="Times New Roman"/>
              </a:rPr>
              <a:t>limit,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uses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late</a:t>
            </a:r>
            <a:r>
              <a:rPr sz="1200" dirty="0">
                <a:latin typeface="Times New Roman"/>
                <a:cs typeface="Times New Roman"/>
              </a:rPr>
              <a:t> 1900s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 within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range,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P_return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array.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eventually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returns </a:t>
            </a:r>
            <a:r>
              <a:rPr sz="1200" dirty="0">
                <a:latin typeface="Times New Roman"/>
                <a:cs typeface="Times New Roman"/>
              </a:rPr>
              <a:t> 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array,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dirty="0">
                <a:latin typeface="Times New Roman"/>
                <a:cs typeface="Times New Roman"/>
              </a:rPr>
              <a:t> left-handed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input age.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09" y="3689280"/>
            <a:ext cx="2903762" cy="12830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4925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891286-FA5F-A586-33D9-E36A6BDD0B3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56AFA4F-CCFF-42AB-B64A-E07BB9659529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C1AAD-B2C0-A8AE-5CDF-1DCFB7BE9E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2378" y="426211"/>
            <a:ext cx="5880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 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972261"/>
            <a:ext cx="5769610" cy="506222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import</a:t>
            </a:r>
            <a:r>
              <a:rPr sz="1200" spc="-3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numpy</a:t>
            </a:r>
            <a:r>
              <a:rPr sz="1200" spc="-30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as</a:t>
            </a:r>
            <a:r>
              <a:rPr sz="1200" spc="-3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0"/>
              </a:lnSpc>
            </a:pP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import</a:t>
            </a:r>
            <a:r>
              <a:rPr sz="1200" spc="-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pandas</a:t>
            </a:r>
            <a:r>
              <a:rPr sz="1200" spc="-25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as</a:t>
            </a:r>
            <a:r>
              <a:rPr sz="1200" spc="-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70180" marR="3079750" indent="-152400">
              <a:lnSpc>
                <a:spcPts val="1430"/>
              </a:lnSpc>
              <a:spcBef>
                <a:spcPts val="5"/>
              </a:spcBef>
            </a:pPr>
            <a:r>
              <a:rPr sz="1200" i="1" spc="-5" dirty="0">
                <a:solidFill>
                  <a:srgbClr val="66D9EE"/>
                </a:solidFill>
                <a:latin typeface="Times New Roman"/>
                <a:cs typeface="Times New Roman"/>
              </a:rPr>
              <a:t>def</a:t>
            </a:r>
            <a:r>
              <a:rPr sz="1200" i="1" spc="2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P_lh_given_A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4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):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lh_data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'Mean_lh'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3110230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early_avg_rate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lh_data.tail(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).mean()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late_avg_rate</a:t>
            </a:r>
            <a:r>
              <a:rPr sz="1200" spc="-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lh_data.head(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).mean()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2242185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early_rate_df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DataFrame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({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:</a:t>
            </a:r>
            <a:r>
              <a:rPr sz="1200" spc="3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[early_avg_rate]})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late_rate_df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r>
              <a:rPr sz="1200" u="sng" spc="-5" dirty="0">
                <a:solidFill>
                  <a:srgbClr val="F8F8F1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DataFrame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({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: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[late_avg_rate]})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 marR="3177540">
              <a:lnSpc>
                <a:spcPts val="1430"/>
              </a:lnSpc>
              <a:spcBef>
                <a:spcPts val="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youngest_age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1986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 </a:t>
            </a:r>
            <a:r>
              <a:rPr sz="1200" spc="-28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oldest_age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study_year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1986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86 </a:t>
            </a:r>
            <a:r>
              <a:rPr sz="1200" spc="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zeros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.shape)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 marR="2795905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&gt;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oldest_age]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early_rate_df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10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&lt;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youngest_age]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late_rate_df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70180">
              <a:lnSpc>
                <a:spcPts val="1435"/>
              </a:lnSpc>
              <a:spcBef>
                <a:spcPts val="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middle_rates</a:t>
            </a:r>
            <a:r>
              <a:rPr sz="1200" spc="4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4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lh_data.loc[lefthanded_data[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'Birth_year'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].isin(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i="1" spc="60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0"/>
              </a:lnSpc>
            </a:pP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'Mean_lh'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]]</a:t>
            </a:r>
            <a:endParaRPr sz="1200">
              <a:latin typeface="Times New Roman"/>
              <a:cs typeface="Times New Roman"/>
            </a:endParaRPr>
          </a:p>
          <a:p>
            <a:pPr marL="17780" marR="107950" indent="152400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.logical_and((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&lt;=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oldest_age),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&gt;=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youngest_age))]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middle_rates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 </a:t>
            </a:r>
            <a:r>
              <a:rPr sz="1200" spc="-28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return</a:t>
            </a:r>
            <a:r>
              <a:rPr sz="1200" spc="-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302120"/>
            <a:ext cx="5711825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This 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functions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basics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NumPy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Python.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3.7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Visualization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calculation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lies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findings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got in </a:t>
            </a:r>
            <a:r>
              <a:rPr sz="1200" spc="-5" dirty="0">
                <a:latin typeface="Times New Roman"/>
                <a:cs typeface="Times New Roman"/>
              </a:rPr>
              <a:t>graphical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way,which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using tools</a:t>
            </a:r>
            <a:r>
              <a:rPr sz="1200" spc="-5" dirty="0">
                <a:latin typeface="Times New Roman"/>
                <a:cs typeface="Times New Roman"/>
              </a:rPr>
              <a:t> such as Matplotlib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706" y="7883166"/>
            <a:ext cx="3911509" cy="14982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507C4-B5EC-40DC-9745-DEADA47987A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134C7FD-102D-4227-9046-1A598A6667F7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C858E6-2F64-1A9A-189B-B0AF0226B0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467" y="1054647"/>
            <a:ext cx="3422824" cy="22019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2422" y="4192161"/>
            <a:ext cx="4575161" cy="207744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20F172-A1F6-C25D-7E63-DF4022D7816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04CC4C7-5A11-4B33-85A5-333B447CB488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AF41A-775E-5298-64DF-E9AC56D6A3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72157" y="937006"/>
            <a:ext cx="4018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PR</a:t>
            </a:r>
            <a:r>
              <a:rPr sz="2000" b="1" spc="-1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GRE</a:t>
            </a:r>
            <a:r>
              <a:rPr sz="2000" b="1" spc="-10" dirty="0">
                <a:latin typeface="Times New Roman"/>
                <a:cs typeface="Times New Roman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</a:t>
            </a:r>
            <a:r>
              <a:rPr sz="2000" b="1" dirty="0">
                <a:latin typeface="Times New Roman"/>
                <a:cs typeface="Times New Roman"/>
              </a:rPr>
              <a:t>D O</a:t>
            </a:r>
            <a:r>
              <a:rPr sz="2000" b="1" spc="-10" dirty="0">
                <a:latin typeface="Times New Roman"/>
                <a:cs typeface="Times New Roman"/>
              </a:rPr>
              <a:t>B</a:t>
            </a:r>
            <a:r>
              <a:rPr sz="2000" b="1" spc="-5" dirty="0">
                <a:latin typeface="Times New Roman"/>
                <a:cs typeface="Times New Roman"/>
              </a:rPr>
              <a:t>SE</a:t>
            </a:r>
            <a:r>
              <a:rPr sz="2000" b="1" spc="-85" dirty="0">
                <a:latin typeface="Times New Roman"/>
                <a:cs typeface="Times New Roman"/>
              </a:rPr>
              <a:t>R</a:t>
            </a:r>
            <a:r>
              <a:rPr sz="2000" b="1" spc="-260" dirty="0">
                <a:latin typeface="Times New Roman"/>
                <a:cs typeface="Times New Roman"/>
              </a:rPr>
              <a:t>V</a:t>
            </a:r>
            <a:r>
              <a:rPr sz="2000" b="1" spc="-15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776729"/>
            <a:ext cx="5698490" cy="877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4.1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Where</a:t>
            </a:r>
            <a:r>
              <a:rPr sz="1200" b="1" spc="-10" dirty="0">
                <a:latin typeface="Times New Roman"/>
                <a:cs typeface="Times New Roman"/>
              </a:rPr>
              <a:t> are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5" dirty="0">
                <a:latin typeface="Times New Roman"/>
                <a:cs typeface="Times New Roman"/>
              </a:rPr>
              <a:t> old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left-handed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people?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Geographic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survey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1986 </a:t>
            </a:r>
            <a:r>
              <a:rPr sz="1200" spc="-5" dirty="0">
                <a:latin typeface="Times New Roman"/>
                <a:cs typeface="Times New Roman"/>
              </a:rPr>
              <a:t>resulted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million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sex,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writing.Let's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plotting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function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777733"/>
            <a:ext cx="5685155" cy="182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noticed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were </a:t>
            </a:r>
            <a:r>
              <a:rPr sz="1200" spc="-5" dirty="0">
                <a:latin typeface="Times New Roman"/>
                <a:cs typeface="Times New Roman"/>
              </a:rPr>
              <a:t>around</a:t>
            </a:r>
            <a:r>
              <a:rPr sz="1200" dirty="0">
                <a:latin typeface="Times New Roman"/>
                <a:cs typeface="Times New Roman"/>
              </a:rPr>
              <a:t> 13%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dirty="0">
                <a:latin typeface="Times New Roman"/>
                <a:cs typeface="Times New Roman"/>
              </a:rPr>
              <a:t> younger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40 but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decreased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age to about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5% by the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80. They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subgroup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</a:t>
            </a:r>
            <a:r>
              <a:rPr sz="1200" dirty="0">
                <a:latin typeface="Times New Roman"/>
                <a:cs typeface="Times New Roman"/>
              </a:rPr>
              <a:t> throw</a:t>
            </a:r>
            <a:r>
              <a:rPr sz="1200" spc="-5" dirty="0">
                <a:latin typeface="Times New Roman"/>
                <a:cs typeface="Times New Roman"/>
              </a:rPr>
              <a:t> left-handed</a:t>
            </a:r>
            <a:r>
              <a:rPr sz="1200" dirty="0">
                <a:latin typeface="Times New Roman"/>
                <a:cs typeface="Times New Roman"/>
              </a:rPr>
              <a:t> 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this age-dependence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primarily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aren't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factor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specifically</a:t>
            </a:r>
            <a:r>
              <a:rPr sz="1200" dirty="0">
                <a:latin typeface="Times New Roman"/>
                <a:cs typeface="Times New Roman"/>
              </a:rPr>
              <a:t> 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 you </a:t>
            </a:r>
            <a:r>
              <a:rPr sz="1200" spc="-5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born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today,</a:t>
            </a:r>
            <a:r>
              <a:rPr sz="1200" dirty="0">
                <a:latin typeface="Times New Roman"/>
                <a:cs typeface="Times New Roman"/>
              </a:rPr>
              <a:t> we </a:t>
            </a:r>
            <a:r>
              <a:rPr sz="1200" spc="-5" dirty="0">
                <a:latin typeface="Times New Roman"/>
                <a:cs typeface="Times New Roman"/>
              </a:rPr>
              <a:t>should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shifted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version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age.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Ultimately,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we'll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 what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apparent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3145154"/>
            <a:ext cx="5200650" cy="41433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1253D81-42C4-2939-D948-6F8C9615689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5847AD4-2662-49EF-91AA-EDB26107B76F}" type="datetime1">
              <a:rPr lang="en-US" smtClean="0"/>
              <a:t>8/21/2023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C466C-C665-2C12-212B-4DDAF4D400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158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18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200" b="1" dirty="0">
                <a:latin typeface="Times New Roman"/>
                <a:cs typeface="Times New Roman"/>
              </a:rPr>
              <a:t>4.2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Rates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5" dirty="0">
                <a:latin typeface="Times New Roman"/>
                <a:cs typeface="Times New Roman"/>
              </a:rPr>
              <a:t> left-handedness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over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time</a:t>
            </a:r>
            <a:endParaRPr sz="1200" dirty="0">
              <a:latin typeface="Times New Roman"/>
              <a:cs typeface="Times New Roman"/>
            </a:endParaRPr>
          </a:p>
          <a:p>
            <a:pPr marL="12700" marR="136525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Let's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data above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function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average</a:t>
            </a:r>
            <a:r>
              <a:rPr sz="1200" spc="-5" dirty="0">
                <a:latin typeface="Times New Roman"/>
                <a:cs typeface="Times New Roman"/>
              </a:rPr>
              <a:t> over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female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single 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 </a:t>
            </a:r>
            <a:r>
              <a:rPr sz="1200" spc="-5" dirty="0">
                <a:latin typeface="Times New Roman"/>
                <a:cs typeface="Times New Roman"/>
              </a:rPr>
              <a:t>sexes.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done in 1986,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conversion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percentage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alive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1986 </a:t>
            </a:r>
            <a:r>
              <a:rPr sz="1200" spc="-5" dirty="0">
                <a:latin typeface="Times New Roman"/>
                <a:cs typeface="Times New Roman"/>
              </a:rPr>
              <a:t>who 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dirty="0">
                <a:latin typeface="Times New Roman"/>
                <a:cs typeface="Times New Roman"/>
              </a:rPr>
              <a:t> were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born.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703188"/>
            <a:ext cx="5733415" cy="393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illustrates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evolving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showcasing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noticeable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plateaus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1900s.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Despite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plateaus,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upward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</a:t>
            </a:r>
            <a:r>
              <a:rPr sz="1200" dirty="0">
                <a:latin typeface="Times New Roman"/>
                <a:cs typeface="Times New Roman"/>
              </a:rPr>
              <a:t> is </a:t>
            </a:r>
            <a:r>
              <a:rPr sz="1200" spc="-5" dirty="0">
                <a:latin typeface="Times New Roman"/>
                <a:cs typeface="Times New Roman"/>
              </a:rPr>
              <a:t>observed,</a:t>
            </a:r>
            <a:r>
              <a:rPr sz="1200" dirty="0">
                <a:latin typeface="Times New Roman"/>
                <a:cs typeface="Times New Roman"/>
              </a:rPr>
              <a:t> indicating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gradual</a:t>
            </a:r>
            <a:r>
              <a:rPr sz="1200" dirty="0">
                <a:latin typeface="Times New Roman"/>
                <a:cs typeface="Times New Roman"/>
              </a:rPr>
              <a:t> increase in the</a:t>
            </a:r>
            <a:r>
              <a:rPr sz="1200" spc="-5" dirty="0">
                <a:latin typeface="Times New Roman"/>
                <a:cs typeface="Times New Roman"/>
              </a:rPr>
              <a:t> proportion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 individuals 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population.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Notably,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younger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exhibit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5" dirty="0">
                <a:latin typeface="Times New Roman"/>
                <a:cs typeface="Times New Roman"/>
              </a:rPr>
              <a:t> average </a:t>
            </a:r>
            <a:r>
              <a:rPr sz="1200" dirty="0">
                <a:latin typeface="Times New Roman"/>
                <a:cs typeface="Times New Roman"/>
              </a:rPr>
              <a:t>left-handedness </a:t>
            </a:r>
            <a:r>
              <a:rPr sz="1200" spc="-5" dirty="0">
                <a:latin typeface="Times New Roman"/>
                <a:cs typeface="Times New Roman"/>
              </a:rPr>
              <a:t>rates,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older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relatively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aligning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societal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attitudes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cultural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acceptance</a:t>
            </a:r>
            <a:r>
              <a:rPr sz="1200" dirty="0">
                <a:latin typeface="Times New Roman"/>
                <a:cs typeface="Times New Roman"/>
              </a:rPr>
              <a:t> towards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left-handedness.</a:t>
            </a:r>
            <a:endParaRPr sz="1200">
              <a:latin typeface="Times New Roman"/>
              <a:cs typeface="Times New Roman"/>
            </a:endParaRPr>
          </a:p>
          <a:p>
            <a:pPr marL="12700" marR="730250">
              <a:lnSpc>
                <a:spcPts val="1500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contributing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understanding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 trends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4.3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Ap</a:t>
            </a:r>
            <a:r>
              <a:rPr sz="1200" b="1" spc="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lying Bay</a:t>
            </a:r>
            <a:r>
              <a:rPr sz="1200" b="1" spc="-5" dirty="0">
                <a:latin typeface="Times New Roman"/>
                <a:cs typeface="Times New Roman"/>
              </a:rPr>
              <a:t>es</a:t>
            </a:r>
            <a:r>
              <a:rPr sz="1200" b="1" dirty="0">
                <a:latin typeface="Times New Roman"/>
                <a:cs typeface="Times New Roman"/>
              </a:rPr>
              <a:t>’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10" dirty="0">
                <a:latin typeface="Times New Roman"/>
                <a:cs typeface="Times New Roman"/>
              </a:rPr>
              <a:t>l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12700" marR="353695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certain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you're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you died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dirty="0">
                <a:latin typeface="Times New Roman"/>
                <a:cs typeface="Times New Roman"/>
              </a:rPr>
              <a:t> age.</a:t>
            </a:r>
            <a:endParaRPr sz="1200">
              <a:latin typeface="Times New Roman"/>
              <a:cs typeface="Times New Roman"/>
            </a:endParaRPr>
          </a:p>
          <a:p>
            <a:pPr marL="12700" marR="229235" indent="34925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inequality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theorem,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beliefs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evidence.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dying </a:t>
            </a:r>
            <a:r>
              <a:rPr sz="1200" dirty="0">
                <a:latin typeface="Times New Roman"/>
                <a:cs typeface="Times New Roman"/>
              </a:rPr>
              <a:t>at age A given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you're left-handed. </a:t>
            </a:r>
            <a:r>
              <a:rPr sz="1200" spc="-5" dirty="0">
                <a:latin typeface="Times New Roman"/>
                <a:cs typeface="Times New Roman"/>
              </a:rPr>
              <a:t>Let's </a:t>
            </a:r>
            <a:r>
              <a:rPr sz="1200" dirty="0">
                <a:latin typeface="Times New Roman"/>
                <a:cs typeface="Times New Roman"/>
              </a:rPr>
              <a:t>write this in </a:t>
            </a:r>
            <a:r>
              <a:rPr sz="1200" spc="-5" dirty="0">
                <a:latin typeface="Times New Roman"/>
                <a:cs typeface="Times New Roman"/>
              </a:rPr>
              <a:t>shorthand 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P(A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|</a:t>
            </a:r>
            <a:r>
              <a:rPr sz="1200" spc="-5" dirty="0">
                <a:latin typeface="Times New Roman"/>
                <a:cs typeface="Times New Roman"/>
              </a:rPr>
              <a:t> LH).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quantity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right-handers: P(A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|</a:t>
            </a:r>
            <a:r>
              <a:rPr sz="1200" spc="-5" dirty="0">
                <a:latin typeface="Times New Roman"/>
                <a:cs typeface="Times New Roman"/>
              </a:rPr>
              <a:t> RH).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880" y="2185734"/>
            <a:ext cx="3831745" cy="304223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FBFEE5-B272-43FB-2EF3-11AEBEE62DB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0D2C5B9-8733-497E-B07A-604D0610DF8D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2C55C-4EBD-1166-6C9A-DA3D57D446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416" y="972261"/>
            <a:ext cx="5769610" cy="542353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7780" marR="4519295">
              <a:lnSpc>
                <a:spcPts val="1430"/>
              </a:lnSpc>
            </a:pP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import</a:t>
            </a:r>
            <a:r>
              <a:rPr sz="1200" spc="-3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numpy</a:t>
            </a:r>
            <a:r>
              <a:rPr sz="1200" spc="-30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as</a:t>
            </a:r>
            <a:r>
              <a:rPr sz="1200" spc="-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 </a:t>
            </a:r>
            <a:r>
              <a:rPr sz="1200" spc="-285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import</a:t>
            </a:r>
            <a:r>
              <a:rPr sz="1200" spc="-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pandas</a:t>
            </a:r>
            <a:r>
              <a:rPr sz="1200" spc="-25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as</a:t>
            </a:r>
            <a:r>
              <a:rPr sz="1200" spc="-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3079750" indent="-152400">
              <a:lnSpc>
                <a:spcPts val="1420"/>
              </a:lnSpc>
            </a:pPr>
            <a:r>
              <a:rPr sz="1200" i="1" spc="-5" dirty="0">
                <a:solidFill>
                  <a:srgbClr val="66D9EE"/>
                </a:solidFill>
                <a:latin typeface="Times New Roman"/>
                <a:cs typeface="Times New Roman"/>
              </a:rPr>
              <a:t>def</a:t>
            </a:r>
            <a:r>
              <a:rPr sz="1200" i="1" spc="2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P_lh_given_A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4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):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lh_data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'Mean_lh'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 marR="3110230">
              <a:lnSpc>
                <a:spcPts val="142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early_avg_rate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lh_data.tail(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).mean()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late_avg_rate</a:t>
            </a:r>
            <a:r>
              <a:rPr sz="1200" spc="-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lh_data.head(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).mean()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2242185">
              <a:lnSpc>
                <a:spcPts val="1430"/>
              </a:lnSpc>
              <a:spcBef>
                <a:spcPts val="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early_rate_df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DataFrame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({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:</a:t>
            </a:r>
            <a:r>
              <a:rPr sz="1200" spc="3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[early_avg_rate]})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late_rate_df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r>
              <a:rPr sz="1200" u="sng" spc="-5" dirty="0">
                <a:solidFill>
                  <a:srgbClr val="F8F8F1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DataFrame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({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: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[late_avg_rate]})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 marR="3177540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youngest_age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1986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 </a:t>
            </a:r>
            <a:r>
              <a:rPr sz="1200" spc="-28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oldest_age</a:t>
            </a:r>
            <a:r>
              <a:rPr sz="1200" spc="-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study_year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1986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86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zeros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.shape)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70180" marR="2795905">
              <a:lnSpc>
                <a:spcPts val="142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&gt;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oldest_age]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early_rate_df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10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&lt;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youngest_age]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late_rate_df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70180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middle_rates</a:t>
            </a:r>
            <a:r>
              <a:rPr sz="1200" spc="4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4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lh_data.loc[lefthanded_data[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'Birth_year'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].isin(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i="1" spc="60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25"/>
              </a:lnSpc>
            </a:pP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'Mean_lh'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]]</a:t>
            </a:r>
            <a:endParaRPr sz="1200">
              <a:latin typeface="Times New Roman"/>
              <a:cs typeface="Times New Roman"/>
            </a:endParaRPr>
          </a:p>
          <a:p>
            <a:pPr marL="17780" marR="107950" indent="152400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.logical_and((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&lt;=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oldest_age),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&gt;=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youngest_age))]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middle_rates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 </a:t>
            </a:r>
            <a:r>
              <a:rPr sz="1200" spc="-28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return</a:t>
            </a:r>
            <a:r>
              <a:rPr sz="1200" spc="-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663308"/>
            <a:ext cx="5745480" cy="288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P_lh_given_A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probability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</a:t>
            </a:r>
            <a:r>
              <a:rPr sz="1200" dirty="0">
                <a:latin typeface="Times New Roman"/>
                <a:cs typeface="Times New Roman"/>
              </a:rPr>
              <a:t> (P(LH))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the</a:t>
            </a:r>
            <a:r>
              <a:rPr sz="1200" spc="-5" dirty="0">
                <a:latin typeface="Times New Roman"/>
                <a:cs typeface="Times New Roman"/>
              </a:rPr>
              <a:t> 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(A).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computes the </a:t>
            </a:r>
            <a:r>
              <a:rPr sz="1200" spc="-5" dirty="0">
                <a:latin typeface="Times New Roman"/>
                <a:cs typeface="Times New Roman"/>
              </a:rPr>
              <a:t>average </a:t>
            </a:r>
            <a:r>
              <a:rPr sz="1200" dirty="0">
                <a:latin typeface="Times New Roman"/>
                <a:cs typeface="Times New Roman"/>
              </a:rPr>
              <a:t>left-handedness</a:t>
            </a:r>
            <a:r>
              <a:rPr sz="1200" spc="-5" dirty="0">
                <a:latin typeface="Times New Roman"/>
                <a:cs typeface="Times New Roman"/>
              </a:rPr>
              <a:t> 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1900s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1900s,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death.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defines</a:t>
            </a:r>
            <a:r>
              <a:rPr sz="1200" dirty="0">
                <a:latin typeface="Times New Roman"/>
                <a:cs typeface="Times New Roman"/>
              </a:rPr>
              <a:t> age</a:t>
            </a:r>
            <a:r>
              <a:rPr sz="1200" spc="-5" dirty="0">
                <a:latin typeface="Times New Roman"/>
                <a:cs typeface="Times New Roman"/>
              </a:rPr>
              <a:t> ranges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late 1900s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assigns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corresponding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array.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Finally,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returns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array,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death.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4.4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When </a:t>
            </a:r>
            <a:r>
              <a:rPr sz="1200" b="1" dirty="0">
                <a:latin typeface="Times New Roman"/>
                <a:cs typeface="Times New Roman"/>
              </a:rPr>
              <a:t>do</a:t>
            </a:r>
            <a:r>
              <a:rPr sz="1200" b="1" spc="-5" dirty="0">
                <a:latin typeface="Times New Roman"/>
                <a:cs typeface="Times New Roman"/>
              </a:rPr>
              <a:t> People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normally </a:t>
            </a:r>
            <a:r>
              <a:rPr sz="1200" b="1" dirty="0">
                <a:latin typeface="Times New Roman"/>
                <a:cs typeface="Times New Roman"/>
              </a:rPr>
              <a:t>die?</a:t>
            </a:r>
            <a:endParaRPr sz="1200">
              <a:latin typeface="Times New Roman"/>
              <a:cs typeface="Times New Roman"/>
            </a:endParaRPr>
          </a:p>
          <a:p>
            <a:pPr marL="12700" marR="142875">
              <a:lnSpc>
                <a:spcPct val="103299"/>
              </a:lnSpc>
              <a:spcBef>
                <a:spcPts val="805"/>
              </a:spcBef>
            </a:pP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estimate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 living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 who </a:t>
            </a:r>
            <a:r>
              <a:rPr sz="1200" dirty="0">
                <a:latin typeface="Times New Roman"/>
                <a:cs typeface="Times New Roman"/>
              </a:rPr>
              <a:t>died in a given </a:t>
            </a:r>
            <a:r>
              <a:rPr sz="1200" spc="-5" dirty="0">
                <a:latin typeface="Times New Roman"/>
                <a:cs typeface="Times New Roman"/>
              </a:rPr>
              <a:t>year and </a:t>
            </a:r>
            <a:r>
              <a:rPr sz="1200" dirty="0">
                <a:latin typeface="Times New Roman"/>
                <a:cs typeface="Times New Roman"/>
              </a:rPr>
              <a:t>how old they </a:t>
            </a:r>
            <a:r>
              <a:rPr sz="1200" spc="-5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to create a distribution of </a:t>
            </a:r>
            <a:r>
              <a:rPr sz="1200" spc="-5" dirty="0">
                <a:latin typeface="Times New Roman"/>
                <a:cs typeface="Times New Roman"/>
              </a:rPr>
              <a:t>ages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death.</a:t>
            </a:r>
            <a:r>
              <a:rPr sz="1200" dirty="0">
                <a:latin typeface="Times New Roman"/>
                <a:cs typeface="Times New Roman"/>
              </a:rPr>
              <a:t> If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normalize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total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died,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think 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 age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B94981-9CC3-4FEF-C62F-83F6E80A3AE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C51BE37-0A84-4974-A897-B9E4C67238E0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6BA6A-9AB4-6934-39C2-D966577B4B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6230" y="1228089"/>
            <a:ext cx="2851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ACK</a:t>
            </a:r>
            <a:r>
              <a:rPr sz="2000" b="1" spc="-1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OWL</a:t>
            </a:r>
            <a:r>
              <a:rPr sz="2000" b="1" spc="-10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EGMENTS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941321"/>
            <a:ext cx="5745480" cy="26809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 would</a:t>
            </a:r>
            <a:r>
              <a:rPr sz="1200" dirty="0">
                <a:latin typeface="Times New Roman"/>
                <a:cs typeface="Times New Roman"/>
              </a:rPr>
              <a:t> also like to thank the</a:t>
            </a:r>
            <a:r>
              <a:rPr sz="1200" spc="-5" dirty="0">
                <a:latin typeface="Times New Roman"/>
                <a:cs typeface="Times New Roman"/>
              </a:rPr>
              <a:t> team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10" dirty="0">
                <a:latin typeface="Times New Roman"/>
                <a:cs typeface="Times New Roman"/>
              </a:rPr>
              <a:t>MedTourEasy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my </a:t>
            </a:r>
            <a:r>
              <a:rPr sz="1200" spc="-5" dirty="0">
                <a:latin typeface="Times New Roman"/>
                <a:cs typeface="Times New Roman"/>
              </a:rPr>
              <a:t>colleagues who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productive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conducive.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traineeship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spc="-10" dirty="0">
                <a:latin typeface="Times New Roman"/>
                <a:cs typeface="Times New Roman"/>
              </a:rPr>
              <a:t>MedTourEasy</a:t>
            </a:r>
            <a:r>
              <a:rPr sz="1200" dirty="0">
                <a:latin typeface="Times New Roman"/>
                <a:cs typeface="Times New Roman"/>
              </a:rPr>
              <a:t> was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great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 for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intricacies</a:t>
            </a:r>
            <a:r>
              <a:rPr sz="1200" spc="5" dirty="0">
                <a:latin typeface="Times New Roman"/>
                <a:cs typeface="Times New Roman"/>
              </a:rPr>
              <a:t>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subject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 Visualizations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Data Analytics;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also,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personal </a:t>
            </a:r>
            <a:r>
              <a:rPr sz="1200" dirty="0">
                <a:latin typeface="Times New Roman"/>
                <a:cs typeface="Times New Roman"/>
              </a:rPr>
              <a:t>as well </a:t>
            </a:r>
            <a:r>
              <a:rPr sz="1200" spc="-5" dirty="0">
                <a:latin typeface="Times New Roman"/>
                <a:cs typeface="Times New Roman"/>
              </a:rPr>
              <a:t>as professional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obliged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having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chance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professionals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 guided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 throughout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traineeship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made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great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 </a:t>
            </a:r>
            <a:r>
              <a:rPr sz="1200" spc="-5" dirty="0">
                <a:latin typeface="Times New Roman"/>
                <a:cs typeface="Times New Roman"/>
              </a:rPr>
              <a:t>curve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4130">
              <a:lnSpc>
                <a:spcPct val="103299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Firstly,</a:t>
            </a:r>
            <a:r>
              <a:rPr sz="1200" dirty="0">
                <a:latin typeface="Times New Roman"/>
                <a:cs typeface="Times New Roman"/>
              </a:rPr>
              <a:t> 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</a:t>
            </a:r>
            <a:r>
              <a:rPr sz="1200" dirty="0">
                <a:latin typeface="Times New Roman"/>
                <a:cs typeface="Times New Roman"/>
              </a:rPr>
              <a:t> my </a:t>
            </a:r>
            <a:r>
              <a:rPr sz="1200" spc="-5" dirty="0">
                <a:latin typeface="Times New Roman"/>
                <a:cs typeface="Times New Roman"/>
              </a:rPr>
              <a:t>deepest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gratitude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Team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10" dirty="0">
                <a:latin typeface="Times New Roman"/>
                <a:cs typeface="Times New Roman"/>
              </a:rPr>
              <a:t>MedTourEasy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 </a:t>
            </a:r>
            <a:r>
              <a:rPr sz="1200" spc="-5" dirty="0">
                <a:latin typeface="Times New Roman"/>
                <a:cs typeface="Times New Roman"/>
              </a:rPr>
              <a:t>gave </a:t>
            </a:r>
            <a:r>
              <a:rPr sz="1200" dirty="0">
                <a:latin typeface="Times New Roman"/>
                <a:cs typeface="Times New Roman"/>
              </a:rPr>
              <a:t>me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opportunity to </a:t>
            </a:r>
            <a:r>
              <a:rPr sz="1200" spc="-5" dirty="0">
                <a:latin typeface="Times New Roman"/>
                <a:cs typeface="Times New Roman"/>
              </a:rPr>
              <a:t>carry</a:t>
            </a:r>
            <a:r>
              <a:rPr sz="1200" dirty="0">
                <a:latin typeface="Times New Roman"/>
                <a:cs typeface="Times New Roman"/>
              </a:rPr>
              <a:t> out my </a:t>
            </a:r>
            <a:r>
              <a:rPr sz="1200" spc="-5" dirty="0">
                <a:latin typeface="Times New Roman"/>
                <a:cs typeface="Times New Roman"/>
              </a:rPr>
              <a:t>traineeship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esteemed organization. </a:t>
            </a:r>
            <a:r>
              <a:rPr sz="1200" dirty="0">
                <a:latin typeface="Times New Roman"/>
                <a:cs typeface="Times New Roman"/>
              </a:rPr>
              <a:t>Also, I </a:t>
            </a:r>
            <a:r>
              <a:rPr sz="1200" spc="-5" dirty="0">
                <a:latin typeface="Times New Roman"/>
                <a:cs typeface="Times New Roman"/>
              </a:rPr>
              <a:t>express </a:t>
            </a:r>
            <a:r>
              <a:rPr sz="1200" dirty="0">
                <a:latin typeface="Times New Roman"/>
                <a:cs typeface="Times New Roman"/>
              </a:rPr>
              <a:t>my thanks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team </a:t>
            </a:r>
            <a:r>
              <a:rPr sz="1200" dirty="0">
                <a:latin typeface="Times New Roman"/>
                <a:cs typeface="Times New Roman"/>
              </a:rPr>
              <a:t>for making </a:t>
            </a:r>
            <a:r>
              <a:rPr sz="1200" spc="5" dirty="0">
                <a:latin typeface="Times New Roman"/>
                <a:cs typeface="Times New Roman"/>
              </a:rPr>
              <a:t>me </a:t>
            </a:r>
            <a:r>
              <a:rPr sz="1200" spc="-5" dirty="0">
                <a:latin typeface="Times New Roman"/>
                <a:cs typeface="Times New Roman"/>
              </a:rPr>
              <a:t>understand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details</a:t>
            </a:r>
            <a:r>
              <a:rPr sz="1200" dirty="0">
                <a:latin typeface="Times New Roman"/>
                <a:cs typeface="Times New Roman"/>
              </a:rPr>
              <a:t> of 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Analytics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profile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 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carry</a:t>
            </a:r>
            <a:r>
              <a:rPr sz="1200" dirty="0">
                <a:latin typeface="Times New Roman"/>
                <a:cs typeface="Times New Roman"/>
              </a:rPr>
              <a:t> 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maximum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satisfaction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spearing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spite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 busy </a:t>
            </a:r>
            <a:r>
              <a:rPr sz="1200" spc="-5" dirty="0">
                <a:latin typeface="Times New Roman"/>
                <a:cs typeface="Times New Roman"/>
              </a:rPr>
              <a:t>schedule.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131007-8266-CBD4-B8EC-B8953A1E663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5EA4C8A-7D8E-4BC8-BF40-3772B8B3010E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9FDAF-4C6E-7FFE-C338-3C1BF220FD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 marR="67310">
              <a:lnSpc>
                <a:spcPct val="103299"/>
              </a:lnSpc>
              <a:spcBef>
                <a:spcPts val="1085"/>
              </a:spcBef>
            </a:pPr>
            <a:r>
              <a:rPr sz="1200" spc="-5" dirty="0">
                <a:latin typeface="Times New Roman"/>
                <a:cs typeface="Times New Roman"/>
              </a:rPr>
              <a:t>we'll </a:t>
            </a:r>
            <a:r>
              <a:rPr sz="1200" dirty="0">
                <a:latin typeface="Times New Roman"/>
                <a:cs typeface="Times New Roman"/>
              </a:rPr>
              <a:t>use for this is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entire US </a:t>
            </a:r>
            <a:r>
              <a:rPr sz="1200" dirty="0">
                <a:latin typeface="Times New Roman"/>
                <a:cs typeface="Times New Roman"/>
              </a:rPr>
              <a:t>for the year 1999 - the </a:t>
            </a:r>
            <a:r>
              <a:rPr sz="1200" spc="-5" dirty="0">
                <a:latin typeface="Times New Roman"/>
                <a:cs typeface="Times New Roman"/>
              </a:rPr>
              <a:t>closest </a:t>
            </a:r>
            <a:r>
              <a:rPr sz="1200" dirty="0">
                <a:latin typeface="Times New Roman"/>
                <a:cs typeface="Times New Roman"/>
              </a:rPr>
              <a:t>I could find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time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we're interested </a:t>
            </a:r>
            <a:r>
              <a:rPr sz="1200" dirty="0">
                <a:latin typeface="Times New Roman"/>
                <a:cs typeface="Times New Roman"/>
              </a:rPr>
              <a:t>in.</a:t>
            </a:r>
          </a:p>
          <a:p>
            <a:pPr marL="12700" marR="132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In this block, </a:t>
            </a:r>
            <a:r>
              <a:rPr sz="1200" spc="-5" dirty="0">
                <a:latin typeface="Times New Roman"/>
                <a:cs typeface="Times New Roman"/>
              </a:rPr>
              <a:t>we'll </a:t>
            </a:r>
            <a:r>
              <a:rPr sz="1200" dirty="0">
                <a:latin typeface="Times New Roman"/>
                <a:cs typeface="Times New Roman"/>
              </a:rPr>
              <a:t>load in the </a:t>
            </a:r>
            <a:r>
              <a:rPr sz="1200" spc="-5" dirty="0">
                <a:latin typeface="Times New Roman"/>
                <a:cs typeface="Times New Roman"/>
              </a:rPr>
              <a:t>death distribution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plot it. The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column is the </a:t>
            </a:r>
            <a:r>
              <a:rPr sz="1200" spc="-5" dirty="0">
                <a:latin typeface="Times New Roman"/>
                <a:cs typeface="Times New Roman"/>
              </a:rPr>
              <a:t>age,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columns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 who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died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46572"/>
            <a:ext cx="5506720" cy="15513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</a:t>
            </a:r>
            <a:r>
              <a:rPr sz="1200" dirty="0">
                <a:latin typeface="Times New Roman"/>
                <a:cs typeface="Times New Roman"/>
              </a:rPr>
              <a:t> displays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 </a:t>
            </a:r>
            <a:r>
              <a:rPr sz="1200" spc="-5" dirty="0">
                <a:latin typeface="Times New Roman"/>
                <a:cs typeface="Times New Roman"/>
              </a:rPr>
              <a:t>trend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increasing deaths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indicating a </a:t>
            </a:r>
            <a:r>
              <a:rPr sz="1200" spc="-5" dirty="0">
                <a:latin typeface="Times New Roman"/>
                <a:cs typeface="Times New Roman"/>
              </a:rPr>
              <a:t>higher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likelihood </a:t>
            </a:r>
            <a:r>
              <a:rPr sz="1200" dirty="0">
                <a:latin typeface="Times New Roman"/>
                <a:cs typeface="Times New Roman"/>
              </a:rPr>
              <a:t>of mortality in older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groups. </a:t>
            </a:r>
            <a:r>
              <a:rPr sz="1200" spc="-10" dirty="0">
                <a:latin typeface="Times New Roman"/>
                <a:cs typeface="Times New Roman"/>
              </a:rPr>
              <a:t>Additionally,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may be specific </a:t>
            </a:r>
            <a:r>
              <a:rPr sz="1200" spc="-5" dirty="0">
                <a:latin typeface="Times New Roman"/>
                <a:cs typeface="Times New Roman"/>
              </a:rPr>
              <a:t>age ranges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 age-related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health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significant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affecting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mortality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distribution of </a:t>
            </a:r>
            <a:r>
              <a:rPr sz="1200" spc="-5" dirty="0">
                <a:latin typeface="Times New Roman"/>
                <a:cs typeface="Times New Roman"/>
              </a:rPr>
              <a:t>deaths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starting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further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mortality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factors</a:t>
            </a:r>
            <a:r>
              <a:rPr sz="1200" dirty="0">
                <a:latin typeface="Times New Roman"/>
                <a:cs typeface="Times New Roman"/>
              </a:rPr>
              <a:t> influencing </a:t>
            </a:r>
            <a:r>
              <a:rPr sz="1200" spc="-10" dirty="0">
                <a:latin typeface="Times New Roman"/>
                <a:cs typeface="Times New Roman"/>
              </a:rPr>
              <a:t>longevity.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560944"/>
            <a:ext cx="5688965" cy="163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4.5</a:t>
            </a:r>
            <a:r>
              <a:rPr sz="1200" b="1" spc="-5" dirty="0">
                <a:latin typeface="Times New Roman"/>
                <a:cs typeface="Times New Roman"/>
              </a:rPr>
              <a:t> Overall probability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5" dirty="0">
                <a:latin typeface="Times New Roman"/>
                <a:cs typeface="Times New Roman"/>
              </a:rPr>
              <a:t> left-handedness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dirty="0">
                <a:latin typeface="Times New Roman"/>
                <a:cs typeface="Times New Roman"/>
              </a:rPr>
              <a:t> code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block,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to give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 </a:t>
            </a:r>
            <a:r>
              <a:rPr sz="1200" spc="-5" dirty="0">
                <a:latin typeface="Times New Roman"/>
                <a:cs typeface="Times New Roman"/>
              </a:rPr>
              <a:t>P(A),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 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 </a:t>
            </a:r>
            <a:r>
              <a:rPr sz="1200" spc="-5" dirty="0">
                <a:latin typeface="Times New Roman"/>
                <a:cs typeface="Times New Roman"/>
              </a:rPr>
              <a:t>P(LH).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P(LH) </a:t>
            </a:r>
            <a:r>
              <a:rPr sz="1200" dirty="0">
                <a:latin typeface="Times New Roman"/>
                <a:cs typeface="Times New Roman"/>
              </a:rPr>
              <a:t> is the</a:t>
            </a:r>
            <a:r>
              <a:rPr sz="1200" spc="-5" dirty="0">
                <a:latin typeface="Times New Roman"/>
                <a:cs typeface="Times New Roman"/>
              </a:rPr>
              <a:t> probability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person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</a:t>
            </a:r>
            <a:r>
              <a:rPr sz="1200" dirty="0">
                <a:latin typeface="Times New Roman"/>
                <a:cs typeface="Times New Roman"/>
              </a:rPr>
              <a:t> died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particular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 is left-handed, </a:t>
            </a:r>
            <a:r>
              <a:rPr sz="1200" spc="-5" dirty="0">
                <a:latin typeface="Times New Roman"/>
                <a:cs typeface="Times New Roman"/>
              </a:rPr>
              <a:t>assuming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know nothing else about </a:t>
            </a:r>
            <a:r>
              <a:rPr sz="1200" spc="-5" dirty="0">
                <a:latin typeface="Times New Roman"/>
                <a:cs typeface="Times New Roman"/>
              </a:rPr>
              <a:t>them. </a:t>
            </a:r>
            <a:r>
              <a:rPr sz="1200" dirty="0">
                <a:latin typeface="Times New Roman"/>
                <a:cs typeface="Times New Roman"/>
              </a:rPr>
              <a:t>This is the </a:t>
            </a:r>
            <a:r>
              <a:rPr sz="1200" spc="-5" dirty="0">
                <a:latin typeface="Times New Roman"/>
                <a:cs typeface="Times New Roman"/>
              </a:rPr>
              <a:t>average left-handedness </a:t>
            </a:r>
            <a:r>
              <a:rPr sz="1200" dirty="0">
                <a:latin typeface="Times New Roman"/>
                <a:cs typeface="Times New Roman"/>
              </a:rPr>
              <a:t>in the population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deceased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summing 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left-handedness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weighted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number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deceased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divided</a:t>
            </a:r>
            <a:r>
              <a:rPr sz="1200" dirty="0">
                <a:latin typeface="Times New Roman"/>
                <a:cs typeface="Times New Roman"/>
              </a:rPr>
              <a:t> by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 number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deceased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10" dirty="0">
                <a:latin typeface="Times New Roman"/>
                <a:cs typeface="Times New Roman"/>
              </a:rPr>
              <a:t>probability.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form,</a:t>
            </a:r>
            <a:r>
              <a:rPr sz="1200" dirty="0">
                <a:latin typeface="Times New Roman"/>
                <a:cs typeface="Times New Roman"/>
              </a:rPr>
              <a:t> this 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we're calculating,</a:t>
            </a:r>
            <a:r>
              <a:rPr sz="1200" dirty="0">
                <a:latin typeface="Times New Roman"/>
                <a:cs typeface="Times New Roman"/>
              </a:rPr>
              <a:t> where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N(A)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</a:t>
            </a:r>
            <a:r>
              <a:rPr sz="1200" dirty="0">
                <a:latin typeface="Times New Roman"/>
                <a:cs typeface="Times New Roman"/>
              </a:rPr>
              <a:t> died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age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710" y="2274329"/>
            <a:ext cx="4150821" cy="301150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46719-BB50-F091-9661-688810B23D9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3E43AD4-EB3F-4234-BD53-FC6657DBADD1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243F48-406B-0A9C-C7B8-25F34D22EA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416" y="1263649"/>
            <a:ext cx="5769610" cy="234632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0"/>
              </a:lnSpc>
            </a:pPr>
            <a:r>
              <a:rPr sz="1200" i="1" spc="-5" dirty="0">
                <a:solidFill>
                  <a:srgbClr val="66D9EE"/>
                </a:solidFill>
                <a:latin typeface="Times New Roman"/>
                <a:cs typeface="Times New Roman"/>
              </a:rPr>
              <a:t>def</a:t>
            </a:r>
            <a:r>
              <a:rPr sz="1200" i="1" spc="1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i="1" spc="10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):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sum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over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P_lh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for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each</a:t>
            </a:r>
            <a:r>
              <a:rPr sz="1200" spc="2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age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group</a:t>
            </a:r>
            <a:endParaRPr sz="1200">
              <a:latin typeface="Times New Roman"/>
              <a:cs typeface="Times New Roman"/>
            </a:endParaRPr>
          </a:p>
          <a:p>
            <a:pPr marL="170180" marR="1180465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"""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Overall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probability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being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left-handed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you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died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in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study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year </a:t>
            </a:r>
            <a:r>
              <a:rPr sz="1200" spc="-28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Input: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dataframe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death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distribution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data,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study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year</a:t>
            </a:r>
            <a:endParaRPr sz="1200">
              <a:latin typeface="Times New Roman"/>
              <a:cs typeface="Times New Roman"/>
            </a:endParaRPr>
          </a:p>
          <a:p>
            <a:pPr marL="170180" marR="2560955">
              <a:lnSpc>
                <a:spcPts val="1420"/>
              </a:lnSpc>
              <a:spcBef>
                <a:spcPts val="5"/>
              </a:spcBef>
            </a:pP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Output: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P(LH),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single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floating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point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number</a:t>
            </a:r>
            <a:r>
              <a:rPr sz="1200" spc="-2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""" </a:t>
            </a:r>
            <a:r>
              <a:rPr sz="1200" spc="-28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p_list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75"/>
              </a:lnSpc>
            </a:pP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P_lh_given_A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'Age'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2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multiply</a:t>
            </a:r>
            <a:r>
              <a:rPr sz="1200" spc="2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number</a:t>
            </a:r>
            <a:r>
              <a:rPr sz="1200" spc="2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</a:t>
            </a:r>
            <a:r>
              <a:rPr sz="1200" spc="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dead</a:t>
            </a:r>
            <a:r>
              <a:rPr sz="1200" spc="2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people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0"/>
              </a:lnSpc>
            </a:pP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by</a:t>
            </a:r>
            <a:r>
              <a:rPr sz="1200" spc="-2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P_lh_given_A</a:t>
            </a:r>
            <a:endParaRPr sz="1200">
              <a:latin typeface="Times New Roman"/>
              <a:cs typeface="Times New Roman"/>
            </a:endParaRPr>
          </a:p>
          <a:p>
            <a:pPr marL="170180">
              <a:lnSpc>
                <a:spcPts val="1420"/>
              </a:lnSpc>
            </a:pP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sum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(p_list)</a:t>
            </a:r>
            <a:r>
              <a:rPr sz="1200" spc="-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calculate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sum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p_list</a:t>
            </a:r>
            <a:endParaRPr sz="1200">
              <a:latin typeface="Times New Roman"/>
              <a:cs typeface="Times New Roman"/>
            </a:endParaRPr>
          </a:p>
          <a:p>
            <a:pPr marL="17780" marR="231140" indent="152400">
              <a:lnSpc>
                <a:spcPts val="1430"/>
              </a:lnSpc>
              <a:spcBef>
                <a:spcPts val="40"/>
              </a:spcBef>
            </a:pP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return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p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</a:t>
            </a:r>
            <a:r>
              <a:rPr sz="1200" spc="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sum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])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normalize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to</a:t>
            </a:r>
            <a:r>
              <a:rPr sz="1200" spc="2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total</a:t>
            </a:r>
            <a:r>
              <a:rPr sz="1200" spc="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number</a:t>
            </a:r>
            <a:r>
              <a:rPr sz="1200" spc="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 </a:t>
            </a:r>
            <a:r>
              <a:rPr sz="1200" spc="-28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people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(sum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of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death_distribution_data['Both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Sexes'])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print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(death_distribution_data))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877182"/>
            <a:ext cx="5709920" cy="437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i="1" dirty="0">
                <a:latin typeface="Times New Roman"/>
                <a:cs typeface="Times New Roman"/>
              </a:rPr>
              <a:t>0.077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400"/>
              </a:lnSpc>
            </a:pPr>
            <a:r>
              <a:rPr sz="1200" dirty="0">
                <a:latin typeface="Times New Roman"/>
                <a:cs typeface="Times New Roman"/>
              </a:rPr>
              <a:t>From the </a:t>
            </a:r>
            <a:r>
              <a:rPr sz="1200" spc="-5" dirty="0">
                <a:latin typeface="Times New Roman"/>
                <a:cs typeface="Times New Roman"/>
              </a:rPr>
              <a:t>output value </a:t>
            </a:r>
            <a:r>
              <a:rPr sz="1200" dirty="0">
                <a:latin typeface="Times New Roman"/>
                <a:cs typeface="Times New Roman"/>
              </a:rPr>
              <a:t>of 0.0777 </a:t>
            </a:r>
            <a:r>
              <a:rPr sz="1200" spc="-5" dirty="0">
                <a:latin typeface="Times New Roman"/>
                <a:cs typeface="Times New Roman"/>
              </a:rPr>
              <a:t>(approximately), we can </a:t>
            </a:r>
            <a:r>
              <a:rPr sz="1200" dirty="0">
                <a:latin typeface="Times New Roman"/>
                <a:cs typeface="Times New Roman"/>
              </a:rPr>
              <a:t>infer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overall </a:t>
            </a:r>
            <a:r>
              <a:rPr sz="1200" spc="-5" dirty="0">
                <a:latin typeface="Times New Roman"/>
                <a:cs typeface="Times New Roman"/>
              </a:rPr>
              <a:t>probability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 left-handed (P(LH)) for individuals who </a:t>
            </a:r>
            <a:r>
              <a:rPr sz="1200" dirty="0">
                <a:latin typeface="Times New Roman"/>
                <a:cs typeface="Times New Roman"/>
              </a:rPr>
              <a:t>died in the </a:t>
            </a:r>
            <a:r>
              <a:rPr sz="1200" spc="-5" dirty="0">
                <a:latin typeface="Times New Roman"/>
                <a:cs typeface="Times New Roman"/>
              </a:rPr>
              <a:t>study year </a:t>
            </a:r>
            <a:r>
              <a:rPr sz="1200" dirty="0">
                <a:latin typeface="Times New Roman"/>
                <a:cs typeface="Times New Roman"/>
              </a:rPr>
              <a:t>(1990) is </a:t>
            </a:r>
            <a:r>
              <a:rPr sz="1200" spc="-5" dirty="0">
                <a:latin typeface="Times New Roman"/>
                <a:cs typeface="Times New Roman"/>
              </a:rPr>
              <a:t>approximately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0.0777, or </a:t>
            </a:r>
            <a:r>
              <a:rPr sz="1200" spc="-5" dirty="0">
                <a:latin typeface="Times New Roman"/>
                <a:cs typeface="Times New Roman"/>
              </a:rPr>
              <a:t>7.77%.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means that, </a:t>
            </a:r>
            <a:r>
              <a:rPr sz="1200" dirty="0">
                <a:latin typeface="Times New Roman"/>
                <a:cs typeface="Times New Roman"/>
              </a:rPr>
              <a:t>among the </a:t>
            </a:r>
            <a:r>
              <a:rPr sz="1200" spc="-5" dirty="0">
                <a:latin typeface="Times New Roman"/>
                <a:cs typeface="Times New Roman"/>
              </a:rPr>
              <a:t>deceased </a:t>
            </a:r>
            <a:r>
              <a:rPr sz="1200" dirty="0">
                <a:latin typeface="Times New Roman"/>
                <a:cs typeface="Times New Roman"/>
              </a:rPr>
              <a:t>individuals in the population, </a:t>
            </a:r>
            <a:r>
              <a:rPr sz="1200" spc="-5" dirty="0">
                <a:latin typeface="Times New Roman"/>
                <a:cs typeface="Times New Roman"/>
              </a:rPr>
              <a:t>around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7.77%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 reported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left-handed.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93040" lvl="1">
              <a:lnSpc>
                <a:spcPct val="103299"/>
              </a:lnSpc>
              <a:buAutoNum type="arabicPeriod" startAt="6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Putting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all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together: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Dying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while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left-handed(I)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Dying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while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Right-Handed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(II)</a:t>
            </a:r>
            <a:endParaRPr sz="1200">
              <a:latin typeface="Times New Roman"/>
              <a:cs typeface="Times New Roman"/>
            </a:endParaRPr>
          </a:p>
          <a:p>
            <a:pPr marL="12700" marR="10160">
              <a:lnSpc>
                <a:spcPts val="1380"/>
              </a:lnSpc>
              <a:spcBef>
                <a:spcPts val="944"/>
              </a:spcBef>
            </a:pPr>
            <a:r>
              <a:rPr sz="1200" spc="-5" dirty="0">
                <a:latin typeface="Times New Roman"/>
                <a:cs typeface="Times New Roman"/>
              </a:rPr>
              <a:t>Now we </a:t>
            </a:r>
            <a:r>
              <a:rPr sz="1200" dirty="0">
                <a:latin typeface="Times New Roman"/>
                <a:cs typeface="Times New Roman"/>
              </a:rPr>
              <a:t>have the means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dirty="0">
                <a:latin typeface="Times New Roman"/>
                <a:cs typeface="Times New Roman"/>
              </a:rPr>
              <a:t> three quantities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need: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P(A),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P(LH),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P(LH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|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A).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combine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three</a:t>
            </a:r>
            <a:r>
              <a:rPr sz="1200" dirty="0">
                <a:latin typeface="Times New Roman"/>
                <a:cs typeface="Times New Roman"/>
              </a:rPr>
              <a:t> using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P(A</a:t>
            </a:r>
            <a:r>
              <a:rPr sz="1200" spc="-5" dirty="0">
                <a:latin typeface="Times New Roman"/>
                <a:cs typeface="Times New Roman"/>
              </a:rPr>
              <a:t> |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LH),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probability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(in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you're</a:t>
            </a:r>
            <a:r>
              <a:rPr sz="1200" dirty="0">
                <a:latin typeface="Times New Roman"/>
                <a:cs typeface="Times New Roman"/>
              </a:rPr>
              <a:t> left-handed.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answer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meaningful,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though, </a:t>
            </a:r>
            <a:r>
              <a:rPr sz="1200" spc="-5" dirty="0">
                <a:latin typeface="Times New Roman"/>
                <a:cs typeface="Times New Roman"/>
              </a:rPr>
              <a:t>we 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 </a:t>
            </a:r>
            <a:r>
              <a:rPr sz="1200" dirty="0">
                <a:latin typeface="Times New Roman"/>
                <a:cs typeface="Times New Roman"/>
              </a:rPr>
              <a:t>it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P(A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|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RH),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5" dirty="0">
                <a:latin typeface="Times New Roman"/>
                <a:cs typeface="Times New Roman"/>
              </a:rPr>
              <a:t> that</a:t>
            </a:r>
            <a:r>
              <a:rPr sz="1200" dirty="0">
                <a:latin typeface="Times New Roman"/>
                <a:cs typeface="Times New Roman"/>
              </a:rPr>
              <a:t> you're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3429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We're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quantity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twice,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once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handers:</a:t>
            </a:r>
            <a:endParaRPr sz="12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56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Left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handers: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8393938"/>
            <a:ext cx="5769610" cy="126809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400"/>
              </a:lnSpc>
            </a:pPr>
            <a:r>
              <a:rPr sz="1200" i="1" spc="-5" dirty="0">
                <a:solidFill>
                  <a:srgbClr val="66D9EE"/>
                </a:solidFill>
                <a:latin typeface="Times New Roman"/>
                <a:cs typeface="Times New Roman"/>
              </a:rPr>
              <a:t>def</a:t>
            </a:r>
            <a:r>
              <a:rPr sz="1200" i="1" spc="15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P_A_given_lh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):</a:t>
            </a:r>
            <a:endParaRPr sz="1200">
              <a:latin typeface="Times New Roman"/>
              <a:cs typeface="Times New Roman"/>
            </a:endParaRPr>
          </a:p>
          <a:p>
            <a:pPr marL="17780" marR="382905" indent="152400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"""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overall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probability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being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particular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`age_of_death`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given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that</a:t>
            </a:r>
            <a:r>
              <a:rPr sz="1200" spc="3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you're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left- </a:t>
            </a:r>
            <a:r>
              <a:rPr sz="1200" spc="-28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handed """</a:t>
            </a:r>
            <a:endParaRPr sz="1200">
              <a:latin typeface="Times New Roman"/>
              <a:cs typeface="Times New Roman"/>
            </a:endParaRPr>
          </a:p>
          <a:p>
            <a:pPr marL="170180">
              <a:lnSpc>
                <a:spcPts val="136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P_A</a:t>
            </a:r>
            <a:r>
              <a:rPr sz="1200" spc="7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7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'Age'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].isin(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)][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].sum()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r>
              <a:rPr sz="1200" spc="-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].sum()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P_left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CD0BA-BBAD-FB9A-B87F-07673C5BD6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BC291AC-5940-4184-894A-0CB79F411085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AD9031-9A42-F071-343E-B4CF2E0547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416" y="966164"/>
            <a:ext cx="5769610" cy="906144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P_lh_A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P_lh_given_A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return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P_lh_A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P_A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P_left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03677"/>
            <a:ext cx="1380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4.6.2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Right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Handers: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2854705"/>
            <a:ext cx="5769610" cy="217233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85"/>
              </a:lnSpc>
            </a:pPr>
            <a:r>
              <a:rPr sz="1200" i="1" spc="-5" dirty="0">
                <a:solidFill>
                  <a:srgbClr val="66D9EE"/>
                </a:solidFill>
                <a:latin typeface="Times New Roman"/>
                <a:cs typeface="Times New Roman"/>
              </a:rPr>
              <a:t>def</a:t>
            </a:r>
            <a:r>
              <a:rPr sz="1200" i="1" spc="45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P_A_given_rh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):</a:t>
            </a:r>
            <a:endParaRPr sz="1200">
              <a:latin typeface="Times New Roman"/>
              <a:cs typeface="Times New Roman"/>
            </a:endParaRPr>
          </a:p>
          <a:p>
            <a:pPr marL="170180" marR="76200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"""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The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overall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probability of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being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a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particular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`age_of_death`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given that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you're</a:t>
            </a:r>
            <a:r>
              <a:rPr sz="1200" spc="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right- 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P_A</a:t>
            </a:r>
            <a:r>
              <a:rPr sz="1200" spc="114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14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'Age'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].isin(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)][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endParaRPr sz="1200">
              <a:latin typeface="Times New Roman"/>
              <a:cs typeface="Times New Roman"/>
            </a:endParaRPr>
          </a:p>
          <a:p>
            <a:pPr marL="170180" marR="2082800" indent="-152400">
              <a:lnSpc>
                <a:spcPts val="1420"/>
              </a:lnSpc>
              <a:spcBef>
                <a:spcPts val="5"/>
              </a:spcBef>
            </a:pP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].sum()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 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].sum()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P_left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P_right</a:t>
            </a:r>
            <a:r>
              <a:rPr sz="1200" spc="-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</a:t>
            </a:r>
            <a:r>
              <a:rPr sz="1200" spc="-1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</a:t>
            </a:r>
            <a:r>
              <a:rPr sz="1200" spc="-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P_left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2346325">
              <a:lnSpc>
                <a:spcPct val="198300"/>
              </a:lnSpc>
              <a:spcBef>
                <a:spcPts val="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P_lh_A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P_lh_given_A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return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P_rh_A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P_A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P_right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657468"/>
            <a:ext cx="5753735" cy="374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provided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P_A_given_lh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P_A_given_rh,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 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dirty="0">
                <a:latin typeface="Times New Roman"/>
                <a:cs typeface="Times New Roman"/>
              </a:rPr>
              <a:t> probabilities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person</a:t>
            </a:r>
            <a:r>
              <a:rPr sz="1200" dirty="0">
                <a:latin typeface="Times New Roman"/>
                <a:cs typeface="Times New Roman"/>
              </a:rPr>
              <a:t> being a particular</a:t>
            </a:r>
            <a:r>
              <a:rPr sz="1200" spc="-5" dirty="0">
                <a:latin typeface="Times New Roman"/>
                <a:cs typeface="Times New Roman"/>
              </a:rPr>
              <a:t> 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left-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respectively.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functions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along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right-handedness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year.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Bayesian </a:t>
            </a:r>
            <a:r>
              <a:rPr sz="1200" dirty="0">
                <a:latin typeface="Times New Roman"/>
                <a:cs typeface="Times New Roman"/>
              </a:rPr>
              <a:t>probability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principles to </a:t>
            </a:r>
            <a:r>
              <a:rPr sz="1200" spc="-5" dirty="0">
                <a:latin typeface="Times New Roman"/>
                <a:cs typeface="Times New Roman"/>
              </a:rPr>
              <a:t>update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probabilities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evidence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considering the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dirty="0">
                <a:latin typeface="Times New Roman"/>
                <a:cs typeface="Times New Roman"/>
              </a:rPr>
              <a:t> distribution of</a:t>
            </a:r>
            <a:r>
              <a:rPr sz="1200" spc="-5" dirty="0">
                <a:latin typeface="Times New Roman"/>
                <a:cs typeface="Times New Roman"/>
              </a:rPr>
              <a:t> deaths</a:t>
            </a:r>
            <a:r>
              <a:rPr sz="1200" dirty="0">
                <a:latin typeface="Times New Roman"/>
                <a:cs typeface="Times New Roman"/>
              </a:rPr>
              <a:t> and left-handedness</a:t>
            </a:r>
            <a:r>
              <a:rPr sz="1200" spc="-5" dirty="0">
                <a:latin typeface="Times New Roman"/>
                <a:cs typeface="Times New Roman"/>
              </a:rPr>
              <a:t> 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year.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the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nuanced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 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left-handedness </a:t>
            </a:r>
            <a:r>
              <a:rPr sz="1200" dirty="0">
                <a:latin typeface="Times New Roman"/>
                <a:cs typeface="Times New Roman"/>
              </a:rPr>
              <a:t>on mortality </a:t>
            </a:r>
            <a:r>
              <a:rPr sz="1200" spc="-5" dirty="0">
                <a:latin typeface="Times New Roman"/>
                <a:cs typeface="Times New Roman"/>
              </a:rPr>
              <a:t>patterns.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4.7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Plotting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distributions</a:t>
            </a:r>
            <a:r>
              <a:rPr sz="1200" b="1" dirty="0">
                <a:latin typeface="Times New Roman"/>
                <a:cs typeface="Times New Roman"/>
              </a:rPr>
              <a:t> of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conditional probabilities</a:t>
            </a:r>
            <a:endParaRPr sz="1200">
              <a:latin typeface="Times New Roman"/>
              <a:cs typeface="Times New Roman"/>
            </a:endParaRPr>
          </a:p>
          <a:p>
            <a:pPr marL="12700" marR="199390">
              <a:lnSpc>
                <a:spcPct val="103299"/>
              </a:lnSpc>
              <a:spcBef>
                <a:spcPts val="790"/>
              </a:spcBef>
            </a:pPr>
            <a:r>
              <a:rPr sz="1200" spc="-5" dirty="0">
                <a:latin typeface="Times New Roman"/>
                <a:cs typeface="Times New Roman"/>
              </a:rPr>
              <a:t>No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tions to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lcul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robability of </a:t>
            </a:r>
            <a:r>
              <a:rPr sz="1200" spc="-5" dirty="0">
                <a:latin typeface="Times New Roman"/>
                <a:cs typeface="Times New Roman"/>
              </a:rPr>
              <a:t>be</a:t>
            </a:r>
            <a:r>
              <a:rPr sz="1200" dirty="0">
                <a:latin typeface="Times New Roman"/>
                <a:cs typeface="Times New Roman"/>
              </a:rPr>
              <a:t>ing age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th giv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that  </a:t>
            </a:r>
            <a:r>
              <a:rPr sz="1200" spc="-5" dirty="0">
                <a:latin typeface="Times New Roman"/>
                <a:cs typeface="Times New Roman"/>
              </a:rPr>
              <a:t>you're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let's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range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6 to 120.</a:t>
            </a:r>
            <a:endParaRPr sz="1200">
              <a:latin typeface="Times New Roman"/>
              <a:cs typeface="Times New Roman"/>
            </a:endParaRPr>
          </a:p>
          <a:p>
            <a:pPr marL="12700" marR="287020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Notice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5" dirty="0">
                <a:latin typeface="Times New Roman"/>
                <a:cs typeface="Times New Roman"/>
              </a:rPr>
              <a:t>left-handed </a:t>
            </a:r>
            <a:r>
              <a:rPr sz="1200" dirty="0">
                <a:latin typeface="Times New Roman"/>
                <a:cs typeface="Times New Roman"/>
              </a:rPr>
              <a:t>distribution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a bump below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70: of the pool of </a:t>
            </a:r>
            <a:r>
              <a:rPr sz="1200" spc="-5" dirty="0">
                <a:latin typeface="Times New Roman"/>
                <a:cs typeface="Times New Roman"/>
              </a:rPr>
              <a:t>deceased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dirty="0">
                <a:latin typeface="Times New Roman"/>
                <a:cs typeface="Times New Roman"/>
              </a:rPr>
              <a:t> people</a:t>
            </a:r>
            <a:r>
              <a:rPr sz="1200" spc="-5" dirty="0">
                <a:latin typeface="Times New Roman"/>
                <a:cs typeface="Times New Roman"/>
              </a:rPr>
              <a:t> 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likely</a:t>
            </a:r>
            <a:r>
              <a:rPr sz="1200" dirty="0">
                <a:latin typeface="Times New Roman"/>
                <a:cs typeface="Times New Roman"/>
              </a:rPr>
              <a:t> to be </a:t>
            </a:r>
            <a:r>
              <a:rPr sz="1200" spc="-10" dirty="0">
                <a:latin typeface="Times New Roman"/>
                <a:cs typeface="Times New Roman"/>
              </a:rPr>
              <a:t>younger.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4D90B8-2213-3584-5525-8D2BEE3E2F6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6C9D0EF-2E76-4F64-AE1B-DB32C73336BE}" type="datetime1">
              <a:rPr lang="en-US" smtClean="0"/>
              <a:t>8/21/2023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D5106-9021-AB4E-834D-A430A5DAA6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4101210"/>
            <a:ext cx="5669915" cy="21183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 for left-handed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right-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exhibit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similar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occurring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around</a:t>
            </a:r>
            <a:r>
              <a:rPr sz="1200" dirty="0">
                <a:latin typeface="Times New Roman"/>
                <a:cs typeface="Times New Roman"/>
              </a:rPr>
              <a:t> mid-life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decreasing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towards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younger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However,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dirty="0">
                <a:latin typeface="Times New Roman"/>
                <a:cs typeface="Times New Roman"/>
              </a:rPr>
              <a:t> 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subtle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 </a:t>
            </a:r>
            <a:r>
              <a:rPr sz="1200" dirty="0">
                <a:latin typeface="Times New Roman"/>
                <a:cs typeface="Times New Roman"/>
              </a:rPr>
              <a:t>between the two </a:t>
            </a:r>
            <a:r>
              <a:rPr sz="1200" spc="-5" dirty="0">
                <a:latin typeface="Times New Roman"/>
                <a:cs typeface="Times New Roman"/>
              </a:rPr>
              <a:t>groups.</a:t>
            </a:r>
            <a:r>
              <a:rPr sz="1200" dirty="0">
                <a:latin typeface="Times New Roman"/>
                <a:cs typeface="Times New Roman"/>
              </a:rPr>
              <a:t> 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slightly</a:t>
            </a:r>
            <a:r>
              <a:rPr sz="1200" dirty="0">
                <a:latin typeface="Times New Roman"/>
                <a:cs typeface="Times New Roman"/>
              </a:rPr>
              <a:t> higher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dying</a:t>
            </a:r>
            <a:r>
              <a:rPr sz="1200" dirty="0">
                <a:latin typeface="Times New Roman"/>
                <a:cs typeface="Times New Roman"/>
              </a:rPr>
              <a:t> 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younger </a:t>
            </a:r>
            <a:r>
              <a:rPr sz="1200" spc="-5" dirty="0">
                <a:latin typeface="Times New Roman"/>
                <a:cs typeface="Times New Roman"/>
              </a:rPr>
              <a:t>ages,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evidenced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a</a:t>
            </a:r>
            <a:r>
              <a:rPr sz="1200" spc="-5" dirty="0">
                <a:latin typeface="Times New Roman"/>
                <a:cs typeface="Times New Roman"/>
              </a:rPr>
              <a:t> small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bump in their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distribution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70. </a:t>
            </a:r>
            <a:r>
              <a:rPr sz="1200" spc="-5" dirty="0">
                <a:latin typeface="Times New Roman"/>
                <a:cs typeface="Times New Roman"/>
              </a:rPr>
              <a:t>Overall,</a:t>
            </a:r>
            <a:r>
              <a:rPr sz="1200" dirty="0">
                <a:latin typeface="Times New Roman"/>
                <a:cs typeface="Times New Roman"/>
              </a:rPr>
              <a:t> the plot </a:t>
            </a:r>
            <a:r>
              <a:rPr sz="1200" spc="-5" dirty="0">
                <a:latin typeface="Times New Roman"/>
                <a:cs typeface="Times New Roman"/>
              </a:rPr>
              <a:t>suggests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while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distributions of left-handed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dirty="0">
                <a:latin typeface="Times New Roman"/>
                <a:cs typeface="Times New Roman"/>
              </a:rPr>
              <a:t> individuals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similar,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slight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tendency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individuals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relatively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counterparts.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464932"/>
            <a:ext cx="571373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4.8 </a:t>
            </a:r>
            <a:r>
              <a:rPr sz="1200" b="1" spc="-5" dirty="0">
                <a:latin typeface="Times New Roman"/>
                <a:cs typeface="Times New Roman"/>
              </a:rPr>
              <a:t>Moment</a:t>
            </a:r>
            <a:r>
              <a:rPr sz="1200" b="1" dirty="0">
                <a:latin typeface="Times New Roman"/>
                <a:cs typeface="Times New Roman"/>
              </a:rPr>
              <a:t> of </a:t>
            </a:r>
            <a:r>
              <a:rPr sz="1200" b="1" spc="-5" dirty="0">
                <a:latin typeface="Times New Roman"/>
                <a:cs typeface="Times New Roman"/>
              </a:rPr>
              <a:t>truth:</a:t>
            </a:r>
            <a:r>
              <a:rPr sz="1200" b="1" dirty="0">
                <a:latin typeface="Times New Roman"/>
                <a:cs typeface="Times New Roman"/>
              </a:rPr>
              <a:t> age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left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Times New Roman"/>
                <a:cs typeface="Times New Roman"/>
              </a:rPr>
              <a:t>right-handers </a:t>
            </a:r>
            <a:r>
              <a:rPr sz="1200" b="1" dirty="0">
                <a:latin typeface="Times New Roman"/>
                <a:cs typeface="Times New Roman"/>
              </a:rPr>
              <a:t>at </a:t>
            </a:r>
            <a:r>
              <a:rPr sz="1200" b="1" spc="-5" dirty="0">
                <a:latin typeface="Times New Roman"/>
                <a:cs typeface="Times New Roman"/>
              </a:rPr>
              <a:t>death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spc="-10" dirty="0">
                <a:latin typeface="Times New Roman"/>
                <a:cs typeface="Times New Roman"/>
              </a:rPr>
              <a:t>Finally,</a:t>
            </a:r>
            <a:r>
              <a:rPr sz="1200" dirty="0">
                <a:latin typeface="Times New Roman"/>
                <a:cs typeface="Times New Roman"/>
              </a:rPr>
              <a:t> let's </a:t>
            </a:r>
            <a:r>
              <a:rPr sz="1200" spc="-5" dirty="0">
                <a:latin typeface="Times New Roman"/>
                <a:cs typeface="Times New Roman"/>
              </a:rPr>
              <a:t>compare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results with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 </a:t>
            </a:r>
            <a:r>
              <a:rPr sz="1200" spc="-5" dirty="0">
                <a:latin typeface="Times New Roman"/>
                <a:cs typeface="Times New Roman"/>
              </a:rPr>
              <a:t>study that</a:t>
            </a:r>
            <a:r>
              <a:rPr sz="1200" dirty="0">
                <a:latin typeface="Times New Roman"/>
                <a:cs typeface="Times New Roman"/>
              </a:rPr>
              <a:t> found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left-handed </a:t>
            </a:r>
            <a:r>
              <a:rPr sz="1200" spc="-5" dirty="0">
                <a:latin typeface="Times New Roman"/>
                <a:cs typeface="Times New Roman"/>
              </a:rPr>
              <a:t>people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nine years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younger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can 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distributions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calculated </a:t>
            </a:r>
            <a:r>
              <a:rPr sz="1200" spc="-5" dirty="0">
                <a:latin typeface="Times New Roman"/>
                <a:cs typeface="Times New Roman"/>
              </a:rPr>
              <a:t>P(LH)</a:t>
            </a:r>
            <a:r>
              <a:rPr sz="1200" spc="-10" dirty="0">
                <a:latin typeface="Times New Roman"/>
                <a:cs typeface="Times New Roman"/>
              </a:rPr>
              <a:t> earlier,</a:t>
            </a:r>
            <a:r>
              <a:rPr sz="1200" dirty="0">
                <a:latin typeface="Times New Roman"/>
                <a:cs typeface="Times New Roman"/>
              </a:rPr>
              <a:t> weighting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distribution </a:t>
            </a:r>
            <a:r>
              <a:rPr sz="1200" spc="-10" dirty="0">
                <a:latin typeface="Times New Roman"/>
                <a:cs typeface="Times New Roman"/>
              </a:rPr>
              <a:t>by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summing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8934957"/>
            <a:ext cx="5769610" cy="71818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ages</a:t>
            </a:r>
            <a:r>
              <a:rPr sz="1200" spc="-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arange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6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115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 marR="1916430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left_handed_probability=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P_A_given_lh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(ages,death_distribution_data,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8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right_handed_probability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14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P_A_given_rh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(ages,death_distribution_data,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809" y="1073645"/>
            <a:ext cx="4154435" cy="267499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64B359E-23F7-B4C5-BBBE-5F9D1B32B97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8CA9500-2804-4B40-8BCF-8A540F038857}" type="datetime1">
              <a:rPr lang="en-US" smtClean="0"/>
              <a:t>8/21/2023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DFC10-EC5C-1FD8-5F52-0C67BAE2A9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416" y="966164"/>
            <a:ext cx="5769610" cy="144843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40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average_lh_age</a:t>
            </a:r>
            <a:r>
              <a:rPr sz="1200" spc="3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.nansum(ages</a:t>
            </a:r>
            <a:r>
              <a:rPr sz="1200" spc="3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</a:t>
            </a:r>
            <a:r>
              <a:rPr sz="1200" spc="35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array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(left_handed_probability))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7780" marR="1272540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average_rh_age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.nansum(ages</a:t>
            </a:r>
            <a:r>
              <a:rPr sz="1200" spc="3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</a:t>
            </a:r>
            <a:r>
              <a:rPr sz="1200" spc="25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array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(right_handed_probability))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print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"Average age</a:t>
            </a:r>
            <a:r>
              <a:rPr sz="1200" spc="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for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left-handers:"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round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(average_lh_age,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2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80"/>
              </a:lnSpc>
            </a:pP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print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"Average age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for</a:t>
            </a:r>
            <a:r>
              <a:rPr sz="1200" spc="-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right-handers:"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round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(average_rh_age,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2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7780" marR="34290">
              <a:lnSpc>
                <a:spcPts val="1430"/>
              </a:lnSpc>
            </a:pP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print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"The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difference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in</a:t>
            </a:r>
            <a:r>
              <a:rPr sz="1200" spc="2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average</a:t>
            </a:r>
            <a:r>
              <a:rPr sz="1200" spc="2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ages</a:t>
            </a:r>
            <a:r>
              <a:rPr sz="1200" spc="2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is</a:t>
            </a:r>
            <a:r>
              <a:rPr sz="1200" spc="2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</a:t>
            </a:r>
            <a:r>
              <a:rPr sz="1200" spc="3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str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round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(average_lh_age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-</a:t>
            </a:r>
            <a:r>
              <a:rPr sz="1200" spc="15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average_rh_age,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))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 </a:t>
            </a:r>
            <a:r>
              <a:rPr sz="1200" spc="-28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 years."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75305"/>
            <a:ext cx="5750560" cy="25330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spc="-15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 marR="3719829">
              <a:lnSpc>
                <a:spcPts val="1380"/>
              </a:lnSpc>
              <a:spcBef>
                <a:spcPts val="935"/>
              </a:spcBef>
            </a:pPr>
            <a:r>
              <a:rPr sz="1200" i="1" spc="-5" dirty="0">
                <a:latin typeface="Times New Roman"/>
                <a:cs typeface="Times New Roman"/>
              </a:rPr>
              <a:t>Average </a:t>
            </a:r>
            <a:r>
              <a:rPr sz="1200" i="1" dirty="0">
                <a:latin typeface="Times New Roman"/>
                <a:cs typeface="Times New Roman"/>
              </a:rPr>
              <a:t>age of lefthanded 67.2 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Average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age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righthanded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72.7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i="1" spc="-5" dirty="0">
                <a:latin typeface="Times New Roman"/>
                <a:cs typeface="Times New Roman"/>
              </a:rPr>
              <a:t>The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difference </a:t>
            </a:r>
            <a:r>
              <a:rPr sz="1200" i="1" dirty="0">
                <a:latin typeface="Times New Roman"/>
                <a:cs typeface="Times New Roman"/>
              </a:rPr>
              <a:t>in average</a:t>
            </a:r>
            <a:r>
              <a:rPr sz="1200" i="1" spc="-5" dirty="0">
                <a:latin typeface="Times New Roman"/>
                <a:cs typeface="Times New Roman"/>
              </a:rPr>
              <a:t> ages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is</a:t>
            </a:r>
            <a:r>
              <a:rPr sz="1200" i="1" dirty="0">
                <a:latin typeface="Times New Roman"/>
                <a:cs typeface="Times New Roman"/>
              </a:rPr>
              <a:t> 5.5</a:t>
            </a:r>
            <a:r>
              <a:rPr sz="1200" i="1" spc="-5" dirty="0">
                <a:latin typeface="Times New Roman"/>
                <a:cs typeface="Times New Roman"/>
              </a:rPr>
              <a:t> years.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got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pretty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gap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 purely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population,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left-handers: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won't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because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sinisterness.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 3%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early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1900s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11%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today,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 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likely</a:t>
            </a:r>
            <a:r>
              <a:rPr sz="1200" dirty="0">
                <a:latin typeface="Times New Roman"/>
                <a:cs typeface="Times New Roman"/>
              </a:rPr>
              <a:t> to be</a:t>
            </a:r>
            <a:r>
              <a:rPr sz="1200" spc="-5" dirty="0">
                <a:latin typeface="Times New Roman"/>
                <a:cs typeface="Times New Roman"/>
              </a:rPr>
              <a:t> reported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right-handed than left-handed,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lookin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recently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deceased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892164"/>
            <a:ext cx="5635625" cy="144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4.9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Final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comments: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finish </a:t>
            </a:r>
            <a:r>
              <a:rPr sz="1200" spc="-10" dirty="0">
                <a:latin typeface="Times New Roman"/>
                <a:cs typeface="Times New Roman"/>
              </a:rPr>
              <a:t>off,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let's</a:t>
            </a:r>
            <a:r>
              <a:rPr sz="1200" dirty="0">
                <a:latin typeface="Times New Roman"/>
                <a:cs typeface="Times New Roman"/>
              </a:rPr>
              <a:t> calculate the</a:t>
            </a:r>
            <a:r>
              <a:rPr sz="1200" spc="-5" dirty="0">
                <a:latin typeface="Times New Roman"/>
                <a:cs typeface="Times New Roman"/>
              </a:rPr>
              <a:t> age </a:t>
            </a:r>
            <a:r>
              <a:rPr sz="1200" dirty="0">
                <a:latin typeface="Times New Roman"/>
                <a:cs typeface="Times New Roman"/>
              </a:rPr>
              <a:t>gap </a:t>
            </a:r>
            <a:r>
              <a:rPr sz="1200" spc="-5" dirty="0">
                <a:latin typeface="Times New Roman"/>
                <a:cs typeface="Times New Roman"/>
              </a:rPr>
              <a:t>we'd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</a:t>
            </a:r>
            <a:r>
              <a:rPr sz="1200" dirty="0">
                <a:latin typeface="Times New Roman"/>
                <a:cs typeface="Times New Roman"/>
              </a:rPr>
              <a:t> 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did the</a:t>
            </a:r>
            <a:r>
              <a:rPr sz="1200" spc="-5" dirty="0">
                <a:latin typeface="Times New Roman"/>
                <a:cs typeface="Times New Roman"/>
              </a:rPr>
              <a:t> study</a:t>
            </a:r>
            <a:r>
              <a:rPr sz="1200" dirty="0">
                <a:latin typeface="Times New Roman"/>
                <a:cs typeface="Times New Roman"/>
              </a:rPr>
              <a:t> in 2018 </a:t>
            </a:r>
            <a:r>
              <a:rPr sz="1200" spc="-5" dirty="0">
                <a:latin typeface="Times New Roman"/>
                <a:cs typeface="Times New Roman"/>
              </a:rPr>
              <a:t>instead</a:t>
            </a:r>
            <a:r>
              <a:rPr sz="1200" dirty="0">
                <a:latin typeface="Times New Roman"/>
                <a:cs typeface="Times New Roman"/>
              </a:rPr>
              <a:t> of 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1990.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gap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5" dirty="0">
                <a:latin typeface="Times New Roman"/>
                <a:cs typeface="Times New Roman"/>
              </a:rPr>
              <a:t> to </a:t>
            </a:r>
            <a:r>
              <a:rPr sz="1200" dirty="0">
                <a:latin typeface="Times New Roman"/>
                <a:cs typeface="Times New Roman"/>
              </a:rPr>
              <a:t>be much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smaller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left-handedness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haven't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increased 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dirty="0">
                <a:latin typeface="Times New Roman"/>
                <a:cs typeface="Times New Roman"/>
              </a:rPr>
              <a:t> born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 1960. Both the </a:t>
            </a:r>
            <a:r>
              <a:rPr sz="1200" spc="-5" dirty="0">
                <a:latin typeface="Times New Roman"/>
                <a:cs typeface="Times New Roman"/>
              </a:rPr>
              <a:t>National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Geographic 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1990 </a:t>
            </a:r>
            <a:r>
              <a:rPr sz="1200" spc="-5" dirty="0">
                <a:latin typeface="Times New Roman"/>
                <a:cs typeface="Times New Roman"/>
              </a:rPr>
              <a:t>study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happened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unique time - the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left-handedness</a:t>
            </a:r>
            <a:r>
              <a:rPr sz="1200" dirty="0">
                <a:latin typeface="Times New Roman"/>
                <a:cs typeface="Times New Roman"/>
              </a:rPr>
              <a:t> had </a:t>
            </a:r>
            <a:r>
              <a:rPr sz="1200" spc="-5" dirty="0">
                <a:latin typeface="Times New Roman"/>
                <a:cs typeface="Times New Roman"/>
              </a:rPr>
              <a:t>been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lifetimes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most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alive,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spc="5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its most striking.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7448677"/>
            <a:ext cx="5769610" cy="198501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5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ages</a:t>
            </a:r>
            <a:r>
              <a:rPr sz="1200" spc="-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arange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6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115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left_handed_probability_2018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4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P_A_given_lh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(ages,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death_distribution_data,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0"/>
              </a:lnSpc>
            </a:pP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2018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2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right_handed_probability_2018</a:t>
            </a:r>
            <a:r>
              <a:rPr sz="1200" spc="5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4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P_A_given_rh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(ages,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death_distribution_data,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20"/>
              </a:lnSpc>
            </a:pP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2018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 marR="510540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average_lh_age_2018</a:t>
            </a:r>
            <a:r>
              <a:rPr sz="1200" spc="4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4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.nansum(ages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</a:t>
            </a:r>
            <a:r>
              <a:rPr sz="1200" spc="3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array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(left_handed_probability_2018))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average_rh_age_2018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6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.nansum(ages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</a:t>
            </a:r>
            <a:r>
              <a:rPr sz="1200" spc="5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array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(right_handed_probability_2018))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print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"The difference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average</a:t>
            </a:r>
            <a:r>
              <a:rPr sz="1200" spc="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ages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 for</a:t>
            </a:r>
            <a:r>
              <a:rPr sz="1200" spc="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2018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is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65"/>
              </a:lnSpc>
            </a:pP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str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round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(average_rh_age_2018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-</a:t>
            </a:r>
            <a:r>
              <a:rPr sz="1200" spc="2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average_lh_age_2018,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))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</a:t>
            </a:r>
            <a:r>
              <a:rPr sz="1200" spc="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</a:t>
            </a:r>
            <a:r>
              <a:rPr sz="1200" spc="2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years."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34CAD43-772E-2A07-2CBA-AD54C2B3E55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F85786C-699B-4392-9006-FCCBC466722A}" type="datetime1">
              <a:rPr lang="en-US" smtClean="0"/>
              <a:t>8/21/2023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F26D3-8CF6-54AA-81BC-20B949E4A6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943102"/>
            <a:ext cx="5751195" cy="266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 is </a:t>
            </a:r>
            <a:r>
              <a:rPr sz="1200" dirty="0">
                <a:latin typeface="Times New Roman"/>
                <a:cs typeface="Times New Roman"/>
              </a:rPr>
              <a:t>2.3 years.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i="1" spc="-5" dirty="0">
                <a:latin typeface="Times New Roman"/>
                <a:cs typeface="Times New Roman"/>
              </a:rPr>
              <a:t>Observations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provided</a:t>
            </a:r>
            <a:r>
              <a:rPr sz="1200" dirty="0">
                <a:latin typeface="Times New Roman"/>
                <a:cs typeface="Times New Roman"/>
              </a:rPr>
              <a:t> code calculates the</a:t>
            </a:r>
            <a:r>
              <a:rPr sz="1200" spc="-5" dirty="0">
                <a:latin typeface="Times New Roman"/>
                <a:cs typeface="Times New Roman"/>
              </a:rPr>
              <a:t> probabilities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dirty="0">
                <a:latin typeface="Times New Roman"/>
                <a:cs typeface="Times New Roman"/>
              </a:rPr>
              <a:t> 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 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2018.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likelihood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individuals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falling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5" dirty="0">
                <a:latin typeface="Times New Roman"/>
                <a:cs typeface="Times New Roman"/>
              </a:rPr>
              <a:t> specific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-5" dirty="0">
                <a:latin typeface="Times New Roman"/>
                <a:cs typeface="Times New Roman"/>
              </a:rPr>
              <a:t>groups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endParaRPr sz="1200">
              <a:latin typeface="Times New Roman"/>
              <a:cs typeface="Times New Roman"/>
            </a:endParaRPr>
          </a:p>
          <a:p>
            <a:pPr marL="12700" marR="5397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-handed </a:t>
            </a:r>
            <a:r>
              <a:rPr sz="1200" dirty="0">
                <a:latin typeface="Times New Roman"/>
                <a:cs typeface="Times New Roman"/>
              </a:rPr>
              <a:t>individuals </a:t>
            </a:r>
            <a:r>
              <a:rPr sz="1200" spc="-5" dirty="0">
                <a:latin typeface="Times New Roman"/>
                <a:cs typeface="Times New Roman"/>
              </a:rPr>
              <a:t>may have reduced </a:t>
            </a:r>
            <a:r>
              <a:rPr sz="1200" dirty="0">
                <a:latin typeface="Times New Roman"/>
                <a:cs typeface="Times New Roman"/>
              </a:rPr>
              <a:t>over </a:t>
            </a:r>
            <a:r>
              <a:rPr sz="1200" spc="-5" dirty="0">
                <a:latin typeface="Times New Roman"/>
                <a:cs typeface="Times New Roman"/>
              </a:rPr>
              <a:t>time, suggesting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5" dirty="0">
                <a:latin typeface="Times New Roman"/>
                <a:cs typeface="Times New Roman"/>
              </a:rPr>
              <a:t>rates </a:t>
            </a:r>
            <a:r>
              <a:rPr sz="1200" dirty="0">
                <a:latin typeface="Times New Roman"/>
                <a:cs typeface="Times New Roman"/>
              </a:rPr>
              <a:t>of left-handedness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 not </a:t>
            </a:r>
            <a:r>
              <a:rPr sz="1200" spc="-5" dirty="0">
                <a:latin typeface="Times New Roman"/>
                <a:cs typeface="Times New Roman"/>
              </a:rPr>
              <a:t>have significantly increased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individuals </a:t>
            </a:r>
            <a:r>
              <a:rPr sz="1200" dirty="0">
                <a:latin typeface="Times New Roman"/>
                <a:cs typeface="Times New Roman"/>
              </a:rPr>
              <a:t>born </a:t>
            </a:r>
            <a:r>
              <a:rPr sz="1200" spc="-5" dirty="0">
                <a:latin typeface="Times New Roman"/>
                <a:cs typeface="Times New Roman"/>
              </a:rPr>
              <a:t>after around </a:t>
            </a:r>
            <a:r>
              <a:rPr sz="1200" dirty="0">
                <a:latin typeface="Times New Roman"/>
                <a:cs typeface="Times New Roman"/>
              </a:rPr>
              <a:t>1960. This </a:t>
            </a:r>
            <a:r>
              <a:rPr sz="1200" spc="-5" dirty="0">
                <a:latin typeface="Times New Roman"/>
                <a:cs typeface="Times New Roman"/>
              </a:rPr>
              <a:t>analysis 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evolving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insights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15"/>
              </a:lnSpc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individuals.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CB588-5016-1DFB-2534-1CA6AE4529E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F82A59E-5897-404F-804E-7C5BE3166BDF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2E2EA-F4A2-E0F3-50F3-30FA89F47F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933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26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2000" b="1" spc="-5" dirty="0">
                <a:latin typeface="Times New Roman"/>
                <a:cs typeface="Times New Roman"/>
              </a:rPr>
              <a:t>CONCLUSIONS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SUMMING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UP</a:t>
            </a:r>
            <a:endParaRPr sz="2000" dirty="0">
              <a:latin typeface="Times New Roman"/>
              <a:cs typeface="Times New Roman"/>
            </a:endParaRPr>
          </a:p>
          <a:p>
            <a:pPr marL="12700" marR="137160">
              <a:lnSpc>
                <a:spcPct val="103600"/>
              </a:lnSpc>
              <a:spcBef>
                <a:spcPts val="870"/>
              </a:spcBef>
            </a:pPr>
            <a:r>
              <a:rPr sz="1200" dirty="0">
                <a:latin typeface="Times New Roman"/>
                <a:cs typeface="Times New Roman"/>
              </a:rPr>
              <a:t>In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explored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phenomenon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changing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over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its</a:t>
            </a:r>
            <a:r>
              <a:rPr sz="1200" spc="-5" dirty="0">
                <a:latin typeface="Times New Roman"/>
                <a:cs typeface="Times New Roman"/>
              </a:rPr>
              <a:t> potential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</a:t>
            </a:r>
            <a:r>
              <a:rPr sz="1200" dirty="0">
                <a:latin typeface="Times New Roman"/>
                <a:cs typeface="Times New Roman"/>
              </a:rPr>
              <a:t> on the </a:t>
            </a:r>
            <a:r>
              <a:rPr sz="1200" spc="-5" dirty="0">
                <a:latin typeface="Times New Roman"/>
                <a:cs typeface="Times New Roman"/>
              </a:rPr>
              <a:t>average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at</a:t>
            </a:r>
            <a:r>
              <a:rPr sz="1200" dirty="0">
                <a:latin typeface="Times New Roman"/>
                <a:cs typeface="Times New Roman"/>
              </a:rPr>
              <a:t> death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individuals. </a:t>
            </a:r>
            <a:r>
              <a:rPr sz="1200" spc="-5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aimed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determine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earlier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claim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left-handers</a:t>
            </a:r>
            <a:r>
              <a:rPr sz="1200" dirty="0">
                <a:latin typeface="Times New Roman"/>
                <a:cs typeface="Times New Roman"/>
              </a:rPr>
              <a:t> dying </a:t>
            </a:r>
            <a:r>
              <a:rPr sz="1200" spc="-5" dirty="0">
                <a:latin typeface="Times New Roman"/>
                <a:cs typeface="Times New Roman"/>
              </a:rPr>
              <a:t>younger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refuted.</a:t>
            </a:r>
            <a:endParaRPr sz="1200" dirty="0">
              <a:latin typeface="Times New Roman"/>
              <a:cs typeface="Times New Roman"/>
            </a:endParaRPr>
          </a:p>
          <a:p>
            <a:pPr marL="12700" marR="118110">
              <a:lnSpc>
                <a:spcPct val="103600"/>
              </a:lnSpc>
              <a:spcBef>
                <a:spcPts val="785"/>
              </a:spcBef>
            </a:pPr>
            <a:r>
              <a:rPr sz="1200" dirty="0">
                <a:latin typeface="Times New Roman"/>
                <a:cs typeface="Times New Roman"/>
              </a:rPr>
              <a:t>First,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datasets: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States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1999. </a:t>
            </a:r>
            <a:r>
              <a:rPr sz="1200" spc="-5" dirty="0">
                <a:latin typeface="Times New Roman"/>
                <a:cs typeface="Times New Roman"/>
              </a:rPr>
              <a:t>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goal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to analyse the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 being a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dirty="0">
                <a:latin typeface="Times New Roman"/>
                <a:cs typeface="Times New Roman"/>
              </a:rPr>
              <a:t> age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 given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an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right-handed.</a:t>
            </a:r>
          </a:p>
          <a:p>
            <a:pPr marL="12700" marR="9525">
              <a:lnSpc>
                <a:spcPct val="103499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percentage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decreased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Younger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exhibited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while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declined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older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aligned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phenomenon,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evolving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left-handedness,</a:t>
            </a:r>
            <a:r>
              <a:rPr sz="1200" dirty="0">
                <a:latin typeface="Times New Roman"/>
                <a:cs typeface="Times New Roman"/>
              </a:rPr>
              <a:t> rather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inherently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associated with</a:t>
            </a:r>
            <a:r>
              <a:rPr sz="1200" dirty="0">
                <a:latin typeface="Times New Roman"/>
                <a:cs typeface="Times New Roman"/>
              </a:rPr>
              <a:t> age.</a:t>
            </a:r>
          </a:p>
          <a:p>
            <a:pPr marL="12700" marR="55880">
              <a:lnSpc>
                <a:spcPct val="103299"/>
              </a:lnSpc>
              <a:spcBef>
                <a:spcPts val="805"/>
              </a:spcBef>
            </a:pP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statistics, we calculated</a:t>
            </a:r>
            <a:r>
              <a:rPr sz="1200" dirty="0">
                <a:latin typeface="Times New Roman"/>
                <a:cs typeface="Times New Roman"/>
              </a:rPr>
              <a:t> the probabilities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dying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 a particular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right-handed.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theorem</a:t>
            </a:r>
            <a:r>
              <a:rPr sz="1200" dirty="0">
                <a:latin typeface="Times New Roman"/>
                <a:cs typeface="Times New Roman"/>
              </a:rPr>
              <a:t> allowed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update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beliefs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evidence.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However,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essential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 outside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dataset,</a:t>
            </a:r>
            <a:r>
              <a:rPr sz="1200" dirty="0">
                <a:latin typeface="Times New Roman"/>
                <a:cs typeface="Times New Roman"/>
              </a:rPr>
              <a:t>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 of </a:t>
            </a:r>
            <a:r>
              <a:rPr sz="1200" spc="-5" dirty="0">
                <a:latin typeface="Times New Roman"/>
                <a:cs typeface="Times New Roman"/>
              </a:rPr>
              <a:t>left-handedness tended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stabilize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early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late 1900s.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combining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obtained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probabilities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right-handedness.</a:t>
            </a:r>
            <a:endParaRPr sz="1200" dirty="0">
              <a:latin typeface="Times New Roman"/>
              <a:cs typeface="Times New Roman"/>
            </a:endParaRPr>
          </a:p>
          <a:p>
            <a:pPr marL="12700" marR="21844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subsequent step </a:t>
            </a:r>
            <a:r>
              <a:rPr sz="1200" dirty="0">
                <a:latin typeface="Times New Roman"/>
                <a:cs typeface="Times New Roman"/>
              </a:rPr>
              <a:t>was to plot the distributions </a:t>
            </a:r>
            <a:r>
              <a:rPr sz="1200" spc="-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conditional </a:t>
            </a:r>
            <a:r>
              <a:rPr sz="1200" spc="-5" dirty="0">
                <a:latin typeface="Times New Roman"/>
                <a:cs typeface="Times New Roman"/>
              </a:rPr>
              <a:t>probabilities for </a:t>
            </a:r>
            <a:r>
              <a:rPr sz="1200" dirty="0">
                <a:latin typeface="Times New Roman"/>
                <a:cs typeface="Times New Roman"/>
              </a:rPr>
              <a:t>a range 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 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revealed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slight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 </a:t>
            </a:r>
            <a:r>
              <a:rPr sz="1200" dirty="0">
                <a:latin typeface="Times New Roman"/>
                <a:cs typeface="Times New Roman"/>
              </a:rPr>
              <a:t> individuals.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slightly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relatively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younger ages, </a:t>
            </a:r>
            <a:r>
              <a:rPr sz="1200" dirty="0">
                <a:latin typeface="Times New Roman"/>
                <a:cs typeface="Times New Roman"/>
              </a:rPr>
              <a:t>indicating a</a:t>
            </a:r>
            <a:r>
              <a:rPr sz="1200" spc="-5" dirty="0">
                <a:latin typeface="Times New Roman"/>
                <a:cs typeface="Times New Roman"/>
              </a:rPr>
              <a:t> subtle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variation</a:t>
            </a:r>
            <a:r>
              <a:rPr sz="1200" dirty="0">
                <a:latin typeface="Times New Roman"/>
                <a:cs typeface="Times New Roman"/>
              </a:rPr>
              <a:t>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distribution.</a:t>
            </a:r>
          </a:p>
          <a:p>
            <a:pPr marL="12700" marR="107950">
              <a:lnSpc>
                <a:spcPct val="103299"/>
              </a:lnSpc>
              <a:spcBef>
                <a:spcPts val="805"/>
              </a:spcBef>
            </a:pP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deeper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phenomenon,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obtained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earlier.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Remarkably,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at</a:t>
            </a:r>
            <a:r>
              <a:rPr sz="1200" dirty="0">
                <a:latin typeface="Times New Roman"/>
                <a:cs typeface="Times New Roman"/>
              </a:rPr>
              <a:t> death for left-handed individuals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significantly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claimed.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 </a:t>
            </a:r>
            <a:r>
              <a:rPr sz="1200" dirty="0">
                <a:latin typeface="Times New Roman"/>
                <a:cs typeface="Times New Roman"/>
              </a:rPr>
              <a:t>over time</a:t>
            </a:r>
            <a:r>
              <a:rPr sz="1200" spc="-5" dirty="0">
                <a:latin typeface="Times New Roman"/>
                <a:cs typeface="Times New Roman"/>
              </a:rPr>
              <a:t> seemed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explain</a:t>
            </a:r>
            <a:r>
              <a:rPr sz="1200" dirty="0">
                <a:latin typeface="Times New Roman"/>
                <a:cs typeface="Times New Roman"/>
              </a:rPr>
              <a:t> 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gap.</a:t>
            </a:r>
          </a:p>
          <a:p>
            <a:pPr marL="12700" marR="18415">
              <a:lnSpc>
                <a:spcPct val="1034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Although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results were </a:t>
            </a:r>
            <a:r>
              <a:rPr sz="1200" dirty="0">
                <a:latin typeface="Times New Roman"/>
                <a:cs typeface="Times New Roman"/>
              </a:rPr>
              <a:t>in 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original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study,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 </a:t>
            </a:r>
            <a:r>
              <a:rPr sz="1200" spc="-5" dirty="0">
                <a:latin typeface="Times New Roman"/>
                <a:cs typeface="Times New Roman"/>
              </a:rPr>
              <a:t>sources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variability.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</a:t>
            </a:r>
            <a:r>
              <a:rPr sz="1200" dirty="0">
                <a:latin typeface="Times New Roman"/>
                <a:cs typeface="Times New Roman"/>
              </a:rPr>
              <a:t> used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 </a:t>
            </a:r>
            <a:r>
              <a:rPr sz="1200" spc="-5" dirty="0">
                <a:latin typeface="Times New Roman"/>
                <a:cs typeface="Times New Roman"/>
              </a:rPr>
              <a:t>distribution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from</a:t>
            </a:r>
            <a:r>
              <a:rPr sz="1200" dirty="0">
                <a:latin typeface="Times New Roman"/>
                <a:cs typeface="Times New Roman"/>
              </a:rPr>
              <a:t> 1999,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differed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study,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covered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entire United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instead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California.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Additionally,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extrapolated</a:t>
            </a:r>
            <a:r>
              <a:rPr sz="1200" dirty="0">
                <a:latin typeface="Times New Roman"/>
                <a:cs typeface="Times New Roman"/>
              </a:rPr>
              <a:t> left-handedness </a:t>
            </a:r>
            <a:r>
              <a:rPr sz="1200" spc="-5" dirty="0">
                <a:latin typeface="Times New Roman"/>
                <a:cs typeface="Times New Roman"/>
              </a:rPr>
              <a:t>survey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dirty="0">
                <a:latin typeface="Times New Roman"/>
                <a:cs typeface="Times New Roman"/>
              </a:rPr>
              <a:t> to older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younger age groups,</a:t>
            </a:r>
            <a:r>
              <a:rPr sz="1200" spc="-5" dirty="0">
                <a:latin typeface="Times New Roman"/>
                <a:cs typeface="Times New Roman"/>
              </a:rPr>
              <a:t> 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 introduced</a:t>
            </a:r>
            <a:r>
              <a:rPr sz="1200" dirty="0">
                <a:latin typeface="Times New Roman"/>
                <a:cs typeface="Times New Roman"/>
              </a:rPr>
              <a:t> some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approximation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validate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findings,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worthwhile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investigate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variability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smaller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sample size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deceased</a:t>
            </a:r>
            <a:r>
              <a:rPr sz="1200" dirty="0">
                <a:latin typeface="Times New Roman"/>
                <a:cs typeface="Times New Roman"/>
              </a:rPr>
              <a:t> individuals.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b="1" spc="-5" dirty="0">
                <a:latin typeface="Times New Roman"/>
                <a:cs typeface="Times New Roman"/>
              </a:rPr>
              <a:t>Future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references:</a:t>
            </a:r>
            <a:endParaRPr sz="1200" dirty="0">
              <a:latin typeface="Times New Roman"/>
              <a:cs typeface="Times New Roman"/>
            </a:endParaRPr>
          </a:p>
          <a:p>
            <a:pPr marL="12700" marR="120014" algn="just">
              <a:lnSpc>
                <a:spcPct val="103299"/>
              </a:lnSpc>
              <a:spcBef>
                <a:spcPts val="800"/>
              </a:spcBef>
            </a:pPr>
            <a:r>
              <a:rPr sz="1200" spc="-5" dirty="0">
                <a:latin typeface="Times New Roman"/>
                <a:cs typeface="Times New Roman"/>
              </a:rPr>
              <a:t>Furthermore,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explored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age gap </a:t>
            </a:r>
            <a:r>
              <a:rPr sz="1200" dirty="0">
                <a:latin typeface="Times New Roman"/>
                <a:cs typeface="Times New Roman"/>
              </a:rPr>
              <a:t>that could be </a:t>
            </a:r>
            <a:r>
              <a:rPr sz="1200" spc="-5" dirty="0">
                <a:latin typeface="Times New Roman"/>
                <a:cs typeface="Times New Roman"/>
              </a:rPr>
              <a:t>expected </a:t>
            </a: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study were conducted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 </a:t>
            </a:r>
            <a:r>
              <a:rPr sz="1200" spc="-5" dirty="0">
                <a:latin typeface="Times New Roman"/>
                <a:cs typeface="Times New Roman"/>
              </a:rPr>
              <a:t>instead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1990. </a:t>
            </a:r>
            <a:r>
              <a:rPr sz="1200" spc="-10" dirty="0">
                <a:latin typeface="Times New Roman"/>
                <a:cs typeface="Times New Roman"/>
              </a:rPr>
              <a:t>Surprisingly,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age difference turned </a:t>
            </a:r>
            <a:r>
              <a:rPr sz="1200" dirty="0">
                <a:latin typeface="Times New Roman"/>
                <a:cs typeface="Times New Roman"/>
              </a:rPr>
              <a:t>out to be much </a:t>
            </a:r>
            <a:r>
              <a:rPr sz="1200" spc="-10" dirty="0">
                <a:latin typeface="Times New Roman"/>
                <a:cs typeface="Times New Roman"/>
              </a:rPr>
              <a:t>smaller,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dirty="0">
                <a:latin typeface="Times New Roman"/>
                <a:cs typeface="Times New Roman"/>
              </a:rPr>
              <a:t> 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stabilized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 born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approximately</a:t>
            </a:r>
            <a:r>
              <a:rPr sz="1200" dirty="0">
                <a:latin typeface="Times New Roman"/>
                <a:cs typeface="Times New Roman"/>
              </a:rPr>
              <a:t> 1960.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finding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D778-EDE8-D06D-D668-83E27027BE9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97C6A49-47BC-447F-AD87-D4DF4172F10B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AB33B-721F-5F45-ADA9-94CECFBA30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367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27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 marR="184785">
              <a:lnSpc>
                <a:spcPct val="103299"/>
              </a:lnSpc>
              <a:spcBef>
                <a:spcPts val="1085"/>
              </a:spcBef>
            </a:pPr>
            <a:r>
              <a:rPr sz="1200" spc="-5" dirty="0">
                <a:latin typeface="Times New Roman"/>
                <a:cs typeface="Times New Roman"/>
              </a:rPr>
              <a:t>highlighted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uniqueness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Geographic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1990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study,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they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captured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period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disparity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generations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particularly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pronounced.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CONCLUSION:</a:t>
            </a:r>
            <a:endParaRPr sz="1200" dirty="0">
              <a:latin typeface="Times New Roman"/>
              <a:cs typeface="Times New Roman"/>
            </a:endParaRPr>
          </a:p>
          <a:p>
            <a:pPr marL="12700" marR="39370">
              <a:lnSpc>
                <a:spcPct val="103400"/>
              </a:lnSpc>
              <a:spcBef>
                <a:spcPts val="800"/>
              </a:spcBef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conclusion,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our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age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distribution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the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changing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rates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of 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handedness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provided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substantial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to refute the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claim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left-handers die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younger.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 primarily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shifting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left-handedness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population. As left-handedness became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socially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acceptable</a:t>
            </a:r>
            <a:r>
              <a:rPr sz="1200" dirty="0">
                <a:latin typeface="Times New Roman"/>
                <a:cs typeface="Times New Roman"/>
              </a:rPr>
              <a:t> 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disparity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diminished.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study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showcased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beliefs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complex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interplay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handedness, </a:t>
            </a:r>
            <a:r>
              <a:rPr sz="1200" dirty="0">
                <a:latin typeface="Times New Roman"/>
                <a:cs typeface="Times New Roman"/>
              </a:rPr>
              <a:t>age,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norms.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Overall,</a:t>
            </a:r>
            <a:r>
              <a:rPr sz="1200" dirty="0">
                <a:latin typeface="Times New Roman"/>
                <a:cs typeface="Times New Roman"/>
              </a:rPr>
              <a:t> 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emphasized</a:t>
            </a:r>
            <a:r>
              <a:rPr sz="1200" dirty="0">
                <a:latin typeface="Times New Roman"/>
                <a:cs typeface="Times New Roman"/>
              </a:rPr>
              <a:t> the importance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interpreting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demographic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debunked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standing </a:t>
            </a:r>
            <a:r>
              <a:rPr sz="1200" dirty="0">
                <a:latin typeface="Times New Roman"/>
                <a:cs typeface="Times New Roman"/>
              </a:rPr>
              <a:t>myth of </a:t>
            </a:r>
            <a:r>
              <a:rPr sz="1200" spc="-5" dirty="0">
                <a:latin typeface="Times New Roman"/>
                <a:cs typeface="Times New Roman"/>
              </a:rPr>
              <a:t>left-handers'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premature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demise.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2300-7228-B787-8CB1-C7629B6FF58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B5E0AFE-66D5-44F3-86C5-6C4163673C16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80AAE-560C-533E-569D-D0C8DC6EE0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14014" y="937006"/>
            <a:ext cx="1734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REFERENCES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776729"/>
            <a:ext cx="5738495" cy="269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collection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Clr>
                <a:srgbClr val="000000"/>
              </a:buClr>
              <a:buAutoNum type="alphaLcPeriod"/>
              <a:tabLst>
                <a:tab pos="4699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death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distribution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data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United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1999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(source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website</a:t>
            </a:r>
            <a:r>
              <a:rPr sz="12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here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lphaLcPeriod"/>
            </a:pPr>
            <a:endParaRPr sz="1250">
              <a:latin typeface="Times New Roman"/>
              <a:cs typeface="Times New Roman"/>
            </a:endParaRPr>
          </a:p>
          <a:p>
            <a:pPr marL="469265" marR="346710" indent="-228600">
              <a:lnSpc>
                <a:spcPct val="104200"/>
              </a:lnSpc>
              <a:buAutoNum type="alphaL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digitized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1992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paper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by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Gilbert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and </a:t>
            </a:r>
            <a:r>
              <a:rPr sz="1200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Wysocki</a:t>
            </a:r>
            <a:r>
              <a:rPr sz="1200" spc="-15" dirty="0">
                <a:latin typeface="Times New Roman"/>
                <a:cs typeface="Times New Roman"/>
                <a:hlinkClick r:id="rId4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lphaL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lphaLcPeriod"/>
            </a:pPr>
            <a:endParaRPr sz="1350">
              <a:latin typeface="Times New Roman"/>
              <a:cs typeface="Times New Roman"/>
            </a:endParaRPr>
          </a:p>
          <a:p>
            <a:pPr marL="469265" marR="72390" indent="-228600">
              <a:lnSpc>
                <a:spcPct val="103299"/>
              </a:lnSpc>
              <a:buClr>
                <a:srgbClr val="000000"/>
              </a:buClr>
              <a:buAutoNum type="alphaLcPeriod"/>
              <a:tabLst>
                <a:tab pos="4699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https://gist.githubusercontent.com/mbonsma/2f4076aab6820ca1807f4e29f75f18ec/ra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w/62f3ec07514c7e31f5979beeca86f19991540796/cdc_vs00199_table310.tsv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lphaLcPeriod"/>
            </a:pPr>
            <a:endParaRPr sz="125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3299"/>
              </a:lnSpc>
              <a:buClr>
                <a:srgbClr val="000000"/>
              </a:buClr>
              <a:buAutoNum type="alphaLcPeriod"/>
              <a:tabLst>
                <a:tab pos="4699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https://gist.githubusercontent.com/mbonsma/8da0990b71ba9a09f7de395574e54df1/ra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w/aec88b30af87fad8d45da7e774223f91dad09e88/lh_data.csv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77AF5A-2A53-DA60-E076-95C246870E6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11DC100-FC57-4405-96BE-9BD2DC218601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D90D6-28A4-1EEA-34ED-66ACB64B49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34514" y="937006"/>
            <a:ext cx="2891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ABOUT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COMPANY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50238"/>
            <a:ext cx="5740400" cy="15468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3970">
              <a:lnSpc>
                <a:spcPct val="103299"/>
              </a:lnSpc>
              <a:spcBef>
                <a:spcPts val="50"/>
              </a:spcBef>
            </a:pPr>
            <a:r>
              <a:rPr sz="1200" spc="-20" dirty="0">
                <a:latin typeface="Times New Roman"/>
                <a:cs typeface="Times New Roman"/>
              </a:rPr>
              <a:t>MedTourEasy,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global </a:t>
            </a:r>
            <a:r>
              <a:rPr sz="1200" spc="-5" dirty="0">
                <a:latin typeface="Times New Roman"/>
                <a:cs typeface="Times New Roman"/>
              </a:rPr>
              <a:t>healthcare </a:t>
            </a:r>
            <a:r>
              <a:rPr sz="1200" spc="-10" dirty="0">
                <a:latin typeface="Times New Roman"/>
                <a:cs typeface="Times New Roman"/>
              </a:rPr>
              <a:t>company,</a:t>
            </a:r>
            <a:r>
              <a:rPr sz="1200" dirty="0">
                <a:latin typeface="Times New Roman"/>
                <a:cs typeface="Times New Roman"/>
              </a:rPr>
              <a:t> provides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informational </a:t>
            </a:r>
            <a:r>
              <a:rPr sz="1200" spc="-5" dirty="0">
                <a:latin typeface="Times New Roman"/>
                <a:cs typeface="Times New Roman"/>
              </a:rPr>
              <a:t>resources </a:t>
            </a:r>
            <a:r>
              <a:rPr sz="1200" dirty="0">
                <a:latin typeface="Times New Roman"/>
                <a:cs typeface="Times New Roman"/>
              </a:rPr>
              <a:t>needed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evaluate </a:t>
            </a:r>
            <a:r>
              <a:rPr sz="1200" dirty="0">
                <a:latin typeface="Times New Roman"/>
                <a:cs typeface="Times New Roman"/>
              </a:rPr>
              <a:t>your global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options. </a:t>
            </a:r>
            <a:r>
              <a:rPr sz="1200" spc="-15" dirty="0">
                <a:latin typeface="Times New Roman"/>
                <a:cs typeface="Times New Roman"/>
              </a:rPr>
              <a:t>MedTourEasy</a:t>
            </a:r>
            <a:r>
              <a:rPr sz="1200" dirty="0">
                <a:latin typeface="Times New Roman"/>
                <a:cs typeface="Times New Roman"/>
              </a:rPr>
              <a:t> provides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analytical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solutions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5" dirty="0">
                <a:latin typeface="Times New Roman"/>
                <a:cs typeface="Times New Roman"/>
              </a:rPr>
              <a:t> partner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healthcare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providers </a:t>
            </a:r>
            <a:r>
              <a:rPr sz="1200" spc="-5" dirty="0">
                <a:latin typeface="Times New Roman"/>
                <a:cs typeface="Times New Roman"/>
              </a:rPr>
              <a:t>globally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</a:pPr>
            <a:r>
              <a:rPr sz="1200" spc="-15" dirty="0">
                <a:latin typeface="Times New Roman"/>
                <a:cs typeface="Times New Roman"/>
              </a:rPr>
              <a:t>MedTourEasy</a:t>
            </a:r>
            <a:r>
              <a:rPr sz="1200" dirty="0">
                <a:latin typeface="Times New Roman"/>
                <a:cs typeface="Times New Roman"/>
              </a:rPr>
              <a:t> makes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easy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 a</a:t>
            </a:r>
            <a:r>
              <a:rPr sz="1200" spc="-5" dirty="0">
                <a:latin typeface="Times New Roman"/>
                <a:cs typeface="Times New Roman"/>
              </a:rPr>
              <a:t> treatment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abroad.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provide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with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questions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answered,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arrange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treatment.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631C94-75FA-D749-B661-790640FFC90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4C79A21-E178-4B83-8A19-2FC1C84EDF0C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9089F-D109-D8FB-0381-85B621A93C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69463" y="937006"/>
            <a:ext cx="142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CONTENTS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704" y="1673605"/>
          <a:ext cx="5848985" cy="7139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35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330"/>
                        </a:lnSpc>
                      </a:pP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marL="67945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1.1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About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1.2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Objectives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Deliverables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1.3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towards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67945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METHODOLOGY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2.1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Flow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2.2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Step-by-step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proceedings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2.3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Languages,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Platforms used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67945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3.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3.1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Gathering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Requirements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3.2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collection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importing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3.3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Designing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bases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3.4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Exploratory Data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analysis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3.5 B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ysi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3.6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Probability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calculation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5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3.7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Visualisation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67945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4.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Progress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observations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4.1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Old left-handed people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4.2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Rate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left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handedness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over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4.3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Applying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Bayes rule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4.4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Normal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Death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4.5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Overall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probability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4.6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Probability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dying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while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4.6.1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Left-handed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4.6.2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Right-handed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12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4.7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Plotting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probabilities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4.8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Differences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ages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death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4.9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comments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marL="67945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5.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26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854D1A-8D8C-18D5-AA4E-5FD1D330362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AFBB44A-C844-4E14-8C43-E612F1D5B244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C825A-27CF-6035-FE54-9C2810DFB6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50947" y="937006"/>
            <a:ext cx="2059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50238"/>
            <a:ext cx="5734050" cy="8122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lvl="1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12700" marR="89535">
              <a:lnSpc>
                <a:spcPct val="103299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investigate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claim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tend</a:t>
            </a:r>
            <a:r>
              <a:rPr sz="1200" spc="5" dirty="0">
                <a:latin typeface="Times New Roman"/>
                <a:cs typeface="Times New Roman"/>
              </a:rPr>
              <a:t>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earlier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dirty="0">
                <a:latin typeface="Times New Roman"/>
                <a:cs typeface="Times New Roman"/>
              </a:rPr>
              <a:t> people.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use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ages</a:t>
            </a:r>
            <a:r>
              <a:rPr sz="1200" spc="-5" dirty="0">
                <a:latin typeface="Times New Roman"/>
                <a:cs typeface="Times New Roman"/>
              </a:rPr>
              <a:t> 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generations</a:t>
            </a:r>
            <a:r>
              <a:rPr sz="1200" dirty="0">
                <a:latin typeface="Times New Roman"/>
                <a:cs typeface="Times New Roman"/>
              </a:rPr>
              <a:t> have</a:t>
            </a:r>
            <a:r>
              <a:rPr sz="1200" spc="-5" dirty="0">
                <a:latin typeface="Times New Roman"/>
                <a:cs typeface="Times New Roman"/>
              </a:rPr>
              <a:t> passed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away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see </a:t>
            </a:r>
            <a:r>
              <a:rPr sz="1200" spc="5" dirty="0">
                <a:latin typeface="Times New Roman"/>
                <a:cs typeface="Times New Roman"/>
              </a:rPr>
              <a:t>if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there's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truth to this</a:t>
            </a:r>
            <a:r>
              <a:rPr sz="1200" spc="-5" dirty="0">
                <a:latin typeface="Times New Roman"/>
                <a:cs typeface="Times New Roman"/>
              </a:rPr>
              <a:t> claim.</a:t>
            </a:r>
            <a:endParaRPr sz="1200">
              <a:latin typeface="Times New Roman"/>
              <a:cs typeface="Times New Roman"/>
            </a:endParaRPr>
          </a:p>
          <a:p>
            <a:pPr marL="12700" marR="212725">
              <a:lnSpc>
                <a:spcPct val="103400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here's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interesting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past, fewer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today.</a:t>
            </a:r>
            <a:r>
              <a:rPr sz="1200" dirty="0">
                <a:latin typeface="Times New Roman"/>
                <a:cs typeface="Times New Roman"/>
              </a:rPr>
              <a:t> So,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we'll</a:t>
            </a:r>
            <a:r>
              <a:rPr sz="1200" dirty="0">
                <a:latin typeface="Times New Roman"/>
                <a:cs typeface="Times New Roman"/>
              </a:rPr>
              <a:t> use this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 </a:t>
            </a:r>
            <a:r>
              <a:rPr sz="1200" dirty="0">
                <a:latin typeface="Times New Roman"/>
                <a:cs typeface="Times New Roman"/>
              </a:rPr>
              <a:t>rates to </a:t>
            </a:r>
            <a:r>
              <a:rPr sz="1200" spc="-5" dirty="0">
                <a:latin typeface="Times New Roman"/>
                <a:cs typeface="Times New Roman"/>
              </a:rPr>
              <a:t>see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differences</a:t>
            </a:r>
            <a:r>
              <a:rPr sz="1200" dirty="0">
                <a:latin typeface="Times New Roman"/>
                <a:cs typeface="Times New Roman"/>
              </a:rPr>
              <a:t> in average</a:t>
            </a:r>
            <a:r>
              <a:rPr sz="1200" spc="-5" dirty="0">
                <a:latin typeface="Times New Roman"/>
                <a:cs typeface="Times New Roman"/>
              </a:rPr>
              <a:t> 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dirty="0">
                <a:latin typeface="Times New Roman"/>
                <a:cs typeface="Times New Roman"/>
              </a:rPr>
              <a:t> individuals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explained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changes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left-handed </a:t>
            </a:r>
            <a:r>
              <a:rPr sz="1200" spc="-5" dirty="0">
                <a:latin typeface="Times New Roman"/>
                <a:cs typeface="Times New Roman"/>
              </a:rPr>
              <a:t>people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By doing this </a:t>
            </a:r>
            <a:r>
              <a:rPr sz="1200" spc="-5" dirty="0">
                <a:latin typeface="Times New Roman"/>
                <a:cs typeface="Times New Roman"/>
              </a:rPr>
              <a:t>analysis, </a:t>
            </a:r>
            <a:r>
              <a:rPr sz="1200" spc="-10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aim</a:t>
            </a:r>
            <a:r>
              <a:rPr sz="1200" dirty="0">
                <a:latin typeface="Times New Roman"/>
                <a:cs typeface="Times New Roman"/>
              </a:rPr>
              <a:t> to find out 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left-handers</a:t>
            </a:r>
            <a:r>
              <a:rPr sz="1200" dirty="0">
                <a:latin typeface="Times New Roman"/>
                <a:cs typeface="Times New Roman"/>
              </a:rPr>
              <a:t> do indeed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risk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claim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simply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result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generations.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 that the </a:t>
            </a:r>
            <a:r>
              <a:rPr sz="1200" spc="-5" dirty="0">
                <a:latin typeface="Times New Roman"/>
                <a:cs typeface="Times New Roman"/>
              </a:rPr>
              <a:t>differences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average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at</a:t>
            </a:r>
            <a:r>
              <a:rPr sz="1200" dirty="0">
                <a:latin typeface="Times New Roman"/>
                <a:cs typeface="Times New Roman"/>
              </a:rPr>
              <a:t> death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 explained by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 </a:t>
            </a:r>
            <a:r>
              <a:rPr sz="1200" dirty="0">
                <a:latin typeface="Times New Roman"/>
                <a:cs typeface="Times New Roman"/>
              </a:rPr>
              <a:t>in left-handedness </a:t>
            </a:r>
            <a:r>
              <a:rPr sz="1200" spc="-5" dirty="0">
                <a:latin typeface="Times New Roman"/>
                <a:cs typeface="Times New Roman"/>
              </a:rPr>
              <a:t>rates,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would suggest </a:t>
            </a:r>
            <a:r>
              <a:rPr sz="1200" dirty="0">
                <a:latin typeface="Times New Roman"/>
                <a:cs typeface="Times New Roman"/>
              </a:rPr>
              <a:t>that being left-handed does not </a:t>
            </a:r>
            <a:r>
              <a:rPr sz="1200" spc="-5" dirty="0">
                <a:latin typeface="Times New Roman"/>
                <a:cs typeface="Times New Roman"/>
              </a:rPr>
              <a:t>necessarily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 </a:t>
            </a:r>
            <a:r>
              <a:rPr sz="1200" dirty="0">
                <a:latin typeface="Times New Roman"/>
                <a:cs typeface="Times New Roman"/>
              </a:rPr>
              <a:t>to an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death.</a:t>
            </a:r>
            <a:endParaRPr sz="1200">
              <a:latin typeface="Times New Roman"/>
              <a:cs typeface="Times New Roman"/>
            </a:endParaRPr>
          </a:p>
          <a:p>
            <a:pPr marL="12700" marR="3539490" lvl="1">
              <a:lnSpc>
                <a:spcPct val="317600"/>
              </a:lnSpc>
              <a:spcBef>
                <a:spcPts val="1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Objectives and Deliverables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Objectives:</a:t>
            </a:r>
            <a:endParaRPr sz="1200">
              <a:latin typeface="Times New Roman"/>
              <a:cs typeface="Times New Roman"/>
            </a:endParaRPr>
          </a:p>
          <a:p>
            <a:pPr marL="469265" marR="172720" lvl="2" indent="-228600">
              <a:lnSpc>
                <a:spcPct val="1024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Conduct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in-depth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investigation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left-handedness 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age 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individuals </a:t>
            </a:r>
            <a:r>
              <a:rPr sz="1200" spc="-5" dirty="0">
                <a:latin typeface="Times New Roman"/>
                <a:cs typeface="Times New Roman"/>
              </a:rPr>
              <a:t>pass </a:t>
            </a:r>
            <a:r>
              <a:rPr sz="1200" spc="-20" dirty="0">
                <a:latin typeface="Times New Roman"/>
                <a:cs typeface="Times New Roman"/>
              </a:rPr>
              <a:t>away.</a:t>
            </a:r>
            <a:endParaRPr sz="1200">
              <a:latin typeface="Times New Roman"/>
              <a:cs typeface="Times New Roman"/>
            </a:endParaRPr>
          </a:p>
          <a:p>
            <a:pPr marL="469265" marR="65405" lvl="2" indent="-228600">
              <a:lnSpc>
                <a:spcPct val="102499"/>
              </a:lnSpc>
              <a:spcBef>
                <a:spcPts val="1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Replicate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validate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disparity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 and</a:t>
            </a:r>
            <a:r>
              <a:rPr sz="1200" dirty="0">
                <a:latin typeface="Times New Roman"/>
                <a:cs typeface="Times New Roman"/>
              </a:rPr>
              <a:t> right-handed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individuals, </a:t>
            </a:r>
            <a:r>
              <a:rPr sz="1200" spc="-5" dirty="0">
                <a:latin typeface="Times New Roman"/>
                <a:cs typeface="Times New Roman"/>
              </a:rPr>
              <a:t>as documented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 </a:t>
            </a:r>
            <a:r>
              <a:rPr sz="1200" spc="-15" dirty="0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  <a:p>
            <a:pPr marL="469265" marR="48260" lvl="2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Assess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influence of </a:t>
            </a:r>
            <a:r>
              <a:rPr sz="1200" spc="-5" dirty="0">
                <a:latin typeface="Times New Roman"/>
                <a:cs typeface="Times New Roman"/>
              </a:rPr>
              <a:t>generational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</a:t>
            </a:r>
            <a:r>
              <a:rPr sz="1200" dirty="0">
                <a:latin typeface="Times New Roman"/>
                <a:cs typeface="Times New Roman"/>
              </a:rPr>
              <a:t> in left-handedness</a:t>
            </a:r>
            <a:r>
              <a:rPr sz="1200" spc="-5" dirty="0">
                <a:latin typeface="Times New Roman"/>
                <a:cs typeface="Times New Roman"/>
              </a:rPr>
              <a:t> 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-5" dirty="0">
                <a:latin typeface="Times New Roman"/>
                <a:cs typeface="Times New Roman"/>
              </a:rPr>
              <a:t> observed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gap.</a:t>
            </a:r>
            <a:endParaRPr sz="1200">
              <a:latin typeface="Times New Roman"/>
              <a:cs typeface="Times New Roman"/>
            </a:endParaRPr>
          </a:p>
          <a:p>
            <a:pPr marL="469265" marR="85725" lvl="2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Utilize Bayesian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analyse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 hand </a:t>
            </a:r>
            <a:r>
              <a:rPr sz="1200" spc="-5" dirty="0">
                <a:latin typeface="Times New Roman"/>
                <a:cs typeface="Times New Roman"/>
              </a:rPr>
              <a:t>preference </a:t>
            </a:r>
            <a:r>
              <a:rPr sz="1200" dirty="0">
                <a:latin typeface="Times New Roman"/>
                <a:cs typeface="Times New Roman"/>
              </a:rPr>
              <a:t>(left-handed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right-handed).</a:t>
            </a:r>
            <a:endParaRPr sz="1200">
              <a:latin typeface="Times New Roman"/>
              <a:cs typeface="Times New Roman"/>
            </a:endParaRPr>
          </a:p>
          <a:p>
            <a:pPr marL="469265" marR="158750" lvl="2" indent="-228600">
              <a:lnSpc>
                <a:spcPct val="103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Compare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 findings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original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establish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impact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methodologies.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Deliverables:</a:t>
            </a:r>
            <a:endParaRPr sz="1200">
              <a:latin typeface="Times New Roman"/>
              <a:cs typeface="Times New Roman"/>
            </a:endParaRPr>
          </a:p>
          <a:p>
            <a:pPr marL="469265" marR="214629" lvl="2" indent="-228600">
              <a:lnSpc>
                <a:spcPct val="1024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comprehensive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professionally-written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thorough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encompassing</a:t>
            </a:r>
            <a:r>
              <a:rPr sz="1200" dirty="0">
                <a:latin typeface="Times New Roman"/>
                <a:cs typeface="Times New Roman"/>
              </a:rPr>
              <a:t> data</a:t>
            </a:r>
            <a:r>
              <a:rPr sz="1200" spc="-5" dirty="0">
                <a:latin typeface="Times New Roman"/>
                <a:cs typeface="Times New Roman"/>
              </a:rPr>
              <a:t> sources,</a:t>
            </a:r>
            <a:r>
              <a:rPr sz="1200" dirty="0">
                <a:latin typeface="Times New Roman"/>
                <a:cs typeface="Times New Roman"/>
              </a:rPr>
              <a:t> methodologies </a:t>
            </a:r>
            <a:r>
              <a:rPr sz="1200" spc="-5" dirty="0">
                <a:latin typeface="Times New Roman"/>
                <a:cs typeface="Times New Roman"/>
              </a:rPr>
              <a:t>employed,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conclusive outcomes.</a:t>
            </a:r>
            <a:endParaRPr sz="1200">
              <a:latin typeface="Times New Roman"/>
              <a:cs typeface="Times New Roman"/>
            </a:endParaRPr>
          </a:p>
          <a:p>
            <a:pPr marL="469265" marR="79375" lvl="2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visualizations,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plots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depicting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distributions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dirty="0">
                <a:latin typeface="Times New Roman"/>
                <a:cs typeface="Times New Roman"/>
              </a:rPr>
              <a:t> individuals.</a:t>
            </a:r>
            <a:endParaRPr sz="1200">
              <a:latin typeface="Times New Roman"/>
              <a:cs typeface="Times New Roman"/>
            </a:endParaRPr>
          </a:p>
          <a:p>
            <a:pPr marL="469265" marR="421005" lvl="2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comparative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assessment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 and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dirty="0">
                <a:latin typeface="Times New Roman"/>
                <a:cs typeface="Times New Roman"/>
              </a:rPr>
              <a:t> age</a:t>
            </a:r>
            <a:r>
              <a:rPr sz="1200" spc="-5" dirty="0">
                <a:latin typeface="Times New Roman"/>
                <a:cs typeface="Times New Roman"/>
              </a:rPr>
              <a:t> gap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 </a:t>
            </a:r>
            <a:r>
              <a:rPr sz="1200" spc="-15" dirty="0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B1D07B-21C9-51D6-8BE1-9E6D12146BD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6B4EAF0-32AC-4155-8163-DB733BD63B05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39E72-7D8A-41AB-F0B4-49458CFFED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160" y="546100"/>
            <a:ext cx="5774690" cy="5983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469265" marR="117475" indent="-228600" algn="just">
              <a:lnSpc>
                <a:spcPct val="102899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Clearly articulated </a:t>
            </a:r>
            <a:r>
              <a:rPr sz="1200" dirty="0">
                <a:latin typeface="Times New Roman"/>
                <a:cs typeface="Times New Roman"/>
              </a:rPr>
              <a:t>interpretations of the analysis </a:t>
            </a:r>
            <a:r>
              <a:rPr sz="1200" spc="-5" dirty="0">
                <a:latin typeface="Times New Roman"/>
                <a:cs typeface="Times New Roman"/>
              </a:rPr>
              <a:t>results, refuting any </a:t>
            </a:r>
            <a:r>
              <a:rPr sz="1200" dirty="0">
                <a:latin typeface="Times New Roman"/>
                <a:cs typeface="Times New Roman"/>
              </a:rPr>
              <a:t>claims of </a:t>
            </a:r>
            <a:r>
              <a:rPr sz="1200" spc="-5" dirty="0">
                <a:latin typeface="Times New Roman"/>
                <a:cs typeface="Times New Roman"/>
              </a:rPr>
              <a:t>early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left-handers,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attributing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age gap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changing prevalence </a:t>
            </a:r>
            <a:r>
              <a:rPr sz="1200" dirty="0">
                <a:latin typeface="Times New Roman"/>
                <a:cs typeface="Times New Roman"/>
              </a:rPr>
              <a:t>of 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generations.</a:t>
            </a:r>
            <a:endParaRPr sz="1200" dirty="0">
              <a:latin typeface="Times New Roman"/>
              <a:cs typeface="Times New Roman"/>
            </a:endParaRPr>
          </a:p>
          <a:p>
            <a:pPr marL="469265" marR="68580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critical discussion </a:t>
            </a:r>
            <a:r>
              <a:rPr sz="1200" dirty="0">
                <a:latin typeface="Times New Roman"/>
                <a:cs typeface="Times New Roman"/>
              </a:rPr>
              <a:t>on potential limitations </a:t>
            </a:r>
            <a:r>
              <a:rPr sz="1200" spc="-5" dirty="0">
                <a:latin typeface="Times New Roman"/>
                <a:cs typeface="Times New Roman"/>
              </a:rPr>
              <a:t>and uncertainties associated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analysis, encompassing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aspects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accuracy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techniques.</a:t>
            </a:r>
            <a:endParaRPr sz="1200" dirty="0">
              <a:latin typeface="Times New Roman"/>
              <a:cs typeface="Times New Roman"/>
            </a:endParaRPr>
          </a:p>
          <a:p>
            <a:pPr marL="469265" marR="134620" indent="-228600">
              <a:lnSpc>
                <a:spcPct val="102899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Recommendations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future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endeavours,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exploring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random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similar studies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points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gain </a:t>
            </a:r>
            <a:r>
              <a:rPr sz="1200" dirty="0">
                <a:latin typeface="Times New Roman"/>
                <a:cs typeface="Times New Roman"/>
              </a:rPr>
              <a:t> insights into </a:t>
            </a:r>
            <a:r>
              <a:rPr sz="1200" spc="-5" dirty="0">
                <a:latin typeface="Times New Roman"/>
                <a:cs typeface="Times New Roman"/>
              </a:rPr>
              <a:t>generational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variations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1.3	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towards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175260">
              <a:lnSpc>
                <a:spcPct val="103299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relationship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objectives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defined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examine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changing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age-related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claims.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Relevant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collected,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dirty="0">
                <a:latin typeface="Times New Roman"/>
                <a:cs typeface="Times New Roman"/>
              </a:rPr>
              <a:t> 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pre-processed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analysis.</a:t>
            </a:r>
            <a:endParaRPr sz="1200" dirty="0">
              <a:latin typeface="Times New Roman"/>
              <a:cs typeface="Times New Roman"/>
            </a:endParaRPr>
          </a:p>
          <a:p>
            <a:pPr marL="12700" marR="167640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Exploratory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year.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endParaRPr sz="1200" dirty="0">
              <a:latin typeface="Times New Roman"/>
              <a:cs typeface="Times New Roman"/>
            </a:endParaRPr>
          </a:p>
          <a:p>
            <a:pPr marL="12700" marR="54610">
              <a:lnSpc>
                <a:spcPct val="1034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theorem.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compared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 original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study's</a:t>
            </a:r>
            <a:r>
              <a:rPr sz="1200" dirty="0">
                <a:latin typeface="Times New Roman"/>
                <a:cs typeface="Times New Roman"/>
              </a:rPr>
              <a:t> findings.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results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interpreted,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gap.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uncertainties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addressed,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sensitivity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conducted.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Finally,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summarizes </a:t>
            </a:r>
            <a:r>
              <a:rPr sz="1200" dirty="0">
                <a:latin typeface="Times New Roman"/>
                <a:cs typeface="Times New Roman"/>
              </a:rPr>
              <a:t>the key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findings, </a:t>
            </a:r>
            <a:r>
              <a:rPr sz="1200" spc="-5" dirty="0">
                <a:latin typeface="Times New Roman"/>
                <a:cs typeface="Times New Roman"/>
              </a:rPr>
              <a:t>draws </a:t>
            </a:r>
            <a:r>
              <a:rPr sz="1200" dirty="0">
                <a:latin typeface="Times New Roman"/>
                <a:cs typeface="Times New Roman"/>
              </a:rPr>
              <a:t>meaningful </a:t>
            </a:r>
            <a:r>
              <a:rPr sz="1200" spc="-5" dirty="0">
                <a:latin typeface="Times New Roman"/>
                <a:cs typeface="Times New Roman"/>
              </a:rPr>
              <a:t>conclusions,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offers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recommendations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dirty="0">
                <a:latin typeface="Times New Roman"/>
                <a:cs typeface="Times New Roman"/>
              </a:rPr>
              <a:t> outcomes.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D40CB-6CFE-1ADE-04C6-8C2DB582092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24402D0-D4B2-43D5-A713-83B810F14BE9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10367-AEE0-A30B-D49B-0886C670E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15895" y="937006"/>
            <a:ext cx="2129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METHODOLOGY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50238"/>
            <a:ext cx="5746115" cy="812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lvl="1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12700" marR="3898900">
              <a:lnSpc>
                <a:spcPct val="158300"/>
              </a:lnSpc>
              <a:spcBef>
                <a:spcPts val="810"/>
              </a:spcBef>
            </a:pPr>
            <a:r>
              <a:rPr sz="1200" spc="-5" dirty="0">
                <a:latin typeface="Times New Roman"/>
                <a:cs typeface="Times New Roman"/>
              </a:rPr>
              <a:t>Here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Introduction:</a:t>
            </a:r>
            <a:endParaRPr sz="1200">
              <a:latin typeface="Times New Roman"/>
              <a:cs typeface="Times New Roman"/>
            </a:endParaRPr>
          </a:p>
          <a:p>
            <a:pPr marL="469265" marR="5080" lvl="2" indent="-228600">
              <a:lnSpc>
                <a:spcPct val="1024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Present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topic: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death.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objectives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rationale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phenomenon.</a:t>
            </a:r>
            <a:endParaRPr sz="1200">
              <a:latin typeface="Times New Roman"/>
              <a:cs typeface="Times New Roman"/>
            </a:endParaRPr>
          </a:p>
          <a:p>
            <a:pPr marL="469265" marR="356870" lvl="2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Emphasize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validating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rates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age-related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claims.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Preprocessing:</a:t>
            </a:r>
            <a:endParaRPr sz="1200">
              <a:latin typeface="Times New Roman"/>
              <a:cs typeface="Times New Roman"/>
            </a:endParaRPr>
          </a:p>
          <a:p>
            <a:pPr marL="469265" marR="257175" lvl="2" indent="-228600">
              <a:lnSpc>
                <a:spcPct val="102499"/>
              </a:lnSpc>
              <a:spcBef>
                <a:spcPts val="9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Describe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datasets</a:t>
            </a:r>
            <a:r>
              <a:rPr sz="1200" dirty="0">
                <a:latin typeface="Times New Roman"/>
                <a:cs typeface="Times New Roman"/>
              </a:rPr>
              <a:t> used,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National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Geographic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survey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left-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 </a:t>
            </a:r>
            <a:r>
              <a:rPr sz="1200" dirty="0">
                <a:latin typeface="Times New Roman"/>
                <a:cs typeface="Times New Roman"/>
              </a:rPr>
              <a:t>rates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death </a:t>
            </a:r>
            <a:r>
              <a:rPr sz="1200" spc="-5" dirty="0">
                <a:latin typeface="Times New Roman"/>
                <a:cs typeface="Times New Roman"/>
              </a:rPr>
              <a:t>distribution</a:t>
            </a:r>
            <a:r>
              <a:rPr sz="1200" dirty="0">
                <a:latin typeface="Times New Roman"/>
                <a:cs typeface="Times New Roman"/>
              </a:rPr>
              <a:t> 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United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States.</a:t>
            </a:r>
            <a:endParaRPr sz="1200">
              <a:latin typeface="Times New Roman"/>
              <a:cs typeface="Times New Roman"/>
            </a:endParaRPr>
          </a:p>
          <a:p>
            <a:pPr marL="469265" marR="406400" lvl="2" indent="-228600">
              <a:lnSpc>
                <a:spcPct val="102499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Outline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preprocessing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missing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compatibility.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Exploratory Data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Analysis:</a:t>
            </a:r>
            <a:endParaRPr sz="1200">
              <a:latin typeface="Times New Roman"/>
              <a:cs typeface="Times New Roman"/>
            </a:endParaRPr>
          </a:p>
          <a:p>
            <a:pPr marL="469265" marR="19050" lvl="2" indent="-228600">
              <a:lnSpc>
                <a:spcPct val="102600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Visualize</a:t>
            </a:r>
            <a:r>
              <a:rPr sz="1200" spc="-5" dirty="0">
                <a:latin typeface="Times New Roman"/>
                <a:cs typeface="Times New Roman"/>
              </a:rPr>
              <a:t> 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age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observe </a:t>
            </a:r>
            <a:r>
              <a:rPr sz="1200" spc="-5" dirty="0">
                <a:latin typeface="Times New Roman"/>
                <a:cs typeface="Times New Roman"/>
              </a:rPr>
              <a:t>temporal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trends.</a:t>
            </a:r>
            <a:endParaRPr sz="1200">
              <a:latin typeface="Times New Roman"/>
              <a:cs typeface="Times New Roman"/>
            </a:endParaRPr>
          </a:p>
          <a:p>
            <a:pPr marL="469265" marR="525780" lvl="2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Examine </a:t>
            </a:r>
            <a:r>
              <a:rPr sz="1200" dirty="0">
                <a:latin typeface="Times New Roman"/>
                <a:cs typeface="Times New Roman"/>
              </a:rPr>
              <a:t>the 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ages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gain</a:t>
            </a:r>
            <a:r>
              <a:rPr sz="1200" dirty="0">
                <a:latin typeface="Times New Roman"/>
                <a:cs typeface="Times New Roman"/>
              </a:rPr>
              <a:t> insights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the</a:t>
            </a:r>
            <a:r>
              <a:rPr sz="1200" spc="-5" dirty="0">
                <a:latin typeface="Times New Roman"/>
                <a:cs typeface="Times New Roman"/>
              </a:rPr>
              <a:t> population's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longevity.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esia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lys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s: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Introduce Bayesian statistics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its </a:t>
            </a:r>
            <a:r>
              <a:rPr sz="1200" spc="-5" dirty="0">
                <a:latin typeface="Times New Roman"/>
                <a:cs typeface="Times New Roman"/>
              </a:rPr>
              <a:t>relevance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  <a:p>
            <a:pPr marL="469265" marR="247015" lvl="2" indent="-228600">
              <a:lnSpc>
                <a:spcPct val="1024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Explain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dirty="0">
                <a:latin typeface="Times New Roman"/>
                <a:cs typeface="Times New Roman"/>
              </a:rPr>
              <a:t> 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5" dirty="0">
                <a:latin typeface="Times New Roman"/>
                <a:cs typeface="Times New Roman"/>
              </a:rPr>
              <a:t> hand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preference.</a:t>
            </a:r>
            <a:endParaRPr sz="1200">
              <a:latin typeface="Times New Roman"/>
              <a:cs typeface="Times New Roman"/>
            </a:endParaRPr>
          </a:p>
          <a:p>
            <a:pPr marL="469265" marR="244475" lvl="2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Describe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estimating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beyond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Probability Calculation:</a:t>
            </a:r>
            <a:endParaRPr sz="1200">
              <a:latin typeface="Times New Roman"/>
              <a:cs typeface="Times New Roman"/>
            </a:endParaRPr>
          </a:p>
          <a:p>
            <a:pPr marL="469265" marR="106680" lvl="2" indent="-228600">
              <a:lnSpc>
                <a:spcPct val="103299"/>
              </a:lnSpc>
              <a:spcBef>
                <a:spcPts val="89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Compute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5" dirty="0">
                <a:latin typeface="Times New Roman"/>
                <a:cs typeface="Times New Roman"/>
              </a:rPr>
              <a:t> Bayes' theorem.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Illustrate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Comparison with Original </a:t>
            </a:r>
            <a:r>
              <a:rPr sz="1200" dirty="0">
                <a:latin typeface="Times New Roman"/>
                <a:cs typeface="Times New Roman"/>
              </a:rPr>
              <a:t>Study:</a:t>
            </a:r>
            <a:endParaRPr sz="1200">
              <a:latin typeface="Times New Roman"/>
              <a:cs typeface="Times New Roman"/>
            </a:endParaRPr>
          </a:p>
          <a:p>
            <a:pPr marL="469265" marR="139700" lvl="2" indent="-228600">
              <a:lnSpc>
                <a:spcPct val="103299"/>
              </a:lnSpc>
              <a:spcBef>
                <a:spcPts val="8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 </a:t>
            </a:r>
            <a:r>
              <a:rPr sz="1200" dirty="0">
                <a:latin typeface="Times New Roman"/>
                <a:cs typeface="Times New Roman"/>
              </a:rPr>
              <a:t>distributions.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Compare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results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gap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Interpretation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D0A682-E4A9-ECCA-7E95-9D4263ECB11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6957CAE-F64F-4678-A82C-AECB4E0EC1B3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93999-1887-C6AD-51E3-44DD027428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3608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Discuss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implications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gap.</a:t>
            </a:r>
            <a:endParaRPr sz="12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Offer</a:t>
            </a:r>
            <a:r>
              <a:rPr sz="1200" dirty="0">
                <a:latin typeface="Times New Roman"/>
                <a:cs typeface="Times New Roman"/>
              </a:rPr>
              <a:t> insights 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preference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longevity.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Limitations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Directions:</a:t>
            </a:r>
            <a:endParaRPr sz="1200" dirty="0">
              <a:latin typeface="Times New Roman"/>
              <a:cs typeface="Times New Roman"/>
            </a:endParaRPr>
          </a:p>
          <a:p>
            <a:pPr marL="469265" marR="13970" indent="-228600">
              <a:lnSpc>
                <a:spcPct val="102499"/>
              </a:lnSpc>
              <a:spcBef>
                <a:spcPts val="9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Acknowledge</a:t>
            </a:r>
            <a:r>
              <a:rPr sz="1200" dirty="0">
                <a:latin typeface="Times New Roman"/>
                <a:cs typeface="Times New Roman"/>
              </a:rPr>
              <a:t> potential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limitations,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assumptions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extrapolation.</a:t>
            </a:r>
            <a:endParaRPr sz="1200" dirty="0">
              <a:latin typeface="Times New Roman"/>
              <a:cs typeface="Times New Roman"/>
            </a:endParaRPr>
          </a:p>
          <a:p>
            <a:pPr marL="469265" marR="431165" indent="-228600">
              <a:lnSpc>
                <a:spcPct val="102499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Suggest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avenues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further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 trends.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Conclusion:</a:t>
            </a:r>
          </a:p>
          <a:p>
            <a:pPr marL="469265" marR="41275" indent="-228600">
              <a:lnSpc>
                <a:spcPct val="1026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Summarize key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5" dirty="0">
                <a:latin typeface="Times New Roman"/>
                <a:cs typeface="Times New Roman"/>
              </a:rPr>
              <a:t>significance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context</a:t>
            </a:r>
            <a:r>
              <a:rPr sz="1200" dirty="0">
                <a:latin typeface="Times New Roman"/>
                <a:cs typeface="Times New Roman"/>
              </a:rPr>
              <a:t> of age-related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claims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left-handers.</a:t>
            </a:r>
            <a:endParaRPr sz="12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Symbol"/>
                <a:cs typeface="Symbol"/>
              </a:rPr>
              <a:t>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2.2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Step-by-step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proceedings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7603616"/>
            <a:ext cx="5639435" cy="1647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2.3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Key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technical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language</a:t>
            </a:r>
            <a:endParaRPr sz="1200">
              <a:latin typeface="Times New Roman"/>
              <a:cs typeface="Times New Roman"/>
            </a:endParaRPr>
          </a:p>
          <a:p>
            <a:pPr marL="12700" marR="8509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project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libraries,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pandas,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matplotlib,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NumPy,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manipulation,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examination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age at</a:t>
            </a:r>
            <a:r>
              <a:rPr sz="1200" dirty="0">
                <a:latin typeface="Times New Roman"/>
                <a:cs typeface="Times New Roman"/>
              </a:rPr>
              <a:t> death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dirty="0">
                <a:latin typeface="Times New Roman"/>
                <a:cs typeface="Times New Roman"/>
              </a:rPr>
              <a:t> hand </a:t>
            </a:r>
            <a:r>
              <a:rPr sz="1200" spc="-5" dirty="0">
                <a:latin typeface="Times New Roman"/>
                <a:cs typeface="Times New Roman"/>
              </a:rPr>
              <a:t>preference.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391278"/>
            <a:ext cx="5731509" cy="253746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D2621C-2A3A-2D22-0D53-68470AEA2B8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D97A84E-7ACD-4CF3-A8E3-D1750C554F02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AA934-6A88-C545-30A0-DF4C0BBCA3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943102"/>
            <a:ext cx="5384165" cy="216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Key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technical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tools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Python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Pandas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NumPy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Matplotlib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b="1" spc="-5" dirty="0">
                <a:latin typeface="Times New Roman"/>
                <a:cs typeface="Times New Roman"/>
              </a:rPr>
              <a:t>Platform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Jupiter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Notebook</a:t>
            </a:r>
            <a:r>
              <a:rPr sz="1200" dirty="0">
                <a:latin typeface="Times New Roman"/>
                <a:cs typeface="Times New Roman"/>
              </a:rPr>
              <a:t> environment is employed to </a:t>
            </a:r>
            <a:r>
              <a:rPr sz="1200" spc="-5" dirty="0">
                <a:latin typeface="Times New Roman"/>
                <a:cs typeface="Times New Roman"/>
              </a:rPr>
              <a:t>organize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code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findings. The </a:t>
            </a:r>
            <a:r>
              <a:rPr sz="1200" spc="-5" dirty="0">
                <a:latin typeface="Times New Roman"/>
                <a:cs typeface="Times New Roman"/>
              </a:rPr>
              <a:t>project's </a:t>
            </a:r>
            <a:r>
              <a:rPr sz="1200" dirty="0">
                <a:latin typeface="Times New Roman"/>
                <a:cs typeface="Times New Roman"/>
              </a:rPr>
              <a:t>entire </a:t>
            </a:r>
            <a:r>
              <a:rPr sz="1200" spc="-5" dirty="0">
                <a:latin typeface="Times New Roman"/>
                <a:cs typeface="Times New Roman"/>
              </a:rPr>
              <a:t>workflow </a:t>
            </a:r>
            <a:r>
              <a:rPr sz="1200" dirty="0">
                <a:latin typeface="Times New Roman"/>
                <a:cs typeface="Times New Roman"/>
              </a:rPr>
              <a:t>is structured in a </a:t>
            </a:r>
            <a:r>
              <a:rPr sz="1200" spc="-5" dirty="0">
                <a:latin typeface="Times New Roman"/>
                <a:cs typeface="Times New Roman"/>
              </a:rPr>
              <a:t>Jupiter Notebook, </a:t>
            </a:r>
            <a:r>
              <a:rPr sz="1200" dirty="0">
                <a:latin typeface="Times New Roman"/>
                <a:cs typeface="Times New Roman"/>
              </a:rPr>
              <a:t>facilitating 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comprehensive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interactive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499484"/>
            <a:ext cx="4127754" cy="21672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949566"/>
            <a:ext cx="4210050" cy="221043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0FDC5-AE0E-126A-85E2-C773F5B9FAD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C601F2E-3933-46FD-8CE2-0D24F45A24AB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2A4B4B-959D-5BDE-6DA5-ADF99A5548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7017</Words>
  <Application>Microsoft Office PowerPoint</Application>
  <PresentationFormat>Custom</PresentationFormat>
  <Paragraphs>505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chahatahuja60@gmail.com</dc:creator>
  <cp:lastModifiedBy>Rahul</cp:lastModifiedBy>
  <cp:revision>1</cp:revision>
  <dcterms:created xsi:type="dcterms:W3CDTF">2023-08-21T05:13:02Z</dcterms:created>
  <dcterms:modified xsi:type="dcterms:W3CDTF">2023-08-21T05:20:51Z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2023-08-21T00:00:00Z</vt:filetime>
  </property>
</Properties>
</file>