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16" d="100"/>
          <a:sy n="116" d="100"/>
        </p:scale>
        <p:origin x="380" y="5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19-05-2021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dirty="0"/>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dirty="0"/>
              <a:t>09-06-2016</a:t>
            </a:r>
          </a:p>
        </p:txBody>
      </p:sp>
      <p:sp>
        <p:nvSpPr>
          <p:cNvPr id="5" name="Footer Placeholder 4"/>
          <p:cNvSpPr>
            <a:spLocks noGrp="1"/>
          </p:cNvSpPr>
          <p:nvPr>
            <p:ph type="ftr" sz="quarter" idx="11"/>
          </p:nvPr>
        </p:nvSpPr>
        <p:spPr/>
        <p:txBody>
          <a:bodyPr/>
          <a:lstStyle/>
          <a:p>
            <a:r>
              <a:rPr lang="en-IN" dirty="0"/>
              <a:t>Investment Case Study</a:t>
            </a:r>
          </a:p>
        </p:txBody>
      </p:sp>
      <p:sp>
        <p:nvSpPr>
          <p:cNvPr id="6" name="Slide Number Placeholder 5"/>
          <p:cNvSpPr>
            <a:spLocks noGrp="1"/>
          </p:cNvSpPr>
          <p:nvPr>
            <p:ph type="sldNum" sz="quarter" idx="12"/>
          </p:nvPr>
        </p:nvSpPr>
        <p:spPr/>
        <p:txBody>
          <a:bodyPr/>
          <a:lstStyle/>
          <a:p>
            <a:r>
              <a:rPr lang="en-IN" dirty="0"/>
              <a:t>1</a:t>
            </a:r>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19-05-2021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19-05-2021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19-05-2021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19-05-2021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19-05-2021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19-05-2021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19-05-2021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latin typeface="+mn-lt"/>
              </a:rPr>
              <a:t>Lending Club Case Study</a:t>
            </a:r>
            <a:br>
              <a:rPr lang="en-IN" sz="2800" dirty="0">
                <a:latin typeface="+mn-lt"/>
              </a:rPr>
            </a:br>
            <a:br>
              <a:rPr lang="en-IN" sz="2800" dirty="0">
                <a:latin typeface="+mn-lt"/>
              </a:rPr>
            </a:br>
            <a:r>
              <a:rPr lang="en-IN" sz="2800" dirty="0">
                <a:latin typeface="+mn-lt"/>
              </a:rPr>
              <a:t>SUBMISSION </a:t>
            </a:r>
          </a:p>
        </p:txBody>
      </p:sp>
      <p:sp>
        <p:nvSpPr>
          <p:cNvPr id="3" name="Subtitle 2"/>
          <p:cNvSpPr>
            <a:spLocks noGrp="1"/>
          </p:cNvSpPr>
          <p:nvPr>
            <p:ph type="subTitle" idx="1"/>
          </p:nvPr>
        </p:nvSpPr>
        <p:spPr>
          <a:xfrm>
            <a:off x="162753" y="5695951"/>
            <a:ext cx="3923472" cy="1066800"/>
          </a:xfrm>
        </p:spPr>
        <p:txBody>
          <a:bodyPr>
            <a:normAutofit lnSpcReduction="10000"/>
          </a:bodyPr>
          <a:lstStyle/>
          <a:p>
            <a:pPr algn="l"/>
            <a:r>
              <a:rPr lang="en-IN" sz="1800" dirty="0">
                <a:latin typeface="+mn-lt"/>
              </a:rPr>
              <a:t>Name: Abhishek Singh</a:t>
            </a:r>
          </a:p>
          <a:p>
            <a:pPr algn="l"/>
            <a:r>
              <a:rPr lang="en-IN" sz="1800" dirty="0">
                <a:latin typeface="+mn-lt"/>
              </a:rPr>
              <a:t>Email : aulakh.abhishek@gmail.com</a:t>
            </a:r>
          </a:p>
          <a:p>
            <a:pPr algn="l"/>
            <a:r>
              <a:rPr lang="en-IN" sz="1800" dirty="0">
                <a:latin typeface="+mn-lt"/>
              </a:rPr>
              <a:t>Dated – 19 May 2021</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3258" y="1448520"/>
            <a:ext cx="11168742" cy="4344261"/>
          </a:xfrm>
        </p:spPr>
        <p:txBody>
          <a:bodyPr>
            <a:normAutofit/>
          </a:bodyPr>
          <a:lstStyle/>
          <a:p>
            <a:r>
              <a:rPr lang="en-US" sz="1800" dirty="0">
                <a:latin typeface="+mn-lt"/>
              </a:rPr>
              <a:t>Based on the Analysis, whereby identifying the main driving parameters from the data which can cause a Loan application to become Risky, following are the recommendations</a:t>
            </a:r>
          </a:p>
          <a:p>
            <a:pPr marL="0" indent="0">
              <a:buNone/>
            </a:pPr>
            <a:endParaRPr lang="en-US" sz="1800" dirty="0">
              <a:latin typeface="+mn-lt"/>
            </a:endParaRPr>
          </a:p>
          <a:p>
            <a:pPr lvl="1"/>
            <a:r>
              <a:rPr lang="en-US" sz="1800" dirty="0">
                <a:latin typeface="+mn-lt"/>
              </a:rPr>
              <a:t>Lending Club should avoid giving High Loan amounts at High Interest Rate.</a:t>
            </a:r>
          </a:p>
          <a:p>
            <a:pPr lvl="1"/>
            <a:r>
              <a:rPr lang="en-US" sz="1800" dirty="0">
                <a:latin typeface="+mn-lt"/>
              </a:rPr>
              <a:t>Lending Club should avoid giving High Loan amounts at High interest Rate for Grade G &amp; F Loan applications.</a:t>
            </a:r>
          </a:p>
          <a:p>
            <a:pPr lvl="1"/>
            <a:r>
              <a:rPr lang="en-US" sz="1800" dirty="0">
                <a:latin typeface="+mn-lt"/>
              </a:rPr>
              <a:t>Lending Club should avoid giving High Loan amounts at High interest Rate for longer Term of 60 months.</a:t>
            </a:r>
          </a:p>
          <a:p>
            <a:pPr lvl="1"/>
            <a:r>
              <a:rPr lang="en-US" sz="1800" dirty="0">
                <a:latin typeface="+mn-lt"/>
              </a:rPr>
              <a:t>Lending Club should check for low values of </a:t>
            </a:r>
            <a:r>
              <a:rPr lang="en-US" sz="1800" dirty="0" err="1">
                <a:latin typeface="+mn-lt"/>
              </a:rPr>
              <a:t>Revol</a:t>
            </a:r>
            <a:r>
              <a:rPr lang="en-US" sz="1800" dirty="0">
                <a:latin typeface="+mn-lt"/>
              </a:rPr>
              <a:t> Utilization</a:t>
            </a:r>
            <a:r>
              <a:rPr lang="en-US" sz="1800">
                <a:latin typeface="+mn-lt"/>
              </a:rPr>
              <a:t>, Debt to Income Ratio(DTI)</a:t>
            </a:r>
            <a:endParaRPr lang="en-US" sz="1800" dirty="0">
              <a:latin typeface="+mn-lt"/>
            </a:endParaRPr>
          </a:p>
          <a:p>
            <a:pPr lvl="1"/>
            <a:endParaRPr lang="en-US" sz="1800" dirty="0">
              <a:latin typeface="+mn-lt"/>
            </a:endParaRPr>
          </a:p>
          <a:p>
            <a:pPr lvl="1"/>
            <a:r>
              <a:rPr lang="en-US" sz="1800" dirty="0">
                <a:latin typeface="+mn-lt"/>
              </a:rPr>
              <a:t>Finally, Lending Club should check further for loan disbursed in the state of Wyoming (WY) as the median count of loans issued in that state have highest value for Charged Off Loans</a:t>
            </a:r>
          </a:p>
          <a:p>
            <a:pPr marL="457200" lvl="1" indent="0">
              <a:buNone/>
            </a:pPr>
            <a:endParaRPr lang="en-US" dirty="0"/>
          </a:p>
          <a:p>
            <a:pPr lvl="1"/>
            <a:endParaRPr lang="en-US" dirty="0"/>
          </a:p>
          <a:p>
            <a:pPr lvl="1"/>
            <a:endParaRPr lang="en-IN" dirty="0"/>
          </a:p>
        </p:txBody>
      </p:sp>
      <p:sp>
        <p:nvSpPr>
          <p:cNvPr id="5" name="Title 1"/>
          <p:cNvSpPr>
            <a:spLocks noGrp="1"/>
          </p:cNvSpPr>
          <p:nvPr>
            <p:ph type="title"/>
          </p:nvPr>
        </p:nvSpPr>
        <p:spPr>
          <a:xfrm>
            <a:off x="1023258" y="592382"/>
            <a:ext cx="9313817" cy="856138"/>
          </a:xfrm>
        </p:spPr>
        <p:txBody>
          <a:bodyPr/>
          <a:lstStyle/>
          <a:p>
            <a:r>
              <a:rPr lang="en-IN" b="1" dirty="0"/>
              <a:t> </a:t>
            </a:r>
            <a:r>
              <a:rPr lang="en-IN" sz="2800" b="1" dirty="0">
                <a:latin typeface="+mn-lt"/>
              </a:rPr>
              <a:t>Recommendation. </a:t>
            </a:r>
            <a:endParaRPr lang="en-IN" sz="2800" dirty="0"/>
          </a:p>
        </p:txBody>
      </p:sp>
      <p:pic>
        <p:nvPicPr>
          <p:cNvPr id="6" name="Picture 5">
            <a:extLst>
              <a:ext uri="{FF2B5EF4-FFF2-40B4-BE49-F238E27FC236}">
                <a16:creationId xmlns:a16="http://schemas.microsoft.com/office/drawing/2014/main" id="{37976DF3-C290-4161-8CB3-BCAEF8C6BA9F}"/>
              </a:ext>
            </a:extLst>
          </p:cNvPr>
          <p:cNvPicPr>
            <a:picLocks noChangeAspect="1"/>
          </p:cNvPicPr>
          <p:nvPr/>
        </p:nvPicPr>
        <p:blipFill>
          <a:blip r:embed="rId2"/>
          <a:stretch>
            <a:fillRect/>
          </a:stretch>
        </p:blipFill>
        <p:spPr>
          <a:xfrm>
            <a:off x="2323906" y="4642216"/>
            <a:ext cx="7544188" cy="2006703"/>
          </a:xfrm>
          <a:prstGeom prst="rect">
            <a:avLst/>
          </a:prstGeom>
        </p:spPr>
      </p:pic>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6469" y="1496218"/>
            <a:ext cx="10379256" cy="4504532"/>
          </a:xfrm>
        </p:spPr>
        <p:txBody>
          <a:bodyPr>
            <a:normAutofit fontScale="92500" lnSpcReduction="20000"/>
          </a:bodyPr>
          <a:lstStyle/>
          <a:p>
            <a:pPr marL="0" indent="0">
              <a:buNone/>
            </a:pPr>
            <a:endParaRPr lang="en-US" sz="1400" dirty="0"/>
          </a:p>
          <a:p>
            <a:pPr algn="just"/>
            <a:r>
              <a:rPr lang="en-US" sz="2000" b="1" dirty="0">
                <a:latin typeface="+mn-lt"/>
              </a:rPr>
              <a:t>Lending Club</a:t>
            </a:r>
            <a:r>
              <a:rPr lang="en-US" sz="2000" dirty="0">
                <a:latin typeface="+mn-lt"/>
              </a:rPr>
              <a:t>, a consumer finance company which specializes in lending various types of loans to urban customers,  wants to understand the Risk associated with Loan applications. </a:t>
            </a:r>
          </a:p>
          <a:p>
            <a:pPr algn="l" rtl="0">
              <a:buFont typeface="Arial" panose="020B0604020202020204" pitchFamily="34" charset="0"/>
              <a:buChar char="•"/>
            </a:pPr>
            <a:r>
              <a:rPr lang="en-US" sz="2000" dirty="0">
                <a:latin typeface="+mn-lt"/>
              </a:rPr>
              <a:t>The company when receives a loan application, It has to decide for loan approval based on the applicant’s profile. There are two types of risks that are associated with the bank’s decision:</a:t>
            </a:r>
          </a:p>
          <a:p>
            <a:pPr lvl="1"/>
            <a:r>
              <a:rPr lang="en-US" sz="1600" dirty="0">
                <a:latin typeface="+mn-lt"/>
              </a:rPr>
              <a:t>If the applicant is </a:t>
            </a:r>
            <a:r>
              <a:rPr lang="en-US" sz="1600" b="1" dirty="0">
                <a:latin typeface="+mn-lt"/>
              </a:rPr>
              <a:t>likely to repay </a:t>
            </a:r>
            <a:r>
              <a:rPr lang="en-US" sz="1600" dirty="0">
                <a:latin typeface="+mn-lt"/>
              </a:rPr>
              <a:t>the loan, then </a:t>
            </a:r>
            <a:r>
              <a:rPr lang="en-US" sz="1600" u="sng" dirty="0">
                <a:latin typeface="+mn-lt"/>
              </a:rPr>
              <a:t>not approving </a:t>
            </a:r>
            <a:r>
              <a:rPr lang="en-US" sz="1600" dirty="0">
                <a:latin typeface="+mn-lt"/>
              </a:rPr>
              <a:t>the loan results in a </a:t>
            </a:r>
            <a:r>
              <a:rPr lang="en-US" sz="1600" u="sng" dirty="0">
                <a:latin typeface="+mn-lt"/>
              </a:rPr>
              <a:t>loss of business </a:t>
            </a:r>
            <a:r>
              <a:rPr lang="en-US" sz="1600" dirty="0">
                <a:latin typeface="+mn-lt"/>
              </a:rPr>
              <a:t>to the company</a:t>
            </a:r>
          </a:p>
          <a:p>
            <a:pPr lvl="1"/>
            <a:r>
              <a:rPr lang="en-US" sz="1600" dirty="0">
                <a:latin typeface="+mn-lt"/>
              </a:rPr>
              <a:t>If the applicant is </a:t>
            </a:r>
            <a:r>
              <a:rPr lang="en-US" sz="1600" b="1" dirty="0">
                <a:latin typeface="+mn-lt"/>
              </a:rPr>
              <a:t>not likely to repay </a:t>
            </a:r>
            <a:r>
              <a:rPr lang="en-US" sz="1600" dirty="0">
                <a:latin typeface="+mn-lt"/>
              </a:rPr>
              <a:t>the loan, i.e., he/she is likely to default, then </a:t>
            </a:r>
            <a:r>
              <a:rPr lang="en-US" sz="1600" u="sng" dirty="0">
                <a:latin typeface="+mn-lt"/>
              </a:rPr>
              <a:t>approving the loan </a:t>
            </a:r>
            <a:r>
              <a:rPr lang="en-US" sz="1600" dirty="0">
                <a:latin typeface="+mn-lt"/>
              </a:rPr>
              <a:t>may lead to a </a:t>
            </a:r>
            <a:r>
              <a:rPr lang="en-US" sz="1600" u="sng" dirty="0">
                <a:latin typeface="+mn-lt"/>
              </a:rPr>
              <a:t>financial loss </a:t>
            </a:r>
            <a:r>
              <a:rPr lang="en-US" sz="1600" dirty="0">
                <a:latin typeface="+mn-lt"/>
              </a:rPr>
              <a:t>for the company</a:t>
            </a:r>
          </a:p>
          <a:p>
            <a:pPr algn="just"/>
            <a:r>
              <a:rPr lang="en-US" sz="2000" dirty="0">
                <a:latin typeface="+mn-lt"/>
              </a:rPr>
              <a:t>Data for Loans approved through Lending Club between 2007 to 2011 is provided which contains basic information about the loan application details along with confirmation if the applicant has ‘Fully Paid’ Or ‘Charged Off’ the loan</a:t>
            </a:r>
          </a:p>
          <a:p>
            <a:pPr algn="just"/>
            <a:r>
              <a:rPr lang="en-US" sz="2000" dirty="0">
                <a:latin typeface="+mn-lt"/>
              </a:rPr>
              <a:t>Business objective of this analysis will be to get insights from the data to indicate if a person is likely to default, which may be used for taking actions such as denying the loan, reducing the amount of loan, lending (to risky applicants) at a higher interest rate, etc.</a:t>
            </a:r>
          </a:p>
          <a:p>
            <a:pPr algn="just"/>
            <a:r>
              <a:rPr lang="en-US" sz="2100" dirty="0">
                <a:latin typeface="+mn-lt"/>
              </a:rPr>
              <a:t>Finally, the Goal will be to identify the driving factors behind a ‘Fully Paid’ vs ‘Charged Off’ Loans through EDA to understand how consumer attributes and loan attributes influence the tendency of default. There will be no data modeling.</a:t>
            </a:r>
          </a:p>
          <a:p>
            <a:endParaRPr lang="en-US" sz="2000" dirty="0">
              <a:latin typeface="+mn-lt"/>
            </a:endParaRPr>
          </a:p>
          <a:p>
            <a:endParaRPr lang="en-IN" sz="2000" dirty="0">
              <a:latin typeface="+mn-lt"/>
            </a:endParaRPr>
          </a:p>
        </p:txBody>
      </p:sp>
      <p:sp>
        <p:nvSpPr>
          <p:cNvPr id="5" name="Title 1"/>
          <p:cNvSpPr>
            <a:spLocks noGrp="1"/>
          </p:cNvSpPr>
          <p:nvPr>
            <p:ph type="title"/>
          </p:nvPr>
        </p:nvSpPr>
        <p:spPr>
          <a:xfrm>
            <a:off x="1136469" y="640080"/>
            <a:ext cx="9313817" cy="856138"/>
          </a:xfrm>
        </p:spPr>
        <p:txBody>
          <a:bodyPr/>
          <a:lstStyle/>
          <a:p>
            <a:r>
              <a:rPr lang="en-IN" b="1" dirty="0">
                <a:latin typeface="+mn-lt"/>
              </a:rPr>
              <a:t> </a:t>
            </a:r>
            <a:r>
              <a:rPr lang="en-IN" sz="2800" b="1" dirty="0">
                <a:latin typeface="+mn-lt"/>
              </a:rPr>
              <a:t>Objective</a:t>
            </a:r>
            <a:endParaRPr lang="en-IN" sz="2800" dirty="0">
              <a:latin typeface="+mn-lt"/>
            </a:endParaRP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800"/>
          </a:p>
          <a:p>
            <a:pPr marL="0" indent="0">
              <a:buNone/>
            </a:pPr>
            <a:endParaRPr lang="en-IN" sz="1800" dirty="0"/>
          </a:p>
        </p:txBody>
      </p:sp>
      <p:sp>
        <p:nvSpPr>
          <p:cNvPr id="5" name="Title 1"/>
          <p:cNvSpPr>
            <a:spLocks noGrp="1"/>
          </p:cNvSpPr>
          <p:nvPr>
            <p:ph type="title"/>
          </p:nvPr>
        </p:nvSpPr>
        <p:spPr>
          <a:xfrm>
            <a:off x="1136469" y="629456"/>
            <a:ext cx="9313817" cy="856138"/>
          </a:xfrm>
        </p:spPr>
        <p:txBody>
          <a:bodyPr/>
          <a:lstStyle/>
          <a:p>
            <a:r>
              <a:rPr lang="en-IN" b="1"/>
              <a:t> </a:t>
            </a:r>
            <a:r>
              <a:rPr lang="en-IN" sz="2800" b="1">
                <a:latin typeface="+mn-lt"/>
              </a:rPr>
              <a:t>Approach</a:t>
            </a:r>
            <a:endParaRPr lang="en-IN" sz="2800" dirty="0">
              <a:latin typeface="+mn-lt"/>
            </a:endParaRPr>
          </a:p>
        </p:txBody>
      </p:sp>
      <p:sp>
        <p:nvSpPr>
          <p:cNvPr id="6" name="TextBox 5">
            <a:extLst>
              <a:ext uri="{FF2B5EF4-FFF2-40B4-BE49-F238E27FC236}">
                <a16:creationId xmlns:a16="http://schemas.microsoft.com/office/drawing/2014/main" id="{85FF8D9A-DC75-4035-98A6-89331594F85D}"/>
              </a:ext>
            </a:extLst>
          </p:cNvPr>
          <p:cNvSpPr txBox="1"/>
          <p:nvPr/>
        </p:nvSpPr>
        <p:spPr>
          <a:xfrm>
            <a:off x="1136469" y="1485594"/>
            <a:ext cx="8506111" cy="369332"/>
          </a:xfrm>
          <a:prstGeom prst="rect">
            <a:avLst/>
          </a:prstGeom>
          <a:noFill/>
        </p:spPr>
        <p:txBody>
          <a:bodyPr wrap="none" rtlCol="0">
            <a:spAutoFit/>
          </a:bodyPr>
          <a:lstStyle/>
          <a:p>
            <a:pPr marL="285750" indent="-285750">
              <a:buFont typeface="Arial" panose="020B0604020202020204" pitchFamily="34" charset="0"/>
              <a:buChar char="•"/>
            </a:pPr>
            <a:r>
              <a:rPr lang="en-US" dirty="0"/>
              <a:t>Following workflow chart details the approach of analysis and findings to be followed. </a:t>
            </a:r>
            <a:endParaRPr lang="en-IN" dirty="0"/>
          </a:p>
        </p:txBody>
      </p:sp>
      <p:pic>
        <p:nvPicPr>
          <p:cNvPr id="7" name="Picture 6">
            <a:extLst>
              <a:ext uri="{FF2B5EF4-FFF2-40B4-BE49-F238E27FC236}">
                <a16:creationId xmlns:a16="http://schemas.microsoft.com/office/drawing/2014/main" id="{CED3E44C-E993-446E-9E11-409763655C02}"/>
              </a:ext>
            </a:extLst>
          </p:cNvPr>
          <p:cNvPicPr>
            <a:picLocks noChangeAspect="1"/>
          </p:cNvPicPr>
          <p:nvPr/>
        </p:nvPicPr>
        <p:blipFill>
          <a:blip r:embed="rId2"/>
          <a:stretch>
            <a:fillRect/>
          </a:stretch>
        </p:blipFill>
        <p:spPr>
          <a:xfrm>
            <a:off x="1976223" y="1854926"/>
            <a:ext cx="6743883" cy="4579567"/>
          </a:xfrm>
          <a:prstGeom prst="rect">
            <a:avLst/>
          </a:prstGeom>
        </p:spPr>
      </p:pic>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160" y="640080"/>
            <a:ext cx="9313817" cy="856138"/>
          </a:xfrm>
        </p:spPr>
        <p:txBody>
          <a:bodyPr/>
          <a:lstStyle/>
          <a:p>
            <a:r>
              <a:rPr lang="en-IN" b="1" dirty="0">
                <a:latin typeface="+mn-lt"/>
              </a:rPr>
              <a:t> </a:t>
            </a:r>
            <a:r>
              <a:rPr lang="en-IN" sz="2800" b="1" dirty="0">
                <a:latin typeface="+mn-lt"/>
              </a:rPr>
              <a:t>Data Clean-up</a:t>
            </a:r>
          </a:p>
        </p:txBody>
      </p:sp>
      <p:sp>
        <p:nvSpPr>
          <p:cNvPr id="3" name="Content Placeholder 2"/>
          <p:cNvSpPr>
            <a:spLocks noGrp="1"/>
          </p:cNvSpPr>
          <p:nvPr>
            <p:ph idx="1"/>
          </p:nvPr>
        </p:nvSpPr>
        <p:spPr>
          <a:xfrm>
            <a:off x="342900" y="1496218"/>
            <a:ext cx="11230791" cy="4702969"/>
          </a:xfrm>
        </p:spPr>
        <p:txBody>
          <a:bodyPr>
            <a:normAutofit/>
          </a:bodyPr>
          <a:lstStyle/>
          <a:p>
            <a:pPr marL="0" indent="0">
              <a:buNone/>
            </a:pPr>
            <a:endParaRPr lang="en-US"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p:txBody>
      </p:sp>
      <p:sp>
        <p:nvSpPr>
          <p:cNvPr id="6" name="TextBox 5">
            <a:extLst>
              <a:ext uri="{FF2B5EF4-FFF2-40B4-BE49-F238E27FC236}">
                <a16:creationId xmlns:a16="http://schemas.microsoft.com/office/drawing/2014/main" id="{AE002E0D-355B-46F7-8364-F916C7E75F7F}"/>
              </a:ext>
            </a:extLst>
          </p:cNvPr>
          <p:cNvSpPr txBox="1"/>
          <p:nvPr/>
        </p:nvSpPr>
        <p:spPr>
          <a:xfrm>
            <a:off x="1026160" y="1443841"/>
            <a:ext cx="101092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data provided for Loans disbursed between 2007 to 2011 contains basic information details such as Member ID, Loan Amount, Term of Loan, Interest Rate, Grade, Annual Income, Purpose, Issued Date and lot of other details along with whether the Loan was ‘Fully Paid’ or ‘Charged Off’ </a:t>
            </a:r>
          </a:p>
          <a:p>
            <a:pPr marL="285750" indent="-285750">
              <a:buFont typeface="Arial" panose="020B0604020202020204" pitchFamily="34" charset="0"/>
              <a:buChar char="•"/>
            </a:pPr>
            <a:r>
              <a:rPr lang="en-US" dirty="0"/>
              <a:t>The most important metric for EDA in dataset will be to identify and draw insights for finding driving factors which generally leads to Defaulting of Loan or Loan being paid in Full</a:t>
            </a:r>
          </a:p>
          <a:p>
            <a:pPr marL="285750" indent="-285750">
              <a:buFont typeface="Arial" panose="020B0604020202020204" pitchFamily="34" charset="0"/>
              <a:buChar char="•"/>
            </a:pPr>
            <a:r>
              <a:rPr lang="en-US" dirty="0"/>
              <a:t>Dataset is cleaned up for fields which were not required, relevant to analysis, contains more than accepted level of Null values.</a:t>
            </a:r>
          </a:p>
          <a:p>
            <a:pPr marL="285750" indent="-285750">
              <a:buFont typeface="Arial" panose="020B0604020202020204" pitchFamily="34" charset="0"/>
              <a:buChar char="•"/>
            </a:pPr>
            <a:r>
              <a:rPr lang="en-US" dirty="0"/>
              <a:t>The date, Interest Rate fields were manipulated into datetime and float data-type.</a:t>
            </a:r>
          </a:p>
          <a:p>
            <a:pPr marL="285750" indent="-285750">
              <a:buFont typeface="Arial" panose="020B0604020202020204" pitchFamily="34" charset="0"/>
              <a:buChar char="•"/>
            </a:pPr>
            <a:r>
              <a:rPr lang="en-US" dirty="0"/>
              <a:t>Further, Records where important fields were missing values were also removed to avoid introducing bias in the results.</a:t>
            </a:r>
          </a:p>
          <a:p>
            <a:pPr marL="285750" indent="-285750">
              <a:buFont typeface="Arial" panose="020B0604020202020204" pitchFamily="34" charset="0"/>
              <a:buChar char="•"/>
            </a:pPr>
            <a:r>
              <a:rPr lang="en-US" dirty="0"/>
              <a:t>Finally, The Numerical columns were binned or segmented into categorical variable to plot useful charts for insights</a:t>
            </a:r>
          </a:p>
          <a:p>
            <a:pPr marL="285750" indent="-285750">
              <a:buFont typeface="Arial" panose="020B0604020202020204" pitchFamily="34" charset="0"/>
              <a:buChar char="•"/>
            </a:pPr>
            <a:r>
              <a:rPr lang="en-US" dirty="0"/>
              <a:t>The Analysis was focused on ‘Fully Paid’ vs ‘Charged Off’ loans therefore the data for ‘Current’ loans was discarded</a:t>
            </a:r>
            <a:endParaRPr lang="en-IN" dirty="0"/>
          </a:p>
        </p:txBody>
      </p:sp>
      <p:pic>
        <p:nvPicPr>
          <p:cNvPr id="5" name="Picture 4">
            <a:extLst>
              <a:ext uri="{FF2B5EF4-FFF2-40B4-BE49-F238E27FC236}">
                <a16:creationId xmlns:a16="http://schemas.microsoft.com/office/drawing/2014/main" id="{AD403FB5-8B86-472F-8D0C-141353C5418B}"/>
              </a:ext>
            </a:extLst>
          </p:cNvPr>
          <p:cNvPicPr>
            <a:picLocks noChangeAspect="1"/>
          </p:cNvPicPr>
          <p:nvPr/>
        </p:nvPicPr>
        <p:blipFill>
          <a:blip r:embed="rId2"/>
          <a:stretch>
            <a:fillRect/>
          </a:stretch>
        </p:blipFill>
        <p:spPr>
          <a:xfrm>
            <a:off x="2793960" y="5043464"/>
            <a:ext cx="3178216" cy="1754349"/>
          </a:xfrm>
          <a:prstGeom prst="rect">
            <a:avLst/>
          </a:prstGeom>
        </p:spPr>
      </p:pic>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269" y="600701"/>
            <a:ext cx="9313817" cy="856138"/>
          </a:xfrm>
        </p:spPr>
        <p:txBody>
          <a:bodyPr/>
          <a:lstStyle/>
          <a:p>
            <a:r>
              <a:rPr lang="en-IN" sz="2800" b="1" dirty="0">
                <a:latin typeface="+mn-lt"/>
              </a:rPr>
              <a:t>Data Analysis – Uni-variate</a:t>
            </a:r>
            <a:endParaRPr lang="en-IN" sz="2800" dirty="0">
              <a:latin typeface="+mn-lt"/>
            </a:endParaRPr>
          </a:p>
        </p:txBody>
      </p:sp>
      <p:sp>
        <p:nvSpPr>
          <p:cNvPr id="3" name="Content Placeholder 2"/>
          <p:cNvSpPr>
            <a:spLocks noGrp="1"/>
          </p:cNvSpPr>
          <p:nvPr>
            <p:ph idx="1"/>
          </p:nvPr>
        </p:nvSpPr>
        <p:spPr>
          <a:xfrm>
            <a:off x="1060269" y="1256869"/>
            <a:ext cx="10626906" cy="4344261"/>
          </a:xfrm>
        </p:spPr>
        <p:txBody>
          <a:bodyPr>
            <a:normAutofit/>
          </a:bodyPr>
          <a:lstStyle/>
          <a:p>
            <a:r>
              <a:rPr lang="en-US" sz="1400" dirty="0">
                <a:latin typeface="+mn-lt"/>
              </a:rPr>
              <a:t>Individual Variables were analyzed to plot the Rank-Frequency plots various important variables</a:t>
            </a:r>
          </a:p>
          <a:p>
            <a:r>
              <a:rPr lang="en-IN" sz="1400" dirty="0">
                <a:latin typeface="+mn-lt"/>
              </a:rPr>
              <a:t>Observation: Loan Amount, Grade, Home-Ownership and Purpose showed good characteristics of Power Law. Large number of loans were disbursed for Grade-B, DTI range 10-15, Term-30m, Int-Rate b/w 10-15%, during the fall of the year, with Experience of more than 10 yrs.</a:t>
            </a:r>
          </a:p>
          <a:p>
            <a:pPr marL="0" indent="0">
              <a:buNone/>
            </a:pPr>
            <a:endParaRPr lang="en-IN" sz="1800" dirty="0">
              <a:latin typeface="+mn-lt"/>
            </a:endParaRPr>
          </a:p>
        </p:txBody>
      </p:sp>
      <p:pic>
        <p:nvPicPr>
          <p:cNvPr id="5" name="Picture 4">
            <a:extLst>
              <a:ext uri="{FF2B5EF4-FFF2-40B4-BE49-F238E27FC236}">
                <a16:creationId xmlns:a16="http://schemas.microsoft.com/office/drawing/2014/main" id="{AA345311-755D-496E-BE96-80B0D83FE3DC}"/>
              </a:ext>
            </a:extLst>
          </p:cNvPr>
          <p:cNvPicPr>
            <a:picLocks noChangeAspect="1"/>
          </p:cNvPicPr>
          <p:nvPr/>
        </p:nvPicPr>
        <p:blipFill>
          <a:blip r:embed="rId2"/>
          <a:stretch>
            <a:fillRect/>
          </a:stretch>
        </p:blipFill>
        <p:spPr>
          <a:xfrm>
            <a:off x="895350" y="2113007"/>
            <a:ext cx="9848849" cy="2466219"/>
          </a:xfrm>
          <a:prstGeom prst="rect">
            <a:avLst/>
          </a:prstGeom>
        </p:spPr>
      </p:pic>
      <p:pic>
        <p:nvPicPr>
          <p:cNvPr id="10" name="Picture 9">
            <a:extLst>
              <a:ext uri="{FF2B5EF4-FFF2-40B4-BE49-F238E27FC236}">
                <a16:creationId xmlns:a16="http://schemas.microsoft.com/office/drawing/2014/main" id="{9AA041D2-221F-44F1-B990-E03D9B8525C0}"/>
              </a:ext>
            </a:extLst>
          </p:cNvPr>
          <p:cNvPicPr>
            <a:picLocks noChangeAspect="1"/>
          </p:cNvPicPr>
          <p:nvPr/>
        </p:nvPicPr>
        <p:blipFill>
          <a:blip r:embed="rId3"/>
          <a:stretch>
            <a:fillRect/>
          </a:stretch>
        </p:blipFill>
        <p:spPr>
          <a:xfrm>
            <a:off x="5892621" y="4632337"/>
            <a:ext cx="4791517" cy="2053030"/>
          </a:xfrm>
          <a:prstGeom prst="rect">
            <a:avLst/>
          </a:prstGeom>
        </p:spPr>
      </p:pic>
      <p:pic>
        <p:nvPicPr>
          <p:cNvPr id="16" name="Picture 15">
            <a:extLst>
              <a:ext uri="{FF2B5EF4-FFF2-40B4-BE49-F238E27FC236}">
                <a16:creationId xmlns:a16="http://schemas.microsoft.com/office/drawing/2014/main" id="{42D2EDDA-26D8-49B2-9BEA-982AA72389DF}"/>
              </a:ext>
            </a:extLst>
          </p:cNvPr>
          <p:cNvPicPr>
            <a:picLocks noChangeAspect="1"/>
          </p:cNvPicPr>
          <p:nvPr/>
        </p:nvPicPr>
        <p:blipFill>
          <a:blip r:embed="rId4"/>
          <a:stretch>
            <a:fillRect/>
          </a:stretch>
        </p:blipFill>
        <p:spPr>
          <a:xfrm>
            <a:off x="1132489" y="4694670"/>
            <a:ext cx="2379327" cy="1828290"/>
          </a:xfrm>
          <a:prstGeom prst="rect">
            <a:avLst/>
          </a:prstGeom>
        </p:spPr>
      </p:pic>
      <p:pic>
        <p:nvPicPr>
          <p:cNvPr id="18" name="Picture 17">
            <a:extLst>
              <a:ext uri="{FF2B5EF4-FFF2-40B4-BE49-F238E27FC236}">
                <a16:creationId xmlns:a16="http://schemas.microsoft.com/office/drawing/2014/main" id="{71669C45-488C-449B-A714-484773739ADE}"/>
              </a:ext>
            </a:extLst>
          </p:cNvPr>
          <p:cNvPicPr>
            <a:picLocks noChangeAspect="1"/>
          </p:cNvPicPr>
          <p:nvPr/>
        </p:nvPicPr>
        <p:blipFill>
          <a:blip r:embed="rId5"/>
          <a:stretch>
            <a:fillRect/>
          </a:stretch>
        </p:blipFill>
        <p:spPr>
          <a:xfrm>
            <a:off x="3584036" y="4594595"/>
            <a:ext cx="2236365" cy="2038455"/>
          </a:xfrm>
          <a:prstGeom prst="rect">
            <a:avLst/>
          </a:prstGeom>
        </p:spPr>
      </p:pic>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349" y="627283"/>
            <a:ext cx="9313817" cy="856138"/>
          </a:xfrm>
        </p:spPr>
        <p:txBody>
          <a:bodyPr/>
          <a:lstStyle/>
          <a:p>
            <a:r>
              <a:rPr lang="en-IN" sz="2800" b="1" dirty="0">
                <a:latin typeface="+mn-lt"/>
              </a:rPr>
              <a:t>Data Analysis – Segmented Uni-variate</a:t>
            </a:r>
            <a:endParaRPr lang="en-IN" sz="2800" dirty="0">
              <a:latin typeface="+mn-lt"/>
            </a:endParaRPr>
          </a:p>
        </p:txBody>
      </p:sp>
      <p:sp>
        <p:nvSpPr>
          <p:cNvPr id="3" name="Content Placeholder 2"/>
          <p:cNvSpPr>
            <a:spLocks noGrp="1"/>
          </p:cNvSpPr>
          <p:nvPr>
            <p:ph idx="1"/>
          </p:nvPr>
        </p:nvSpPr>
        <p:spPr>
          <a:xfrm>
            <a:off x="938349" y="1400968"/>
            <a:ext cx="11168742" cy="4344261"/>
          </a:xfrm>
        </p:spPr>
        <p:txBody>
          <a:bodyPr>
            <a:normAutofit/>
          </a:bodyPr>
          <a:lstStyle/>
          <a:p>
            <a:r>
              <a:rPr lang="en-US" sz="1800" dirty="0">
                <a:latin typeface="+mn-lt"/>
              </a:rPr>
              <a:t>The variables were analyzed by categorizing them and distinguishing the behavior for ‘Fully Paid’ and ‘Charged Off’</a:t>
            </a:r>
          </a:p>
          <a:p>
            <a:r>
              <a:rPr lang="en-US" sz="1800" dirty="0">
                <a:latin typeface="+mn-lt"/>
              </a:rPr>
              <a:t>Observation: Proportionally, Loan amount 5-10k, Home-Ownership of RENT, Purpose of ‘Debt-Recons’, DTI – 10-20, Interest Rate 10-15%, End of Year, </a:t>
            </a:r>
            <a:r>
              <a:rPr lang="en-US" sz="1800" dirty="0" err="1">
                <a:latin typeface="+mn-lt"/>
              </a:rPr>
              <a:t>Revol_Util</a:t>
            </a:r>
            <a:r>
              <a:rPr lang="en-US" sz="1800" dirty="0">
                <a:latin typeface="+mn-lt"/>
              </a:rPr>
              <a:t> 60+, Income range – 30k-60k is higher for Charged Off Loans.</a:t>
            </a:r>
          </a:p>
          <a:p>
            <a:endParaRPr lang="en-IN" sz="1400" b="1" dirty="0">
              <a:latin typeface="+mn-lt"/>
            </a:endParaRPr>
          </a:p>
          <a:p>
            <a:endParaRPr lang="en-IN" sz="1400" b="1" dirty="0">
              <a:latin typeface="+mn-lt"/>
            </a:endParaRPr>
          </a:p>
        </p:txBody>
      </p:sp>
      <p:pic>
        <p:nvPicPr>
          <p:cNvPr id="5" name="Picture 4">
            <a:extLst>
              <a:ext uri="{FF2B5EF4-FFF2-40B4-BE49-F238E27FC236}">
                <a16:creationId xmlns:a16="http://schemas.microsoft.com/office/drawing/2014/main" id="{A2B752DB-7F9A-44B0-A6F9-EFE5092F9E1A}"/>
              </a:ext>
            </a:extLst>
          </p:cNvPr>
          <p:cNvPicPr>
            <a:picLocks noChangeAspect="1"/>
          </p:cNvPicPr>
          <p:nvPr/>
        </p:nvPicPr>
        <p:blipFill>
          <a:blip r:embed="rId2"/>
          <a:stretch>
            <a:fillRect/>
          </a:stretch>
        </p:blipFill>
        <p:spPr>
          <a:xfrm>
            <a:off x="209839" y="2326761"/>
            <a:ext cx="2631920" cy="2204477"/>
          </a:xfrm>
          <a:prstGeom prst="rect">
            <a:avLst/>
          </a:prstGeom>
        </p:spPr>
      </p:pic>
      <p:pic>
        <p:nvPicPr>
          <p:cNvPr id="9" name="Picture 8">
            <a:extLst>
              <a:ext uri="{FF2B5EF4-FFF2-40B4-BE49-F238E27FC236}">
                <a16:creationId xmlns:a16="http://schemas.microsoft.com/office/drawing/2014/main" id="{49F058F9-960D-4E74-86AA-1B2CA9BADFD8}"/>
              </a:ext>
            </a:extLst>
          </p:cNvPr>
          <p:cNvPicPr>
            <a:picLocks noChangeAspect="1"/>
          </p:cNvPicPr>
          <p:nvPr/>
        </p:nvPicPr>
        <p:blipFill>
          <a:blip r:embed="rId3"/>
          <a:stretch>
            <a:fillRect/>
          </a:stretch>
        </p:blipFill>
        <p:spPr>
          <a:xfrm>
            <a:off x="3628750" y="2422012"/>
            <a:ext cx="2106979" cy="2109226"/>
          </a:xfrm>
          <a:prstGeom prst="rect">
            <a:avLst/>
          </a:prstGeom>
        </p:spPr>
      </p:pic>
      <p:pic>
        <p:nvPicPr>
          <p:cNvPr id="11" name="Picture 10">
            <a:extLst>
              <a:ext uri="{FF2B5EF4-FFF2-40B4-BE49-F238E27FC236}">
                <a16:creationId xmlns:a16="http://schemas.microsoft.com/office/drawing/2014/main" id="{1AE32423-DBB7-4B34-A24D-577EFAFA83EC}"/>
              </a:ext>
            </a:extLst>
          </p:cNvPr>
          <p:cNvPicPr>
            <a:picLocks noChangeAspect="1"/>
          </p:cNvPicPr>
          <p:nvPr/>
        </p:nvPicPr>
        <p:blipFill>
          <a:blip r:embed="rId4"/>
          <a:stretch>
            <a:fillRect/>
          </a:stretch>
        </p:blipFill>
        <p:spPr>
          <a:xfrm>
            <a:off x="6456273" y="2326761"/>
            <a:ext cx="2383700" cy="2204477"/>
          </a:xfrm>
          <a:prstGeom prst="rect">
            <a:avLst/>
          </a:prstGeom>
        </p:spPr>
      </p:pic>
      <p:pic>
        <p:nvPicPr>
          <p:cNvPr id="13" name="Picture 12">
            <a:extLst>
              <a:ext uri="{FF2B5EF4-FFF2-40B4-BE49-F238E27FC236}">
                <a16:creationId xmlns:a16="http://schemas.microsoft.com/office/drawing/2014/main" id="{2F0C2B47-04C7-49A7-8E93-E5A4D019B606}"/>
              </a:ext>
            </a:extLst>
          </p:cNvPr>
          <p:cNvPicPr>
            <a:picLocks noChangeAspect="1"/>
          </p:cNvPicPr>
          <p:nvPr/>
        </p:nvPicPr>
        <p:blipFill>
          <a:blip r:embed="rId5"/>
          <a:stretch>
            <a:fillRect/>
          </a:stretch>
        </p:blipFill>
        <p:spPr>
          <a:xfrm>
            <a:off x="9560517" y="2326761"/>
            <a:ext cx="2291056" cy="2204478"/>
          </a:xfrm>
          <a:prstGeom prst="rect">
            <a:avLst/>
          </a:prstGeom>
        </p:spPr>
      </p:pic>
      <p:pic>
        <p:nvPicPr>
          <p:cNvPr id="15" name="Picture 14">
            <a:extLst>
              <a:ext uri="{FF2B5EF4-FFF2-40B4-BE49-F238E27FC236}">
                <a16:creationId xmlns:a16="http://schemas.microsoft.com/office/drawing/2014/main" id="{7EF0E3E8-0126-4EA3-88CB-1960CB0BE77D}"/>
              </a:ext>
            </a:extLst>
          </p:cNvPr>
          <p:cNvPicPr>
            <a:picLocks noChangeAspect="1"/>
          </p:cNvPicPr>
          <p:nvPr/>
        </p:nvPicPr>
        <p:blipFill>
          <a:blip r:embed="rId6"/>
          <a:stretch>
            <a:fillRect/>
          </a:stretch>
        </p:blipFill>
        <p:spPr>
          <a:xfrm>
            <a:off x="209839" y="4792312"/>
            <a:ext cx="2631920" cy="1905833"/>
          </a:xfrm>
          <a:prstGeom prst="rect">
            <a:avLst/>
          </a:prstGeom>
        </p:spPr>
      </p:pic>
      <p:pic>
        <p:nvPicPr>
          <p:cNvPr id="18" name="Picture 17">
            <a:extLst>
              <a:ext uri="{FF2B5EF4-FFF2-40B4-BE49-F238E27FC236}">
                <a16:creationId xmlns:a16="http://schemas.microsoft.com/office/drawing/2014/main" id="{9B10CC76-E0E1-4172-B17A-E3C6F8DAAE5D}"/>
              </a:ext>
            </a:extLst>
          </p:cNvPr>
          <p:cNvPicPr>
            <a:picLocks noChangeAspect="1"/>
          </p:cNvPicPr>
          <p:nvPr/>
        </p:nvPicPr>
        <p:blipFill>
          <a:blip r:embed="rId7"/>
          <a:stretch>
            <a:fillRect/>
          </a:stretch>
        </p:blipFill>
        <p:spPr>
          <a:xfrm>
            <a:off x="3626981" y="4777622"/>
            <a:ext cx="2113070" cy="1905833"/>
          </a:xfrm>
          <a:prstGeom prst="rect">
            <a:avLst/>
          </a:prstGeom>
        </p:spPr>
      </p:pic>
      <p:pic>
        <p:nvPicPr>
          <p:cNvPr id="20" name="Picture 19">
            <a:extLst>
              <a:ext uri="{FF2B5EF4-FFF2-40B4-BE49-F238E27FC236}">
                <a16:creationId xmlns:a16="http://schemas.microsoft.com/office/drawing/2014/main" id="{95314100-C5FF-4CF8-BD09-F49D409EAE7F}"/>
              </a:ext>
            </a:extLst>
          </p:cNvPr>
          <p:cNvPicPr>
            <a:picLocks noChangeAspect="1"/>
          </p:cNvPicPr>
          <p:nvPr/>
        </p:nvPicPr>
        <p:blipFill>
          <a:blip r:embed="rId8"/>
          <a:stretch>
            <a:fillRect/>
          </a:stretch>
        </p:blipFill>
        <p:spPr>
          <a:xfrm>
            <a:off x="6525274" y="4840828"/>
            <a:ext cx="2314699" cy="1905834"/>
          </a:xfrm>
          <a:prstGeom prst="rect">
            <a:avLst/>
          </a:prstGeom>
        </p:spPr>
      </p:pic>
      <p:pic>
        <p:nvPicPr>
          <p:cNvPr id="22" name="Picture 21">
            <a:extLst>
              <a:ext uri="{FF2B5EF4-FFF2-40B4-BE49-F238E27FC236}">
                <a16:creationId xmlns:a16="http://schemas.microsoft.com/office/drawing/2014/main" id="{965D86C4-EFDD-41D6-B59B-21D7E8C023BA}"/>
              </a:ext>
            </a:extLst>
          </p:cNvPr>
          <p:cNvPicPr>
            <a:picLocks noChangeAspect="1"/>
          </p:cNvPicPr>
          <p:nvPr/>
        </p:nvPicPr>
        <p:blipFill>
          <a:blip r:embed="rId9"/>
          <a:stretch>
            <a:fillRect/>
          </a:stretch>
        </p:blipFill>
        <p:spPr>
          <a:xfrm>
            <a:off x="9588183" y="4840828"/>
            <a:ext cx="2244617" cy="1905834"/>
          </a:xfrm>
          <a:prstGeom prst="rect">
            <a:avLst/>
          </a:prstGeom>
        </p:spPr>
      </p:pic>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9997" y="1235734"/>
            <a:ext cx="10817678" cy="5344386"/>
          </a:xfrm>
        </p:spPr>
        <p:txBody>
          <a:bodyPr>
            <a:normAutofit/>
          </a:bodyPr>
          <a:lstStyle/>
          <a:p>
            <a:r>
              <a:rPr lang="en-US" sz="1800" dirty="0">
                <a:latin typeface="+mn-lt"/>
              </a:rPr>
              <a:t>Two set of variables are compared with each other against ‘Fully Paid’ and ‘Charged Off’ Loans</a:t>
            </a:r>
          </a:p>
          <a:p>
            <a:r>
              <a:rPr lang="en-US" sz="1800" dirty="0">
                <a:latin typeface="+mn-lt"/>
              </a:rPr>
              <a:t>Observation-1. Median value of Interest Rates &amp; Loan Amount for Charged Off Loan is higher than Fully paid.</a:t>
            </a:r>
          </a:p>
          <a:p>
            <a:r>
              <a:rPr lang="en-US" sz="1800" dirty="0">
                <a:latin typeface="+mn-lt"/>
              </a:rPr>
              <a:t>Observation-2. Median value of Int-Rates is higher for Grade G, Debt-Consolidation and term of 60 months for Charged off Loans</a:t>
            </a:r>
            <a:endParaRPr lang="en-US" sz="800" dirty="0">
              <a:latin typeface="+mn-lt"/>
            </a:endParaRPr>
          </a:p>
          <a:p>
            <a:endParaRPr lang="en-US" sz="1800" dirty="0">
              <a:latin typeface="+mn-lt"/>
            </a:endParaRPr>
          </a:p>
          <a:p>
            <a:endParaRPr lang="en-IN" sz="1800" dirty="0">
              <a:latin typeface="+mn-lt"/>
            </a:endParaRPr>
          </a:p>
        </p:txBody>
      </p:sp>
      <p:sp>
        <p:nvSpPr>
          <p:cNvPr id="6" name="Title 1"/>
          <p:cNvSpPr>
            <a:spLocks noGrp="1"/>
          </p:cNvSpPr>
          <p:nvPr>
            <p:ph type="title"/>
          </p:nvPr>
        </p:nvSpPr>
        <p:spPr>
          <a:xfrm>
            <a:off x="1059997" y="519871"/>
            <a:ext cx="9313817" cy="856138"/>
          </a:xfrm>
        </p:spPr>
        <p:txBody>
          <a:bodyPr/>
          <a:lstStyle/>
          <a:p>
            <a:r>
              <a:rPr lang="en-IN" b="1" dirty="0"/>
              <a:t> </a:t>
            </a:r>
            <a:r>
              <a:rPr lang="en-IN" sz="2800" b="1" dirty="0">
                <a:latin typeface="+mn-lt"/>
              </a:rPr>
              <a:t>Data Analysis- Bi-variate</a:t>
            </a:r>
            <a:endParaRPr lang="en-IN" sz="2800" dirty="0">
              <a:latin typeface="+mn-lt"/>
            </a:endParaRPr>
          </a:p>
        </p:txBody>
      </p:sp>
      <p:pic>
        <p:nvPicPr>
          <p:cNvPr id="4" name="Picture 3">
            <a:extLst>
              <a:ext uri="{FF2B5EF4-FFF2-40B4-BE49-F238E27FC236}">
                <a16:creationId xmlns:a16="http://schemas.microsoft.com/office/drawing/2014/main" id="{EF523EB4-E80B-44C1-A156-98BA7521BE4A}"/>
              </a:ext>
            </a:extLst>
          </p:cNvPr>
          <p:cNvPicPr>
            <a:picLocks noChangeAspect="1"/>
          </p:cNvPicPr>
          <p:nvPr/>
        </p:nvPicPr>
        <p:blipFill>
          <a:blip r:embed="rId2"/>
          <a:stretch>
            <a:fillRect/>
          </a:stretch>
        </p:blipFill>
        <p:spPr>
          <a:xfrm>
            <a:off x="153363" y="2569256"/>
            <a:ext cx="3169086" cy="2027967"/>
          </a:xfrm>
          <a:prstGeom prst="rect">
            <a:avLst/>
          </a:prstGeom>
        </p:spPr>
      </p:pic>
      <p:pic>
        <p:nvPicPr>
          <p:cNvPr id="7" name="Picture 6">
            <a:extLst>
              <a:ext uri="{FF2B5EF4-FFF2-40B4-BE49-F238E27FC236}">
                <a16:creationId xmlns:a16="http://schemas.microsoft.com/office/drawing/2014/main" id="{0B5C41A4-F614-452E-910B-5BE79ADAE4D3}"/>
              </a:ext>
            </a:extLst>
          </p:cNvPr>
          <p:cNvPicPr>
            <a:picLocks noChangeAspect="1"/>
          </p:cNvPicPr>
          <p:nvPr/>
        </p:nvPicPr>
        <p:blipFill>
          <a:blip r:embed="rId3"/>
          <a:stretch>
            <a:fillRect/>
          </a:stretch>
        </p:blipFill>
        <p:spPr>
          <a:xfrm>
            <a:off x="3322449" y="2569255"/>
            <a:ext cx="3245017" cy="2027967"/>
          </a:xfrm>
          <a:prstGeom prst="rect">
            <a:avLst/>
          </a:prstGeom>
        </p:spPr>
      </p:pic>
      <p:pic>
        <p:nvPicPr>
          <p:cNvPr id="10" name="Picture 9">
            <a:extLst>
              <a:ext uri="{FF2B5EF4-FFF2-40B4-BE49-F238E27FC236}">
                <a16:creationId xmlns:a16="http://schemas.microsoft.com/office/drawing/2014/main" id="{E35BB14A-688F-463D-A09C-DC29D8F677EF}"/>
              </a:ext>
            </a:extLst>
          </p:cNvPr>
          <p:cNvPicPr>
            <a:picLocks noChangeAspect="1"/>
          </p:cNvPicPr>
          <p:nvPr/>
        </p:nvPicPr>
        <p:blipFill>
          <a:blip r:embed="rId4"/>
          <a:stretch>
            <a:fillRect/>
          </a:stretch>
        </p:blipFill>
        <p:spPr>
          <a:xfrm>
            <a:off x="6832434" y="2470839"/>
            <a:ext cx="4730993" cy="2027968"/>
          </a:xfrm>
          <a:prstGeom prst="rect">
            <a:avLst/>
          </a:prstGeom>
        </p:spPr>
      </p:pic>
      <p:pic>
        <p:nvPicPr>
          <p:cNvPr id="12" name="Picture 11">
            <a:extLst>
              <a:ext uri="{FF2B5EF4-FFF2-40B4-BE49-F238E27FC236}">
                <a16:creationId xmlns:a16="http://schemas.microsoft.com/office/drawing/2014/main" id="{43B301E2-2227-484F-9A7E-93DBA87B5F3A}"/>
              </a:ext>
            </a:extLst>
          </p:cNvPr>
          <p:cNvPicPr>
            <a:picLocks noChangeAspect="1"/>
          </p:cNvPicPr>
          <p:nvPr/>
        </p:nvPicPr>
        <p:blipFill>
          <a:blip r:embed="rId5"/>
          <a:stretch>
            <a:fillRect/>
          </a:stretch>
        </p:blipFill>
        <p:spPr>
          <a:xfrm>
            <a:off x="153364" y="4881404"/>
            <a:ext cx="6315544" cy="1922017"/>
          </a:xfrm>
          <a:prstGeom prst="rect">
            <a:avLst/>
          </a:prstGeom>
        </p:spPr>
      </p:pic>
      <p:pic>
        <p:nvPicPr>
          <p:cNvPr id="14" name="Picture 13">
            <a:extLst>
              <a:ext uri="{FF2B5EF4-FFF2-40B4-BE49-F238E27FC236}">
                <a16:creationId xmlns:a16="http://schemas.microsoft.com/office/drawing/2014/main" id="{DB2D255C-EB44-47B3-8EF4-38CB01AEAFE4}"/>
              </a:ext>
            </a:extLst>
          </p:cNvPr>
          <p:cNvPicPr>
            <a:picLocks noChangeAspect="1"/>
          </p:cNvPicPr>
          <p:nvPr/>
        </p:nvPicPr>
        <p:blipFill>
          <a:blip r:embed="rId6"/>
          <a:stretch>
            <a:fillRect/>
          </a:stretch>
        </p:blipFill>
        <p:spPr>
          <a:xfrm>
            <a:off x="6857073" y="4707383"/>
            <a:ext cx="4681713" cy="1922017"/>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DBD24C6C-47CA-4EFD-8C7D-B27877BC9C66}"/>
              </a:ext>
            </a:extLst>
          </p:cNvPr>
          <p:cNvPicPr>
            <a:picLocks noGrp="1" noChangeAspect="1"/>
          </p:cNvPicPr>
          <p:nvPr>
            <p:ph idx="1"/>
          </p:nvPr>
        </p:nvPicPr>
        <p:blipFill>
          <a:blip r:embed="rId2"/>
          <a:stretch>
            <a:fillRect/>
          </a:stretch>
        </p:blipFill>
        <p:spPr>
          <a:xfrm>
            <a:off x="7923359" y="4601434"/>
            <a:ext cx="3837424" cy="1989195"/>
          </a:xfrm>
        </p:spPr>
      </p:pic>
      <p:sp>
        <p:nvSpPr>
          <p:cNvPr id="6" name="Title 1"/>
          <p:cNvSpPr>
            <a:spLocks noGrp="1"/>
          </p:cNvSpPr>
          <p:nvPr>
            <p:ph type="title"/>
          </p:nvPr>
        </p:nvSpPr>
        <p:spPr>
          <a:xfrm>
            <a:off x="1125518" y="618178"/>
            <a:ext cx="9313817" cy="856138"/>
          </a:xfrm>
        </p:spPr>
        <p:txBody>
          <a:bodyPr>
            <a:normAutofit/>
          </a:bodyPr>
          <a:lstStyle/>
          <a:p>
            <a:r>
              <a:rPr lang="en-IN" sz="2800" b="1" dirty="0">
                <a:latin typeface="+mn-lt"/>
              </a:rPr>
              <a:t>Data Analysis- Bi-variate Cont.</a:t>
            </a:r>
            <a:endParaRPr lang="en-IN" sz="2800" dirty="0"/>
          </a:p>
        </p:txBody>
      </p:sp>
      <p:pic>
        <p:nvPicPr>
          <p:cNvPr id="4" name="Picture 3">
            <a:extLst>
              <a:ext uri="{FF2B5EF4-FFF2-40B4-BE49-F238E27FC236}">
                <a16:creationId xmlns:a16="http://schemas.microsoft.com/office/drawing/2014/main" id="{C84539A6-BE70-4591-8438-37D3D5B5958A}"/>
              </a:ext>
            </a:extLst>
          </p:cNvPr>
          <p:cNvPicPr>
            <a:picLocks noChangeAspect="1"/>
          </p:cNvPicPr>
          <p:nvPr/>
        </p:nvPicPr>
        <p:blipFill>
          <a:blip r:embed="rId3"/>
          <a:stretch>
            <a:fillRect/>
          </a:stretch>
        </p:blipFill>
        <p:spPr>
          <a:xfrm>
            <a:off x="49576" y="2373707"/>
            <a:ext cx="3602549" cy="2141138"/>
          </a:xfrm>
          <a:prstGeom prst="rect">
            <a:avLst/>
          </a:prstGeom>
        </p:spPr>
      </p:pic>
      <p:pic>
        <p:nvPicPr>
          <p:cNvPr id="7" name="Picture 6">
            <a:extLst>
              <a:ext uri="{FF2B5EF4-FFF2-40B4-BE49-F238E27FC236}">
                <a16:creationId xmlns:a16="http://schemas.microsoft.com/office/drawing/2014/main" id="{370738DB-4A25-4310-B23C-42E7358046AC}"/>
              </a:ext>
            </a:extLst>
          </p:cNvPr>
          <p:cNvPicPr>
            <a:picLocks noChangeAspect="1"/>
          </p:cNvPicPr>
          <p:nvPr/>
        </p:nvPicPr>
        <p:blipFill>
          <a:blip r:embed="rId4"/>
          <a:stretch>
            <a:fillRect/>
          </a:stretch>
        </p:blipFill>
        <p:spPr>
          <a:xfrm>
            <a:off x="4151193" y="4602710"/>
            <a:ext cx="3606624" cy="1989195"/>
          </a:xfrm>
          <a:prstGeom prst="rect">
            <a:avLst/>
          </a:prstGeom>
        </p:spPr>
      </p:pic>
      <p:pic>
        <p:nvPicPr>
          <p:cNvPr id="10" name="Picture 9">
            <a:extLst>
              <a:ext uri="{FF2B5EF4-FFF2-40B4-BE49-F238E27FC236}">
                <a16:creationId xmlns:a16="http://schemas.microsoft.com/office/drawing/2014/main" id="{13DCC96B-3BE7-4093-B880-D9DC8CAC50DE}"/>
              </a:ext>
            </a:extLst>
          </p:cNvPr>
          <p:cNvPicPr>
            <a:picLocks noChangeAspect="1"/>
          </p:cNvPicPr>
          <p:nvPr/>
        </p:nvPicPr>
        <p:blipFill>
          <a:blip r:embed="rId5"/>
          <a:stretch>
            <a:fillRect/>
          </a:stretch>
        </p:blipFill>
        <p:spPr>
          <a:xfrm>
            <a:off x="7886097" y="2373707"/>
            <a:ext cx="3874686" cy="2141138"/>
          </a:xfrm>
          <a:prstGeom prst="rect">
            <a:avLst/>
          </a:prstGeom>
        </p:spPr>
      </p:pic>
      <p:pic>
        <p:nvPicPr>
          <p:cNvPr id="12" name="Picture 11">
            <a:extLst>
              <a:ext uri="{FF2B5EF4-FFF2-40B4-BE49-F238E27FC236}">
                <a16:creationId xmlns:a16="http://schemas.microsoft.com/office/drawing/2014/main" id="{A9C5A734-2EA3-4FC5-A20B-352AF299311C}"/>
              </a:ext>
            </a:extLst>
          </p:cNvPr>
          <p:cNvPicPr>
            <a:picLocks noChangeAspect="1"/>
          </p:cNvPicPr>
          <p:nvPr/>
        </p:nvPicPr>
        <p:blipFill>
          <a:blip r:embed="rId6"/>
          <a:stretch>
            <a:fillRect/>
          </a:stretch>
        </p:blipFill>
        <p:spPr>
          <a:xfrm>
            <a:off x="49576" y="4601434"/>
            <a:ext cx="3666196" cy="2141139"/>
          </a:xfrm>
          <a:prstGeom prst="rect">
            <a:avLst/>
          </a:prstGeom>
        </p:spPr>
      </p:pic>
      <p:pic>
        <p:nvPicPr>
          <p:cNvPr id="16" name="Picture 15">
            <a:extLst>
              <a:ext uri="{FF2B5EF4-FFF2-40B4-BE49-F238E27FC236}">
                <a16:creationId xmlns:a16="http://schemas.microsoft.com/office/drawing/2014/main" id="{4DE48998-E8ED-4F82-A667-06BF645B801E}"/>
              </a:ext>
            </a:extLst>
          </p:cNvPr>
          <p:cNvPicPr>
            <a:picLocks noChangeAspect="1"/>
          </p:cNvPicPr>
          <p:nvPr/>
        </p:nvPicPr>
        <p:blipFill>
          <a:blip r:embed="rId7"/>
          <a:stretch>
            <a:fillRect/>
          </a:stretch>
        </p:blipFill>
        <p:spPr>
          <a:xfrm>
            <a:off x="4151193" y="2373707"/>
            <a:ext cx="3666196" cy="2062188"/>
          </a:xfrm>
          <a:prstGeom prst="rect">
            <a:avLst/>
          </a:prstGeom>
        </p:spPr>
      </p:pic>
      <p:sp>
        <p:nvSpPr>
          <p:cNvPr id="19" name="TextBox 18">
            <a:extLst>
              <a:ext uri="{FF2B5EF4-FFF2-40B4-BE49-F238E27FC236}">
                <a16:creationId xmlns:a16="http://schemas.microsoft.com/office/drawing/2014/main" id="{549794A2-1102-473B-BA94-5769DAEAB59E}"/>
              </a:ext>
            </a:extLst>
          </p:cNvPr>
          <p:cNvSpPr txBox="1"/>
          <p:nvPr/>
        </p:nvSpPr>
        <p:spPr>
          <a:xfrm>
            <a:off x="912000" y="1331960"/>
            <a:ext cx="10744749" cy="923330"/>
          </a:xfrm>
          <a:prstGeom prst="rect">
            <a:avLst/>
          </a:prstGeom>
          <a:noFill/>
        </p:spPr>
        <p:txBody>
          <a:bodyPr wrap="square" rtlCol="0">
            <a:spAutoFit/>
          </a:bodyPr>
          <a:lstStyle/>
          <a:p>
            <a:pPr marL="285750" indent="-285750">
              <a:buFont typeface="Arial" panose="020B0604020202020204" pitchFamily="34" charset="0"/>
              <a:buChar char="•"/>
            </a:pPr>
            <a:r>
              <a:rPr lang="en-US" dirty="0"/>
              <a:t>High Interest Rate, Grade G and F, High Loan Amount, Longer Loan term, High </a:t>
            </a:r>
            <a:r>
              <a:rPr lang="en-US" dirty="0" err="1"/>
              <a:t>Revol</a:t>
            </a:r>
            <a:r>
              <a:rPr lang="en-US" dirty="0"/>
              <a:t> Utilization seemed to be main driving parameters which were observed for Charged Off Loan. </a:t>
            </a:r>
          </a:p>
          <a:p>
            <a:pPr marL="285750" indent="-285750">
              <a:buFont typeface="Arial" panose="020B0604020202020204" pitchFamily="34" charset="0"/>
              <a:buChar char="•"/>
            </a:pPr>
            <a:r>
              <a:rPr lang="en-US" dirty="0"/>
              <a:t>Interest-Rate, Loan Amount, Annual Income, </a:t>
            </a:r>
            <a:r>
              <a:rPr lang="en-US" dirty="0" err="1"/>
              <a:t>Revol</a:t>
            </a:r>
            <a:r>
              <a:rPr lang="en-US" dirty="0"/>
              <a:t> Utilization and Grade are compared in below plots</a:t>
            </a:r>
            <a:endParaRPr lang="en-IN" dirty="0"/>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3258" y="1445590"/>
            <a:ext cx="11168742" cy="4344261"/>
          </a:xfrm>
        </p:spPr>
        <p:txBody>
          <a:bodyPr>
            <a:normAutofit/>
          </a:bodyPr>
          <a:lstStyle/>
          <a:p>
            <a:r>
              <a:rPr lang="en-US" sz="1800" dirty="0">
                <a:latin typeface="+mn-lt"/>
              </a:rPr>
              <a:t>Loan Amount, Term, Interest Rate, Grade and Purpose were analyzed together to understand the behavior on how they affect the Status of Loan between ‘Fully Paid’ and ‘Charged Off’</a:t>
            </a:r>
          </a:p>
          <a:p>
            <a:endParaRPr lang="en-IN" sz="1800" dirty="0">
              <a:latin typeface="+mn-lt"/>
            </a:endParaRPr>
          </a:p>
        </p:txBody>
      </p:sp>
      <p:sp>
        <p:nvSpPr>
          <p:cNvPr id="6" name="Title 1"/>
          <p:cNvSpPr>
            <a:spLocks noGrp="1"/>
          </p:cNvSpPr>
          <p:nvPr>
            <p:ph type="title"/>
          </p:nvPr>
        </p:nvSpPr>
        <p:spPr>
          <a:xfrm>
            <a:off x="1023258" y="589452"/>
            <a:ext cx="9313817" cy="856138"/>
          </a:xfrm>
        </p:spPr>
        <p:txBody>
          <a:bodyPr/>
          <a:lstStyle/>
          <a:p>
            <a:r>
              <a:rPr lang="en-IN" b="1" dirty="0"/>
              <a:t> </a:t>
            </a:r>
            <a:r>
              <a:rPr lang="en-IN" sz="2800" b="1" dirty="0">
                <a:latin typeface="+mn-lt"/>
              </a:rPr>
              <a:t>Data Analysis- Multi-variate</a:t>
            </a:r>
          </a:p>
        </p:txBody>
      </p:sp>
      <p:pic>
        <p:nvPicPr>
          <p:cNvPr id="5" name="Picture 4">
            <a:extLst>
              <a:ext uri="{FF2B5EF4-FFF2-40B4-BE49-F238E27FC236}">
                <a16:creationId xmlns:a16="http://schemas.microsoft.com/office/drawing/2014/main" id="{08967EF7-0EA1-4838-A46D-160711CA4E78}"/>
              </a:ext>
            </a:extLst>
          </p:cNvPr>
          <p:cNvPicPr>
            <a:picLocks noChangeAspect="1"/>
          </p:cNvPicPr>
          <p:nvPr/>
        </p:nvPicPr>
        <p:blipFill>
          <a:blip r:embed="rId2"/>
          <a:stretch>
            <a:fillRect/>
          </a:stretch>
        </p:blipFill>
        <p:spPr>
          <a:xfrm>
            <a:off x="277155" y="2390721"/>
            <a:ext cx="3048157" cy="2076557"/>
          </a:xfrm>
          <a:prstGeom prst="rect">
            <a:avLst/>
          </a:prstGeom>
        </p:spPr>
      </p:pic>
      <p:pic>
        <p:nvPicPr>
          <p:cNvPr id="8" name="Picture 7">
            <a:extLst>
              <a:ext uri="{FF2B5EF4-FFF2-40B4-BE49-F238E27FC236}">
                <a16:creationId xmlns:a16="http://schemas.microsoft.com/office/drawing/2014/main" id="{5278C889-F5F1-4D64-B943-0016DD5D0A1C}"/>
              </a:ext>
            </a:extLst>
          </p:cNvPr>
          <p:cNvPicPr>
            <a:picLocks noChangeAspect="1"/>
          </p:cNvPicPr>
          <p:nvPr/>
        </p:nvPicPr>
        <p:blipFill>
          <a:blip r:embed="rId3"/>
          <a:stretch>
            <a:fillRect/>
          </a:stretch>
        </p:blipFill>
        <p:spPr>
          <a:xfrm>
            <a:off x="4219591" y="2390721"/>
            <a:ext cx="2921150" cy="2076557"/>
          </a:xfrm>
          <a:prstGeom prst="rect">
            <a:avLst/>
          </a:prstGeom>
        </p:spPr>
      </p:pic>
      <p:pic>
        <p:nvPicPr>
          <p:cNvPr id="10" name="Picture 9">
            <a:extLst>
              <a:ext uri="{FF2B5EF4-FFF2-40B4-BE49-F238E27FC236}">
                <a16:creationId xmlns:a16="http://schemas.microsoft.com/office/drawing/2014/main" id="{BDAB7542-F482-44BD-9F7F-C980780E3CE1}"/>
              </a:ext>
            </a:extLst>
          </p:cNvPr>
          <p:cNvPicPr>
            <a:picLocks noChangeAspect="1"/>
          </p:cNvPicPr>
          <p:nvPr/>
        </p:nvPicPr>
        <p:blipFill>
          <a:blip r:embed="rId4"/>
          <a:stretch>
            <a:fillRect/>
          </a:stretch>
        </p:blipFill>
        <p:spPr>
          <a:xfrm>
            <a:off x="8286940" y="2390721"/>
            <a:ext cx="3124361" cy="2032070"/>
          </a:xfrm>
          <a:prstGeom prst="rect">
            <a:avLst/>
          </a:prstGeom>
        </p:spPr>
      </p:pic>
      <p:pic>
        <p:nvPicPr>
          <p:cNvPr id="12" name="Picture 11">
            <a:extLst>
              <a:ext uri="{FF2B5EF4-FFF2-40B4-BE49-F238E27FC236}">
                <a16:creationId xmlns:a16="http://schemas.microsoft.com/office/drawing/2014/main" id="{97F49D1F-FDCD-40A1-A5FC-655DBFCDDE1B}"/>
              </a:ext>
            </a:extLst>
          </p:cNvPr>
          <p:cNvPicPr>
            <a:picLocks noChangeAspect="1"/>
          </p:cNvPicPr>
          <p:nvPr/>
        </p:nvPicPr>
        <p:blipFill>
          <a:blip r:embed="rId5"/>
          <a:stretch>
            <a:fillRect/>
          </a:stretch>
        </p:blipFill>
        <p:spPr>
          <a:xfrm>
            <a:off x="277155" y="4673012"/>
            <a:ext cx="4240091" cy="1972977"/>
          </a:xfrm>
          <a:prstGeom prst="rect">
            <a:avLst/>
          </a:prstGeom>
        </p:spPr>
      </p:pic>
      <p:pic>
        <p:nvPicPr>
          <p:cNvPr id="14" name="Picture 13">
            <a:extLst>
              <a:ext uri="{FF2B5EF4-FFF2-40B4-BE49-F238E27FC236}">
                <a16:creationId xmlns:a16="http://schemas.microsoft.com/office/drawing/2014/main" id="{2FAFA9D6-ECD2-46EA-85D8-0E9D5241B2B6}"/>
              </a:ext>
            </a:extLst>
          </p:cNvPr>
          <p:cNvPicPr>
            <a:picLocks noChangeAspect="1"/>
          </p:cNvPicPr>
          <p:nvPr/>
        </p:nvPicPr>
        <p:blipFill>
          <a:blip r:embed="rId6"/>
          <a:stretch>
            <a:fillRect/>
          </a:stretch>
        </p:blipFill>
        <p:spPr>
          <a:xfrm>
            <a:off x="4795320" y="4673012"/>
            <a:ext cx="6444603" cy="2115488"/>
          </a:xfrm>
          <a:prstGeom prst="rect">
            <a:avLst/>
          </a:prstGeom>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1498</TotalTime>
  <Words>941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Lending Club Case Study  SUBMISSION </vt:lpstr>
      <vt:lpstr> Objective</vt:lpstr>
      <vt:lpstr> Approach</vt:lpstr>
      <vt:lpstr> Data Clean-up</vt:lpstr>
      <vt:lpstr>Data Analysis – Uni-variate</vt:lpstr>
      <vt:lpstr>Data Analysis – Segmented Uni-variate</vt:lpstr>
      <vt:lpstr> Data Analysis- Bi-variate</vt:lpstr>
      <vt:lpstr>Data Analysis- Bi-variate Cont.</vt:lpstr>
      <vt:lpstr> Data Analysis- Multi-variate</vt:lpstr>
      <vt:lpstr> 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Abhishek Singh</cp:lastModifiedBy>
  <cp:revision>111</cp:revision>
  <dcterms:created xsi:type="dcterms:W3CDTF">2016-06-09T08:16:28Z</dcterms:created>
  <dcterms:modified xsi:type="dcterms:W3CDTF">2021-05-19T11:27:05Z</dcterms:modified>
</cp:coreProperties>
</file>