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shek Chaudhary" initials="AC" lastIdx="1" clrIdx="0">
    <p:extLst>
      <p:ext uri="{19B8F6BF-5375-455C-9EA6-DF929625EA0E}">
        <p15:presenceInfo xmlns:p15="http://schemas.microsoft.com/office/powerpoint/2012/main" userId="1a27869fae790e0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3" d="100"/>
          <a:sy n="73" d="100"/>
        </p:scale>
        <p:origin x="3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7B23178-F809-4BD5-B394-8EC444B6ED0D}" type="datetimeFigureOut">
              <a:rPr lang="en-IN" smtClean="0"/>
              <a:t>14-05-2024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20F1943-FABB-4BA5-9C24-42ABD552BC0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2204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B23178-F809-4BD5-B394-8EC444B6ED0D}"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0F1943-FABB-4BA5-9C24-42ABD552BC00}" type="slidenum">
              <a:rPr lang="en-IN" smtClean="0"/>
              <a:t>‹#›</a:t>
            </a:fld>
            <a:endParaRPr lang="en-IN"/>
          </a:p>
        </p:txBody>
      </p:sp>
    </p:spTree>
    <p:extLst>
      <p:ext uri="{BB962C8B-B14F-4D97-AF65-F5344CB8AC3E}">
        <p14:creationId xmlns:p14="http://schemas.microsoft.com/office/powerpoint/2010/main" val="4006798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B23178-F809-4BD5-B394-8EC444B6ED0D}"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F1943-FABB-4BA5-9C24-42ABD552BC0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992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B23178-F809-4BD5-B394-8EC444B6ED0D}"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F1943-FABB-4BA5-9C24-42ABD552BC0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2013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B23178-F809-4BD5-B394-8EC444B6ED0D}"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F1943-FABB-4BA5-9C24-42ABD552BC00}" type="slidenum">
              <a:rPr lang="en-IN" smtClean="0"/>
              <a:t>‹#›</a:t>
            </a:fld>
            <a:endParaRPr lang="en-IN"/>
          </a:p>
        </p:txBody>
      </p:sp>
    </p:spTree>
    <p:extLst>
      <p:ext uri="{BB962C8B-B14F-4D97-AF65-F5344CB8AC3E}">
        <p14:creationId xmlns:p14="http://schemas.microsoft.com/office/powerpoint/2010/main" val="751645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B23178-F809-4BD5-B394-8EC444B6ED0D}"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F1943-FABB-4BA5-9C24-42ABD552BC0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9944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B23178-F809-4BD5-B394-8EC444B6ED0D}"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F1943-FABB-4BA5-9C24-42ABD552BC0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2142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B23178-F809-4BD5-B394-8EC444B6ED0D}"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F1943-FABB-4BA5-9C24-42ABD552BC0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6050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B23178-F809-4BD5-B394-8EC444B6ED0D}"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F1943-FABB-4BA5-9C24-42ABD552BC0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0067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B23178-F809-4BD5-B394-8EC444B6ED0D}"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F1943-FABB-4BA5-9C24-42ABD552BC00}" type="slidenum">
              <a:rPr lang="en-IN" smtClean="0"/>
              <a:t>‹#›</a:t>
            </a:fld>
            <a:endParaRPr lang="en-IN"/>
          </a:p>
        </p:txBody>
      </p:sp>
    </p:spTree>
    <p:extLst>
      <p:ext uri="{BB962C8B-B14F-4D97-AF65-F5344CB8AC3E}">
        <p14:creationId xmlns:p14="http://schemas.microsoft.com/office/powerpoint/2010/main" val="3985836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B23178-F809-4BD5-B394-8EC444B6ED0D}"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F1943-FABB-4BA5-9C24-42ABD552BC0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774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B23178-F809-4BD5-B394-8EC444B6ED0D}"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0F1943-FABB-4BA5-9C24-42ABD552BC00}" type="slidenum">
              <a:rPr lang="en-IN" smtClean="0"/>
              <a:t>‹#›</a:t>
            </a:fld>
            <a:endParaRPr lang="en-IN"/>
          </a:p>
        </p:txBody>
      </p:sp>
    </p:spTree>
    <p:extLst>
      <p:ext uri="{BB962C8B-B14F-4D97-AF65-F5344CB8AC3E}">
        <p14:creationId xmlns:p14="http://schemas.microsoft.com/office/powerpoint/2010/main" val="239310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B23178-F809-4BD5-B394-8EC444B6ED0D}" type="datetimeFigureOut">
              <a:rPr lang="en-IN" smtClean="0"/>
              <a:t>14-05-2024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0F1943-FABB-4BA5-9C24-42ABD552BC0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5394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B23178-F809-4BD5-B394-8EC444B6ED0D}" type="datetimeFigureOut">
              <a:rPr lang="en-IN" smtClean="0"/>
              <a:t>14-05-2024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0F1943-FABB-4BA5-9C24-42ABD552BC0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1552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B23178-F809-4BD5-B394-8EC444B6ED0D}" type="datetimeFigureOut">
              <a:rPr lang="en-IN" smtClean="0"/>
              <a:t>14-05-2024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0F1943-FABB-4BA5-9C24-42ABD552BC00}" type="slidenum">
              <a:rPr lang="en-IN" smtClean="0"/>
              <a:t>‹#›</a:t>
            </a:fld>
            <a:endParaRPr lang="en-IN"/>
          </a:p>
        </p:txBody>
      </p:sp>
    </p:spTree>
    <p:extLst>
      <p:ext uri="{BB962C8B-B14F-4D97-AF65-F5344CB8AC3E}">
        <p14:creationId xmlns:p14="http://schemas.microsoft.com/office/powerpoint/2010/main" val="52409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B23178-F809-4BD5-B394-8EC444B6ED0D}"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0F1943-FABB-4BA5-9C24-42ABD552BC0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632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B23178-F809-4BD5-B394-8EC444B6ED0D}"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0F1943-FABB-4BA5-9C24-42ABD552BC00}" type="slidenum">
              <a:rPr lang="en-IN" smtClean="0"/>
              <a:t>‹#›</a:t>
            </a:fld>
            <a:endParaRPr lang="en-IN"/>
          </a:p>
        </p:txBody>
      </p:sp>
    </p:spTree>
    <p:extLst>
      <p:ext uri="{BB962C8B-B14F-4D97-AF65-F5344CB8AC3E}">
        <p14:creationId xmlns:p14="http://schemas.microsoft.com/office/powerpoint/2010/main" val="2507309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B23178-F809-4BD5-B394-8EC444B6ED0D}" type="datetimeFigureOut">
              <a:rPr lang="en-IN" smtClean="0"/>
              <a:t>14-05-2024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0F1943-FABB-4BA5-9C24-42ABD552BC00}" type="slidenum">
              <a:rPr lang="en-IN" smtClean="0"/>
              <a:t>‹#›</a:t>
            </a:fld>
            <a:endParaRPr lang="en-IN"/>
          </a:p>
        </p:txBody>
      </p:sp>
    </p:spTree>
    <p:extLst>
      <p:ext uri="{BB962C8B-B14F-4D97-AF65-F5344CB8AC3E}">
        <p14:creationId xmlns:p14="http://schemas.microsoft.com/office/powerpoint/2010/main" val="35874219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1E8F-8651-F78F-1923-B3EF9C65F9E8}"/>
              </a:ext>
            </a:extLst>
          </p:cNvPr>
          <p:cNvSpPr>
            <a:spLocks noGrp="1"/>
          </p:cNvSpPr>
          <p:nvPr>
            <p:ph type="ctrTitle"/>
          </p:nvPr>
        </p:nvSpPr>
        <p:spPr>
          <a:xfrm>
            <a:off x="2692398" y="2333898"/>
            <a:ext cx="6815669" cy="1976846"/>
          </a:xfrm>
        </p:spPr>
        <p:txBody>
          <a:bodyPr/>
          <a:lstStyle/>
          <a:p>
            <a:r>
              <a:rPr lang="en-IN" sz="4800" b="1" dirty="0"/>
              <a:t>COFFEE SHOP SALES ANALYSIS</a:t>
            </a:r>
          </a:p>
        </p:txBody>
      </p:sp>
      <p:pic>
        <p:nvPicPr>
          <p:cNvPr id="5" name="Graphic 4" descr="Coffee">
            <a:extLst>
              <a:ext uri="{FF2B5EF4-FFF2-40B4-BE49-F238E27FC236}">
                <a16:creationId xmlns:a16="http://schemas.microsoft.com/office/drawing/2014/main" id="{A921B7F2-AFCD-0163-1813-F8B1BF0D2F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21725" y="3947159"/>
            <a:ext cx="1023258" cy="914400"/>
          </a:xfrm>
          <a:prstGeom prst="rect">
            <a:avLst/>
          </a:prstGeom>
        </p:spPr>
      </p:pic>
    </p:spTree>
    <p:extLst>
      <p:ext uri="{BB962C8B-B14F-4D97-AF65-F5344CB8AC3E}">
        <p14:creationId xmlns:p14="http://schemas.microsoft.com/office/powerpoint/2010/main" val="1257068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EBC5-B179-9EC8-9F27-79059DFB279B}"/>
              </a:ext>
            </a:extLst>
          </p:cNvPr>
          <p:cNvSpPr>
            <a:spLocks noGrp="1"/>
          </p:cNvSpPr>
          <p:nvPr>
            <p:ph type="title"/>
          </p:nvPr>
        </p:nvSpPr>
        <p:spPr>
          <a:xfrm>
            <a:off x="1295402" y="731520"/>
            <a:ext cx="9601196" cy="1393371"/>
          </a:xfrm>
        </p:spPr>
        <p:txBody>
          <a:bodyPr>
            <a:normAutofit fontScale="90000"/>
          </a:bodyPr>
          <a:lstStyle/>
          <a:p>
            <a:r>
              <a:rPr lang="en-US" b="1" dirty="0"/>
              <a:t>Q: Which products are the best selling in terms of quantity?</a:t>
            </a:r>
            <a:endParaRPr lang="en-IN" b="1" dirty="0"/>
          </a:p>
        </p:txBody>
      </p:sp>
      <p:sp>
        <p:nvSpPr>
          <p:cNvPr id="3" name="Content Placeholder 2">
            <a:extLst>
              <a:ext uri="{FF2B5EF4-FFF2-40B4-BE49-F238E27FC236}">
                <a16:creationId xmlns:a16="http://schemas.microsoft.com/office/drawing/2014/main" id="{8B31D01A-C77B-F3B9-3952-38E8151FEB34}"/>
              </a:ext>
            </a:extLst>
          </p:cNvPr>
          <p:cNvSpPr>
            <a:spLocks noGrp="1"/>
          </p:cNvSpPr>
          <p:nvPr>
            <p:ph idx="1"/>
          </p:nvPr>
        </p:nvSpPr>
        <p:spPr/>
        <p:txBody>
          <a:bodyPr>
            <a:normAutofit/>
          </a:bodyPr>
          <a:lstStyle/>
          <a:p>
            <a:pPr>
              <a:buFont typeface="Wingdings" panose="05000000000000000000" pitchFamily="2" charset="2"/>
              <a:buChar char="Ø"/>
            </a:pPr>
            <a:r>
              <a:rPr lang="en-US" sz="2000" dirty="0"/>
              <a:t>Based on the charts and graphs , here are the best-selling products in terms of quantity:</a:t>
            </a:r>
          </a:p>
          <a:p>
            <a:pPr>
              <a:buFont typeface="Wingdings" panose="05000000000000000000" pitchFamily="2" charset="2"/>
              <a:buChar char="Ø"/>
            </a:pPr>
            <a:r>
              <a:rPr lang="en-IN" sz="2000" dirty="0"/>
              <a:t>Quantity </a:t>
            </a:r>
            <a:r>
              <a:rPr lang="en-US" sz="2000" dirty="0"/>
              <a:t>:</a:t>
            </a:r>
          </a:p>
          <a:p>
            <a:pPr>
              <a:buFont typeface="Arial" panose="020B0604020202020204" pitchFamily="34" charset="0"/>
              <a:buChar char="•"/>
            </a:pPr>
            <a:r>
              <a:rPr lang="en-US" sz="2000" dirty="0"/>
              <a:t>COFFEE  38%</a:t>
            </a:r>
          </a:p>
          <a:p>
            <a:pPr>
              <a:buFont typeface="Arial" panose="020B0604020202020204" pitchFamily="34" charset="0"/>
              <a:buChar char="•"/>
            </a:pPr>
            <a:r>
              <a:rPr lang="en-US" sz="2000" dirty="0"/>
              <a:t>TEA  28%</a:t>
            </a:r>
          </a:p>
          <a:p>
            <a:pPr>
              <a:buFont typeface="Wingdings" panose="05000000000000000000" pitchFamily="2" charset="2"/>
              <a:buChar char="Ø"/>
            </a:pPr>
            <a:r>
              <a:rPr lang="en-US" sz="2000" dirty="0"/>
              <a:t>Since the donut chart labeled  " Categories % Distribution Based On Sales" groups Coffee  and Tea together, it is impossible to say for certain which sells more in terms of quantity. However, these two categories together account for the largest percentage of sales (66%).</a:t>
            </a:r>
            <a:endParaRPr lang="en-IN" sz="2000" dirty="0"/>
          </a:p>
        </p:txBody>
      </p:sp>
      <p:pic>
        <p:nvPicPr>
          <p:cNvPr id="6" name="Graphic 5" descr="Coffee">
            <a:extLst>
              <a:ext uri="{FF2B5EF4-FFF2-40B4-BE49-F238E27FC236}">
                <a16:creationId xmlns:a16="http://schemas.microsoft.com/office/drawing/2014/main" id="{1E5016E0-E900-8D36-D4AE-8EA2D7E85E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90503" y="1426512"/>
            <a:ext cx="914400" cy="914400"/>
          </a:xfrm>
          <a:prstGeom prst="rect">
            <a:avLst/>
          </a:prstGeom>
        </p:spPr>
      </p:pic>
    </p:spTree>
    <p:extLst>
      <p:ext uri="{BB962C8B-B14F-4D97-AF65-F5344CB8AC3E}">
        <p14:creationId xmlns:p14="http://schemas.microsoft.com/office/powerpoint/2010/main" val="322387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947A1-7608-0E0A-DD31-EF30F0698764}"/>
              </a:ext>
            </a:extLst>
          </p:cNvPr>
          <p:cNvSpPr>
            <a:spLocks noGrp="1"/>
          </p:cNvSpPr>
          <p:nvPr>
            <p:ph type="title"/>
          </p:nvPr>
        </p:nvSpPr>
        <p:spPr/>
        <p:txBody>
          <a:bodyPr>
            <a:normAutofit fontScale="90000"/>
          </a:bodyPr>
          <a:lstStyle/>
          <a:p>
            <a:r>
              <a:rPr lang="en-US" b="1" dirty="0"/>
              <a:t>Q: How do sales vary by product category and type and tell </a:t>
            </a:r>
            <a:r>
              <a:rPr lang="en-IN" b="1" dirty="0"/>
              <a:t>Top Selling Categories</a:t>
            </a:r>
            <a:r>
              <a:rPr lang="en-US" b="1" dirty="0"/>
              <a:t>?</a:t>
            </a:r>
            <a:endParaRPr lang="en-IN" b="1" dirty="0"/>
          </a:p>
        </p:txBody>
      </p:sp>
      <p:sp>
        <p:nvSpPr>
          <p:cNvPr id="3" name="Content Placeholder 2">
            <a:extLst>
              <a:ext uri="{FF2B5EF4-FFF2-40B4-BE49-F238E27FC236}">
                <a16:creationId xmlns:a16="http://schemas.microsoft.com/office/drawing/2014/main" id="{DCFE9625-1B6B-9E4D-D738-ADC8DBE6308A}"/>
              </a:ext>
            </a:extLst>
          </p:cNvPr>
          <p:cNvSpPr>
            <a:spLocks noGrp="1"/>
          </p:cNvSpPr>
          <p:nvPr>
            <p:ph idx="1"/>
          </p:nvPr>
        </p:nvSpPr>
        <p:spPr>
          <a:xfrm>
            <a:off x="1295401" y="2556931"/>
            <a:ext cx="9601196" cy="3460691"/>
          </a:xfrm>
        </p:spPr>
        <p:txBody>
          <a:bodyPr>
            <a:normAutofit/>
          </a:bodyPr>
          <a:lstStyle/>
          <a:p>
            <a:pPr>
              <a:buFont typeface="Wingdings" panose="05000000000000000000" pitchFamily="2" charset="2"/>
              <a:buChar char="Ø"/>
            </a:pPr>
            <a:r>
              <a:rPr lang="en-IN" sz="1800" dirty="0"/>
              <a:t>Coffee (38%) and Coffee beans (6%) and combined both (44%)</a:t>
            </a:r>
          </a:p>
          <a:p>
            <a:pPr>
              <a:buFont typeface="Wingdings" panose="05000000000000000000" pitchFamily="2" charset="2"/>
              <a:buChar char="Ø"/>
            </a:pPr>
            <a:r>
              <a:rPr lang="en-IN" sz="1800" dirty="0"/>
              <a:t>Tea 28%</a:t>
            </a:r>
          </a:p>
          <a:p>
            <a:pPr>
              <a:buFont typeface="Wingdings" panose="05000000000000000000" pitchFamily="2" charset="2"/>
              <a:buChar char="Ø"/>
            </a:pPr>
            <a:r>
              <a:rPr lang="en-IN" sz="1800" dirty="0"/>
              <a:t>Bakery 12%</a:t>
            </a:r>
          </a:p>
          <a:p>
            <a:pPr>
              <a:buFont typeface="Wingdings" panose="05000000000000000000" pitchFamily="2" charset="2"/>
              <a:buChar char="Ø"/>
            </a:pPr>
            <a:r>
              <a:rPr lang="en-IN" sz="1800" dirty="0"/>
              <a:t>Drinking Chocolate 10%</a:t>
            </a:r>
          </a:p>
          <a:p>
            <a:pPr>
              <a:buFont typeface="Wingdings" panose="05000000000000000000" pitchFamily="2" charset="2"/>
              <a:buChar char="Ø"/>
            </a:pPr>
            <a:r>
              <a:rPr lang="en-IN" sz="1800" dirty="0"/>
              <a:t>Packaged Chocolate, Loose Tea, Flavours, Branded ( less than or equal to 2%)</a:t>
            </a:r>
          </a:p>
          <a:p>
            <a:pPr marL="0" indent="0">
              <a:buNone/>
            </a:pPr>
            <a:r>
              <a:rPr lang="en-IN" b="1" dirty="0"/>
              <a:t>Top Selling Categories: </a:t>
            </a:r>
          </a:p>
          <a:p>
            <a:pPr>
              <a:buFont typeface="Wingdings" panose="05000000000000000000" pitchFamily="2" charset="2"/>
              <a:buChar char="Ø"/>
            </a:pPr>
            <a:r>
              <a:rPr lang="en-IN" sz="1800" dirty="0"/>
              <a:t>Coffee (38%) and Coffee beans (6%) and combined both (44%)</a:t>
            </a:r>
          </a:p>
          <a:p>
            <a:pPr>
              <a:buFont typeface="Wingdings" panose="05000000000000000000" pitchFamily="2" charset="2"/>
              <a:buChar char="Ø"/>
            </a:pPr>
            <a:r>
              <a:rPr lang="en-IN" sz="1800" dirty="0"/>
              <a:t>Tea 28%</a:t>
            </a:r>
          </a:p>
          <a:p>
            <a:pPr marL="0" indent="0">
              <a:buNone/>
            </a:pPr>
            <a:endParaRPr lang="en-IN" b="1" dirty="0"/>
          </a:p>
        </p:txBody>
      </p:sp>
      <p:pic>
        <p:nvPicPr>
          <p:cNvPr id="5" name="Graphic 4" descr="Coffee">
            <a:extLst>
              <a:ext uri="{FF2B5EF4-FFF2-40B4-BE49-F238E27FC236}">
                <a16:creationId xmlns:a16="http://schemas.microsoft.com/office/drawing/2014/main" id="{E77C0332-16E7-9FA7-FD51-4AB23BEEDB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623" y="1176865"/>
            <a:ext cx="914400" cy="914400"/>
          </a:xfrm>
          <a:prstGeom prst="rect">
            <a:avLst/>
          </a:prstGeom>
        </p:spPr>
      </p:pic>
    </p:spTree>
    <p:extLst>
      <p:ext uri="{BB962C8B-B14F-4D97-AF65-F5344CB8AC3E}">
        <p14:creationId xmlns:p14="http://schemas.microsoft.com/office/powerpoint/2010/main" val="197545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3AF23-BF51-916E-E803-3B81768BFE28}"/>
              </a:ext>
            </a:extLst>
          </p:cNvPr>
          <p:cNvSpPr>
            <a:spLocks noGrp="1"/>
          </p:cNvSpPr>
          <p:nvPr>
            <p:ph type="title"/>
          </p:nvPr>
        </p:nvSpPr>
        <p:spPr/>
        <p:txBody>
          <a:bodyPr/>
          <a:lstStyle/>
          <a:p>
            <a:r>
              <a:rPr lang="en-US" b="1" u="sng" dirty="0"/>
              <a:t>START YOUR DAY WITH COFFEE </a:t>
            </a:r>
            <a:endParaRPr lang="en-IN" b="1" u="sng" dirty="0"/>
          </a:p>
        </p:txBody>
      </p:sp>
      <p:sp>
        <p:nvSpPr>
          <p:cNvPr id="3" name="Content Placeholder 2">
            <a:extLst>
              <a:ext uri="{FF2B5EF4-FFF2-40B4-BE49-F238E27FC236}">
                <a16:creationId xmlns:a16="http://schemas.microsoft.com/office/drawing/2014/main" id="{99C009AA-9490-A3E7-A483-D52745B9DDC6}"/>
              </a:ext>
            </a:extLst>
          </p:cNvPr>
          <p:cNvSpPr>
            <a:spLocks noGrp="1"/>
          </p:cNvSpPr>
          <p:nvPr>
            <p:ph idx="1"/>
          </p:nvPr>
        </p:nvSpPr>
        <p:spPr/>
        <p:txBody>
          <a:bodyPr/>
          <a:lstStyle/>
          <a:p>
            <a:r>
              <a:rPr lang="en-US" sz="3600" dirty="0"/>
              <a:t>The main objective of this project is to analyze retail sales data to gain actionable insights that will enhance the performance of the Coffee Shop</a:t>
            </a:r>
            <a:r>
              <a:rPr lang="en-US" dirty="0"/>
              <a:t>.</a:t>
            </a:r>
            <a:endParaRPr lang="en-IN" dirty="0"/>
          </a:p>
        </p:txBody>
      </p:sp>
      <p:pic>
        <p:nvPicPr>
          <p:cNvPr id="5" name="Graphic 4" descr="Coffee">
            <a:extLst>
              <a:ext uri="{FF2B5EF4-FFF2-40B4-BE49-F238E27FC236}">
                <a16:creationId xmlns:a16="http://schemas.microsoft.com/office/drawing/2014/main" id="{24401FF2-A41E-158A-7742-D8A583637C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94709" y="4678680"/>
            <a:ext cx="914400" cy="914400"/>
          </a:xfrm>
          <a:prstGeom prst="rect">
            <a:avLst/>
          </a:prstGeom>
        </p:spPr>
      </p:pic>
    </p:spTree>
    <p:extLst>
      <p:ext uri="{BB962C8B-B14F-4D97-AF65-F5344CB8AC3E}">
        <p14:creationId xmlns:p14="http://schemas.microsoft.com/office/powerpoint/2010/main" val="1304785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4B919-16E2-1CE0-1038-EF35A8AB6360}"/>
              </a:ext>
            </a:extLst>
          </p:cNvPr>
          <p:cNvSpPr>
            <a:spLocks noGrp="1"/>
          </p:cNvSpPr>
          <p:nvPr>
            <p:ph type="title"/>
          </p:nvPr>
        </p:nvSpPr>
        <p:spPr/>
        <p:txBody>
          <a:bodyPr>
            <a:normAutofit/>
          </a:bodyPr>
          <a:lstStyle/>
          <a:p>
            <a:r>
              <a:rPr lang="en-IN" sz="4000" b="1" dirty="0"/>
              <a:t>QUESTIONS : </a:t>
            </a:r>
          </a:p>
        </p:txBody>
      </p:sp>
      <p:sp>
        <p:nvSpPr>
          <p:cNvPr id="3" name="Content Placeholder 2">
            <a:extLst>
              <a:ext uri="{FF2B5EF4-FFF2-40B4-BE49-F238E27FC236}">
                <a16:creationId xmlns:a16="http://schemas.microsoft.com/office/drawing/2014/main" id="{4BA13022-49FC-E7B2-ECA5-237EFC5C189F}"/>
              </a:ext>
            </a:extLst>
          </p:cNvPr>
          <p:cNvSpPr>
            <a:spLocks noGrp="1"/>
          </p:cNvSpPr>
          <p:nvPr>
            <p:ph idx="1"/>
          </p:nvPr>
        </p:nvSpPr>
        <p:spPr/>
        <p:txBody>
          <a:bodyPr>
            <a:normAutofit/>
          </a:bodyPr>
          <a:lstStyle/>
          <a:p>
            <a:pPr marL="0" indent="0">
              <a:buNone/>
            </a:pPr>
            <a:r>
              <a:rPr lang="en-US" sz="2000" b="1" dirty="0"/>
              <a:t>Q: How do sales vary by day of the week and hour of the day?</a:t>
            </a:r>
          </a:p>
          <a:p>
            <a:pPr marL="0" indent="0">
              <a:buNone/>
            </a:pPr>
            <a:r>
              <a:rPr lang="en-US" sz="2000" b="1" dirty="0"/>
              <a:t>Q: Are there any peak times for sales activity?</a:t>
            </a:r>
          </a:p>
          <a:p>
            <a:pPr marL="0" indent="0">
              <a:buNone/>
            </a:pPr>
            <a:r>
              <a:rPr lang="en-US" sz="2000" b="1" dirty="0"/>
              <a:t>Q: What is the total sales revenue for each month?</a:t>
            </a:r>
          </a:p>
          <a:p>
            <a:pPr marL="0" indent="0">
              <a:buNone/>
            </a:pPr>
            <a:r>
              <a:rPr lang="en-US" sz="2000" b="1" dirty="0"/>
              <a:t>Q: How do sales vary across different store locations?</a:t>
            </a:r>
          </a:p>
          <a:p>
            <a:pPr marL="0" indent="0">
              <a:buNone/>
            </a:pPr>
            <a:r>
              <a:rPr lang="en-US" sz="2000" b="1" dirty="0"/>
              <a:t>Q: what is percentage size distribution base on orders?</a:t>
            </a:r>
          </a:p>
          <a:p>
            <a:pPr marL="0" indent="0">
              <a:buNone/>
            </a:pPr>
            <a:r>
              <a:rPr lang="en-US" sz="2000" b="1" dirty="0"/>
              <a:t>Q: Which products are the best selling in terms of quantity?</a:t>
            </a:r>
          </a:p>
          <a:p>
            <a:pPr marL="0" indent="0">
              <a:buNone/>
            </a:pPr>
            <a:r>
              <a:rPr lang="en-US" sz="1900" b="1" dirty="0"/>
              <a:t>Q: How do sales vary by product category and type and tell </a:t>
            </a:r>
            <a:r>
              <a:rPr lang="en-IN" sz="1900" b="1" dirty="0"/>
              <a:t>Top Selling Categories</a:t>
            </a:r>
            <a:r>
              <a:rPr lang="en-US" sz="1900" b="1" dirty="0"/>
              <a:t>?</a:t>
            </a:r>
          </a:p>
          <a:p>
            <a:endParaRPr lang="en-IN" sz="2000" dirty="0"/>
          </a:p>
        </p:txBody>
      </p:sp>
      <p:pic>
        <p:nvPicPr>
          <p:cNvPr id="5" name="Graphic 4" descr="Coffee">
            <a:extLst>
              <a:ext uri="{FF2B5EF4-FFF2-40B4-BE49-F238E27FC236}">
                <a16:creationId xmlns:a16="http://schemas.microsoft.com/office/drawing/2014/main" id="{3887AA77-5B6B-D52E-AE33-392E7AC8B6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12720" y="1049866"/>
            <a:ext cx="914400" cy="914400"/>
          </a:xfrm>
          <a:prstGeom prst="rect">
            <a:avLst/>
          </a:prstGeom>
        </p:spPr>
      </p:pic>
    </p:spTree>
    <p:extLst>
      <p:ext uri="{BB962C8B-B14F-4D97-AF65-F5344CB8AC3E}">
        <p14:creationId xmlns:p14="http://schemas.microsoft.com/office/powerpoint/2010/main" val="3734254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DD0C-9400-C1D9-1465-ADBAEA52F3D9}"/>
              </a:ext>
            </a:extLst>
          </p:cNvPr>
          <p:cNvSpPr>
            <a:spLocks noGrp="1"/>
          </p:cNvSpPr>
          <p:nvPr>
            <p:ph type="title"/>
          </p:nvPr>
        </p:nvSpPr>
        <p:spPr>
          <a:xfrm>
            <a:off x="1295402" y="679270"/>
            <a:ext cx="9601196" cy="1158239"/>
          </a:xfrm>
        </p:spPr>
        <p:txBody>
          <a:bodyPr/>
          <a:lstStyle/>
          <a:p>
            <a:r>
              <a:rPr lang="en-IN" b="1" u="sng" dirty="0"/>
              <a:t>RECOMMENDED ANALYSIS</a:t>
            </a:r>
          </a:p>
        </p:txBody>
      </p:sp>
      <p:pic>
        <p:nvPicPr>
          <p:cNvPr id="5" name="Content Placeholder 4">
            <a:extLst>
              <a:ext uri="{FF2B5EF4-FFF2-40B4-BE49-F238E27FC236}">
                <a16:creationId xmlns:a16="http://schemas.microsoft.com/office/drawing/2014/main" id="{BB084757-D843-F544-62E9-2367ED3261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3" y="1837509"/>
            <a:ext cx="9601196" cy="4206240"/>
          </a:xfrm>
        </p:spPr>
      </p:pic>
      <p:pic>
        <p:nvPicPr>
          <p:cNvPr id="7" name="Graphic 6" descr="Coffee">
            <a:extLst>
              <a:ext uri="{FF2B5EF4-FFF2-40B4-BE49-F238E27FC236}">
                <a16:creationId xmlns:a16="http://schemas.microsoft.com/office/drawing/2014/main" id="{76713389-C86D-36CC-DFF4-7338A82CCF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1709" y="679270"/>
            <a:ext cx="914400" cy="914400"/>
          </a:xfrm>
          <a:prstGeom prst="rect">
            <a:avLst/>
          </a:prstGeom>
        </p:spPr>
      </p:pic>
    </p:spTree>
    <p:extLst>
      <p:ext uri="{BB962C8B-B14F-4D97-AF65-F5344CB8AC3E}">
        <p14:creationId xmlns:p14="http://schemas.microsoft.com/office/powerpoint/2010/main" val="3754192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70AB-E070-2B2D-4938-0029F8F591E1}"/>
              </a:ext>
            </a:extLst>
          </p:cNvPr>
          <p:cNvSpPr>
            <a:spLocks noGrp="1"/>
          </p:cNvSpPr>
          <p:nvPr>
            <p:ph type="title"/>
          </p:nvPr>
        </p:nvSpPr>
        <p:spPr>
          <a:xfrm>
            <a:off x="1295402" y="757646"/>
            <a:ext cx="9601196" cy="1367245"/>
          </a:xfrm>
        </p:spPr>
        <p:txBody>
          <a:bodyPr>
            <a:normAutofit fontScale="90000"/>
          </a:bodyPr>
          <a:lstStyle/>
          <a:p>
            <a:r>
              <a:rPr lang="en-US" b="1" dirty="0"/>
              <a:t>Q: How do sales vary by day of the week and hour of the day?</a:t>
            </a:r>
            <a:endParaRPr lang="en-IN" b="1" dirty="0"/>
          </a:p>
        </p:txBody>
      </p:sp>
      <p:sp>
        <p:nvSpPr>
          <p:cNvPr id="4" name="Rectangle 1">
            <a:extLst>
              <a:ext uri="{FF2B5EF4-FFF2-40B4-BE49-F238E27FC236}">
                <a16:creationId xmlns:a16="http://schemas.microsoft.com/office/drawing/2014/main" id="{B4BD18F1-5DD1-D838-B71D-1C0CA520C656}"/>
              </a:ext>
            </a:extLst>
          </p:cNvPr>
          <p:cNvSpPr>
            <a:spLocks noGrp="1" noChangeArrowheads="1"/>
          </p:cNvSpPr>
          <p:nvPr>
            <p:ph idx="1"/>
          </p:nvPr>
        </p:nvSpPr>
        <p:spPr bwMode="auto">
          <a:xfrm>
            <a:off x="1295401" y="2692908"/>
            <a:ext cx="977798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Arial" panose="020B0604020202020204" pitchFamily="34" charset="0"/>
              </a:rPr>
              <a:t> Weekdays vs Weekends:</a:t>
            </a:r>
            <a:r>
              <a:rPr kumimoji="0" lang="en-US" altLang="en-US" b="0" i="0" u="none" strike="noStrike" cap="none" normalizeH="0" baseline="0" dirty="0">
                <a:ln>
                  <a:noFill/>
                </a:ln>
                <a:solidFill>
                  <a:schemeClr val="tx1"/>
                </a:solidFill>
                <a:effectLst/>
                <a:latin typeface="Arial" panose="020B0604020202020204" pitchFamily="34" charset="0"/>
              </a:rPr>
              <a:t> Sales are higher on weekdays than on weekends. Mondays have the highest total sales, followed by Tuesdays. Weekends see a significant drop in sales compared to weekdays. Sunday has the lowest total sales of the week.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R="0" lvl="0" algn="ctr"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Arial" panose="020B0604020202020204" pitchFamily="34" charset="0"/>
              </a:rPr>
              <a:t> Hours:</a:t>
            </a:r>
            <a:r>
              <a:rPr kumimoji="0" lang="en-US" altLang="en-US" b="0" i="0" u="none" strike="noStrike" cap="none" normalizeH="0" baseline="0" dirty="0">
                <a:ln>
                  <a:noFill/>
                </a:ln>
                <a:solidFill>
                  <a:schemeClr val="tx1"/>
                </a:solidFill>
                <a:effectLst/>
                <a:latin typeface="Arial" panose="020B0604020202020204" pitchFamily="34" charset="0"/>
              </a:rPr>
              <a:t> Sales are highest in the morning between 7 am and 10 am. </a:t>
            </a:r>
          </a:p>
          <a:p>
            <a:pPr marL="0" marR="0" lvl="0" indent="0" algn="ctr"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There is a lunchtime slump, and then sales pick up again in the                        afternoon, although not to the same level as the morning rush. </a:t>
            </a:r>
          </a:p>
        </p:txBody>
      </p:sp>
      <p:pic>
        <p:nvPicPr>
          <p:cNvPr id="6" name="Graphic 5" descr="Coffee">
            <a:extLst>
              <a:ext uri="{FF2B5EF4-FFF2-40B4-BE49-F238E27FC236}">
                <a16:creationId xmlns:a16="http://schemas.microsoft.com/office/drawing/2014/main" id="{DE94456E-1395-5320-FE7B-913D1D536B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0800" y="1441268"/>
            <a:ext cx="914400" cy="914400"/>
          </a:xfrm>
          <a:prstGeom prst="rect">
            <a:avLst/>
          </a:prstGeom>
        </p:spPr>
      </p:pic>
    </p:spTree>
    <p:extLst>
      <p:ext uri="{BB962C8B-B14F-4D97-AF65-F5344CB8AC3E}">
        <p14:creationId xmlns:p14="http://schemas.microsoft.com/office/powerpoint/2010/main" val="2336749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860A3-F9E6-38AA-A776-6DB2F92EEDD7}"/>
              </a:ext>
            </a:extLst>
          </p:cNvPr>
          <p:cNvSpPr>
            <a:spLocks noGrp="1"/>
          </p:cNvSpPr>
          <p:nvPr>
            <p:ph type="title"/>
          </p:nvPr>
        </p:nvSpPr>
        <p:spPr>
          <a:xfrm>
            <a:off x="1295402" y="896983"/>
            <a:ext cx="9601196" cy="1245326"/>
          </a:xfrm>
        </p:spPr>
        <p:txBody>
          <a:bodyPr>
            <a:normAutofit fontScale="90000"/>
          </a:bodyPr>
          <a:lstStyle/>
          <a:p>
            <a:r>
              <a:rPr lang="en-US" b="1" dirty="0"/>
              <a:t>Q: Are there any peak times for sales activity?</a:t>
            </a:r>
            <a:endParaRPr lang="en-IN" b="1" dirty="0"/>
          </a:p>
        </p:txBody>
      </p:sp>
      <p:sp>
        <p:nvSpPr>
          <p:cNvPr id="3" name="Content Placeholder 2">
            <a:extLst>
              <a:ext uri="{FF2B5EF4-FFF2-40B4-BE49-F238E27FC236}">
                <a16:creationId xmlns:a16="http://schemas.microsoft.com/office/drawing/2014/main" id="{303BE98D-D64B-9954-E3D6-72C19CB4175B}"/>
              </a:ext>
            </a:extLst>
          </p:cNvPr>
          <p:cNvSpPr>
            <a:spLocks noGrp="1"/>
          </p:cNvSpPr>
          <p:nvPr>
            <p:ph idx="1"/>
          </p:nvPr>
        </p:nvSpPr>
        <p:spPr>
          <a:xfrm>
            <a:off x="1295401" y="2708366"/>
            <a:ext cx="9601196" cy="3167502"/>
          </a:xfrm>
        </p:spPr>
        <p:txBody>
          <a:bodyPr/>
          <a:lstStyle/>
          <a:p>
            <a:pPr marL="0" indent="0">
              <a:buNone/>
            </a:pPr>
            <a:r>
              <a:rPr lang="en-US" dirty="0"/>
              <a:t>Yes, there are peak times for sales activity according to the data in the image. The chart labeled "Quantity Order Based On Hours" shows that sales peak in the morning between 7 am and 10 am. There is a lunchtime slump, and then sales pick up again in the afternoon, although not to the same level as the morning rush, but weekends seem to have a flatter sales curve throughout the day.</a:t>
            </a:r>
            <a:endParaRPr lang="en-IN" dirty="0"/>
          </a:p>
        </p:txBody>
      </p:sp>
      <p:pic>
        <p:nvPicPr>
          <p:cNvPr id="5" name="Graphic 4" descr="Coffee">
            <a:extLst>
              <a:ext uri="{FF2B5EF4-FFF2-40B4-BE49-F238E27FC236}">
                <a16:creationId xmlns:a16="http://schemas.microsoft.com/office/drawing/2014/main" id="{5F1C5F6A-3E62-75E3-592F-DE5AB22696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61063" y="1430383"/>
            <a:ext cx="914400" cy="914400"/>
          </a:xfrm>
          <a:prstGeom prst="rect">
            <a:avLst/>
          </a:prstGeom>
        </p:spPr>
      </p:pic>
    </p:spTree>
    <p:extLst>
      <p:ext uri="{BB962C8B-B14F-4D97-AF65-F5344CB8AC3E}">
        <p14:creationId xmlns:p14="http://schemas.microsoft.com/office/powerpoint/2010/main" val="1779243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4853E-EA44-3D0F-2C38-799A3FFD8508}"/>
              </a:ext>
            </a:extLst>
          </p:cNvPr>
          <p:cNvSpPr>
            <a:spLocks noGrp="1"/>
          </p:cNvSpPr>
          <p:nvPr>
            <p:ph type="title"/>
          </p:nvPr>
        </p:nvSpPr>
        <p:spPr/>
        <p:txBody>
          <a:bodyPr>
            <a:normAutofit fontScale="90000"/>
          </a:bodyPr>
          <a:lstStyle/>
          <a:p>
            <a:r>
              <a:rPr lang="en-US" b="1" dirty="0"/>
              <a:t>Q: What is the total sales revenue for each month?</a:t>
            </a:r>
            <a:endParaRPr lang="en-IN" b="1" dirty="0"/>
          </a:p>
        </p:txBody>
      </p:sp>
      <p:sp>
        <p:nvSpPr>
          <p:cNvPr id="3" name="Content Placeholder 2">
            <a:extLst>
              <a:ext uri="{FF2B5EF4-FFF2-40B4-BE49-F238E27FC236}">
                <a16:creationId xmlns:a16="http://schemas.microsoft.com/office/drawing/2014/main" id="{043573CB-6697-B83D-5E91-2E3EABCFFADC}"/>
              </a:ext>
            </a:extLst>
          </p:cNvPr>
          <p:cNvSpPr>
            <a:spLocks noGrp="1"/>
          </p:cNvSpPr>
          <p:nvPr>
            <p:ph idx="1"/>
          </p:nvPr>
        </p:nvSpPr>
        <p:spPr/>
        <p:txBody>
          <a:bodyPr>
            <a:normAutofit/>
          </a:bodyPr>
          <a:lstStyle/>
          <a:p>
            <a:pPr marL="0" indent="0">
              <a:buNone/>
            </a:pPr>
            <a:r>
              <a:rPr lang="en-US" sz="2800" dirty="0"/>
              <a:t>The total coffee sales are shown in the chart titled "Footfall Over Various Store Locations." Here, we can see the monthly sales figures for three locations: Astoria, Hell's Kitchen, and Lower Manhattan. The chart also shows the combined total coffee sales for these three cities. For reference, the monthly sales figures are: January = $17,314, February = $16,359, March = $21,229, April = $25,335, and May = $33,527.</a:t>
            </a:r>
            <a:endParaRPr lang="en-IN" sz="2800" dirty="0"/>
          </a:p>
        </p:txBody>
      </p:sp>
      <p:pic>
        <p:nvPicPr>
          <p:cNvPr id="5" name="Graphic 4" descr="Coffee">
            <a:extLst>
              <a:ext uri="{FF2B5EF4-FFF2-40B4-BE49-F238E27FC236}">
                <a16:creationId xmlns:a16="http://schemas.microsoft.com/office/drawing/2014/main" id="{35AB054A-EF7B-8297-0CDF-C3781C0C7D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13611" y="1507066"/>
            <a:ext cx="914400" cy="914400"/>
          </a:xfrm>
          <a:prstGeom prst="rect">
            <a:avLst/>
          </a:prstGeom>
        </p:spPr>
      </p:pic>
    </p:spTree>
    <p:extLst>
      <p:ext uri="{BB962C8B-B14F-4D97-AF65-F5344CB8AC3E}">
        <p14:creationId xmlns:p14="http://schemas.microsoft.com/office/powerpoint/2010/main" val="282983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1311-AB7A-F3DC-6561-401C9611DDA2}"/>
              </a:ext>
            </a:extLst>
          </p:cNvPr>
          <p:cNvSpPr>
            <a:spLocks noGrp="1"/>
          </p:cNvSpPr>
          <p:nvPr>
            <p:ph type="title"/>
          </p:nvPr>
        </p:nvSpPr>
        <p:spPr/>
        <p:txBody>
          <a:bodyPr>
            <a:normAutofit fontScale="90000"/>
          </a:bodyPr>
          <a:lstStyle/>
          <a:p>
            <a:r>
              <a:rPr lang="en-US" b="1" dirty="0"/>
              <a:t>Q: How do sales vary across different store locations?</a:t>
            </a:r>
            <a:endParaRPr lang="en-IN" b="1" dirty="0"/>
          </a:p>
        </p:txBody>
      </p:sp>
      <p:sp>
        <p:nvSpPr>
          <p:cNvPr id="3" name="Content Placeholder 2">
            <a:extLst>
              <a:ext uri="{FF2B5EF4-FFF2-40B4-BE49-F238E27FC236}">
                <a16:creationId xmlns:a16="http://schemas.microsoft.com/office/drawing/2014/main" id="{AB6F9C8D-6F9D-6BDC-A8F7-CDF09A1EE5BF}"/>
              </a:ext>
            </a:extLst>
          </p:cNvPr>
          <p:cNvSpPr>
            <a:spLocks noGrp="1"/>
          </p:cNvSpPr>
          <p:nvPr>
            <p:ph idx="1"/>
          </p:nvPr>
        </p:nvSpPr>
        <p:spPr/>
        <p:txBody>
          <a:bodyPr/>
          <a:lstStyle/>
          <a:p>
            <a:pPr marL="0" indent="0">
              <a:buNone/>
            </a:pPr>
            <a:r>
              <a:rPr lang="en-US" b="1" dirty="0"/>
              <a:t>Total Sales by Location In The Month Of May :</a:t>
            </a:r>
          </a:p>
          <a:p>
            <a:pPr marL="0" indent="0">
              <a:buNone/>
            </a:pPr>
            <a:endParaRPr lang="en-US" dirty="0"/>
          </a:p>
          <a:p>
            <a:pPr>
              <a:buFont typeface="Wingdings" panose="05000000000000000000" pitchFamily="2" charset="2"/>
              <a:buChar char="Ø"/>
            </a:pPr>
            <a:r>
              <a:rPr lang="en-US" dirty="0"/>
              <a:t>Astoria appears to have the highest total sales in May at $11,475.</a:t>
            </a:r>
          </a:p>
          <a:p>
            <a:pPr>
              <a:buFont typeface="Wingdings" panose="05000000000000000000" pitchFamily="2" charset="2"/>
              <a:buChar char="Ø"/>
            </a:pPr>
            <a:r>
              <a:rPr lang="en-US" dirty="0"/>
              <a:t>Hell's Kitchen seems to have the second lowest total sales in May at $11,294</a:t>
            </a:r>
          </a:p>
          <a:p>
            <a:pPr>
              <a:buFont typeface="Wingdings" panose="05000000000000000000" pitchFamily="2" charset="2"/>
              <a:buChar char="Ø"/>
            </a:pPr>
            <a:r>
              <a:rPr lang="en-US" dirty="0"/>
              <a:t>Lower Manhattan seems to have the Lowest total sales in May at $10,758.</a:t>
            </a:r>
          </a:p>
          <a:p>
            <a:pPr marL="0" indent="0">
              <a:buNone/>
            </a:pPr>
            <a:endParaRPr lang="en-IN" dirty="0"/>
          </a:p>
        </p:txBody>
      </p:sp>
      <p:pic>
        <p:nvPicPr>
          <p:cNvPr id="5" name="Graphic 4" descr="Coffee">
            <a:extLst>
              <a:ext uri="{FF2B5EF4-FFF2-40B4-BE49-F238E27FC236}">
                <a16:creationId xmlns:a16="http://schemas.microsoft.com/office/drawing/2014/main" id="{193610EA-BA42-FE96-6AAE-03259917BF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2023" y="1507066"/>
            <a:ext cx="914400" cy="914400"/>
          </a:xfrm>
          <a:prstGeom prst="rect">
            <a:avLst/>
          </a:prstGeom>
        </p:spPr>
      </p:pic>
    </p:spTree>
    <p:extLst>
      <p:ext uri="{BB962C8B-B14F-4D97-AF65-F5344CB8AC3E}">
        <p14:creationId xmlns:p14="http://schemas.microsoft.com/office/powerpoint/2010/main" val="1910341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7800-74EA-029B-4286-B90E41A91843}"/>
              </a:ext>
            </a:extLst>
          </p:cNvPr>
          <p:cNvSpPr>
            <a:spLocks noGrp="1"/>
          </p:cNvSpPr>
          <p:nvPr>
            <p:ph type="title"/>
          </p:nvPr>
        </p:nvSpPr>
        <p:spPr>
          <a:xfrm>
            <a:off x="1295402" y="783772"/>
            <a:ext cx="9601196" cy="1254034"/>
          </a:xfrm>
        </p:spPr>
        <p:txBody>
          <a:bodyPr>
            <a:normAutofit fontScale="90000"/>
          </a:bodyPr>
          <a:lstStyle/>
          <a:p>
            <a:r>
              <a:rPr lang="en-US" b="1" dirty="0"/>
              <a:t>Q: what is percentage size distribution base on orders?</a:t>
            </a:r>
            <a:endParaRPr lang="en-IN" b="1" dirty="0"/>
          </a:p>
        </p:txBody>
      </p:sp>
      <p:sp>
        <p:nvSpPr>
          <p:cNvPr id="3" name="Content Placeholder 2">
            <a:extLst>
              <a:ext uri="{FF2B5EF4-FFF2-40B4-BE49-F238E27FC236}">
                <a16:creationId xmlns:a16="http://schemas.microsoft.com/office/drawing/2014/main" id="{7876FD1E-8E7A-C1EB-863C-03886BA86FC8}"/>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Based on the pie chart labeled "% Size Distribution Based On Orders" in the image, here is the percentage size distribution based on orders:</a:t>
            </a:r>
          </a:p>
          <a:p>
            <a:pPr marL="0" indent="0">
              <a:buNone/>
            </a:pPr>
            <a:endParaRPr lang="en-US" dirty="0"/>
          </a:p>
          <a:p>
            <a:pPr>
              <a:buFont typeface="Wingdings" panose="05000000000000000000" pitchFamily="2" charset="2"/>
              <a:buChar char="Ø"/>
            </a:pPr>
            <a:r>
              <a:rPr lang="en-US" dirty="0"/>
              <a:t>Small: 9%</a:t>
            </a:r>
          </a:p>
          <a:p>
            <a:pPr>
              <a:buFont typeface="Wingdings" panose="05000000000000000000" pitchFamily="2" charset="2"/>
              <a:buChar char="Ø"/>
            </a:pPr>
            <a:r>
              <a:rPr lang="en-US" dirty="0"/>
              <a:t>Medium: 30%</a:t>
            </a:r>
          </a:p>
          <a:p>
            <a:pPr>
              <a:buFont typeface="Wingdings" panose="05000000000000000000" pitchFamily="2" charset="2"/>
              <a:buChar char="Ø"/>
            </a:pPr>
            <a:r>
              <a:rPr lang="en-US" dirty="0"/>
              <a:t>Large: 30%</a:t>
            </a:r>
          </a:p>
          <a:p>
            <a:pPr>
              <a:buFont typeface="Wingdings" panose="05000000000000000000" pitchFamily="2" charset="2"/>
              <a:buChar char="Ø"/>
            </a:pPr>
            <a:r>
              <a:rPr lang="en-US" dirty="0"/>
              <a:t>Regular: 31%</a:t>
            </a:r>
          </a:p>
          <a:p>
            <a:endParaRPr lang="en-IN" dirty="0"/>
          </a:p>
        </p:txBody>
      </p:sp>
      <p:pic>
        <p:nvPicPr>
          <p:cNvPr id="5" name="Graphic 4" descr="Coffee">
            <a:extLst>
              <a:ext uri="{FF2B5EF4-FFF2-40B4-BE49-F238E27FC236}">
                <a16:creationId xmlns:a16="http://schemas.microsoft.com/office/drawing/2014/main" id="{6B418C72-9D1E-A389-A7AA-1F5A25F655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99211" y="1382969"/>
            <a:ext cx="914400" cy="914400"/>
          </a:xfrm>
          <a:prstGeom prst="rect">
            <a:avLst/>
          </a:prstGeom>
        </p:spPr>
      </p:pic>
    </p:spTree>
    <p:extLst>
      <p:ext uri="{BB962C8B-B14F-4D97-AF65-F5344CB8AC3E}">
        <p14:creationId xmlns:p14="http://schemas.microsoft.com/office/powerpoint/2010/main" val="60206968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92</TotalTime>
  <Words>720</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Garamond</vt:lpstr>
      <vt:lpstr>Wingdings</vt:lpstr>
      <vt:lpstr>Organic</vt:lpstr>
      <vt:lpstr>COFFEE SHOP SALES ANALYSIS</vt:lpstr>
      <vt:lpstr>START YOUR DAY WITH COFFEE </vt:lpstr>
      <vt:lpstr>QUESTIONS : </vt:lpstr>
      <vt:lpstr>RECOMMENDED ANALYSIS</vt:lpstr>
      <vt:lpstr>Q: How do sales vary by day of the week and hour of the day?</vt:lpstr>
      <vt:lpstr>Q: Are there any peak times for sales activity?</vt:lpstr>
      <vt:lpstr>Q: What is the total sales revenue for each month?</vt:lpstr>
      <vt:lpstr>Q: How do sales vary across different store locations?</vt:lpstr>
      <vt:lpstr>Q: what is percentage size distribution base on orders?</vt:lpstr>
      <vt:lpstr>Q: Which products are the best selling in terms of quantity?</vt:lpstr>
      <vt:lpstr>Q: How do sales vary by product category and type and tell Top Selling Categories?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COFFEE SHOP SALES ANALYSIS</dc:title>
  <dc:creator>Abhishek Chaudhary</dc:creator>
  <cp:lastModifiedBy>Abhishek Chaudhary</cp:lastModifiedBy>
  <cp:revision>3</cp:revision>
  <dcterms:created xsi:type="dcterms:W3CDTF">2024-05-14T05:12:25Z</dcterms:created>
  <dcterms:modified xsi:type="dcterms:W3CDTF">2024-05-14T06:48:43Z</dcterms:modified>
</cp:coreProperties>
</file>