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31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8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1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188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74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65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49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553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9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36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58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05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8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1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90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51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5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9DDF86-A807-4CB4-A099-AC488CF16C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0F280D-E142-4D81-BD88-719A58EB6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36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A872-B79D-3FA0-8512-A86D2F0F2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387360"/>
          </a:xfrm>
        </p:spPr>
        <p:txBody>
          <a:bodyPr/>
          <a:lstStyle/>
          <a:p>
            <a:r>
              <a:rPr lang="en-US" sz="4400" dirty="0"/>
              <a:t>CREDIT CARD WEEKLY STATUS REPORT</a:t>
            </a:r>
            <a:endParaRPr lang="en-IN" sz="4400" dirty="0"/>
          </a:p>
        </p:txBody>
      </p:sp>
      <p:pic>
        <p:nvPicPr>
          <p:cNvPr id="5" name="Graphic 4" descr="Credit card">
            <a:extLst>
              <a:ext uri="{FF2B5EF4-FFF2-40B4-BE49-F238E27FC236}">
                <a16:creationId xmlns:a16="http://schemas.microsoft.com/office/drawing/2014/main" id="{4D36CF81-674A-63BC-5DEC-88EF6C91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202" y="34834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95F2-1FDE-AB48-E6FB-3F45DEFB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947B-3C80-1CF2-E0FD-14C46D3B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To develop a comprehensive credit card weekly dashboard that provides real-time insights into key performance metrics and trends, enabling stakeholders to monitor and analyze credit card operations effectively</a:t>
            </a:r>
            <a:endParaRPr lang="en-IN" sz="3600" dirty="0"/>
          </a:p>
        </p:txBody>
      </p:sp>
      <p:pic>
        <p:nvPicPr>
          <p:cNvPr id="7" name="Graphic 6" descr="Credit card">
            <a:extLst>
              <a:ext uri="{FF2B5EF4-FFF2-40B4-BE49-F238E27FC236}">
                <a16:creationId xmlns:a16="http://schemas.microsoft.com/office/drawing/2014/main" id="{9F04BD69-1F04-A5F6-9A4D-12F262BA4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041" y="11768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8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4469-8B1F-662F-627B-14A67EE8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IMPORT DATA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4A6E-0B85-39DA-63AA-EC49DA67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25782"/>
            <a:ext cx="9601196" cy="323958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Download raw data from GITHUB.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Prepare csv file. 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Create tables in POSTGRESQL.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Import csv file into POSTGRESQL.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Make connection between POSTGRESQL AND POWER BI.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Last making dashboard in POWER BI</a:t>
            </a:r>
          </a:p>
        </p:txBody>
      </p:sp>
      <p:pic>
        <p:nvPicPr>
          <p:cNvPr id="4" name="Graphic 3" descr="Credit card">
            <a:extLst>
              <a:ext uri="{FF2B5EF4-FFF2-40B4-BE49-F238E27FC236}">
                <a16:creationId xmlns:a16="http://schemas.microsoft.com/office/drawing/2014/main" id="{9671A1B6-FD75-BF9A-2D3A-E04A1E726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1921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9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ADB1-4D74-76FC-47F1-74291A4D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5395"/>
            <a:ext cx="9601196" cy="1306286"/>
          </a:xfrm>
        </p:spPr>
        <p:txBody>
          <a:bodyPr>
            <a:noAutofit/>
          </a:bodyPr>
          <a:lstStyle/>
          <a:p>
            <a:r>
              <a:rPr lang="en-IN" sz="4800" b="1" dirty="0"/>
              <a:t>CREDIT CARD FINANCIAL DASHBOARD-TRANSACTION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70E74-3A81-E07D-2CB6-D26716B13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3" y="2255520"/>
            <a:ext cx="9601196" cy="3897085"/>
          </a:xfrm>
        </p:spPr>
      </p:pic>
      <p:pic>
        <p:nvPicPr>
          <p:cNvPr id="6" name="Graphic 5" descr="Credit card">
            <a:extLst>
              <a:ext uri="{FF2B5EF4-FFF2-40B4-BE49-F238E27FC236}">
                <a16:creationId xmlns:a16="http://schemas.microsoft.com/office/drawing/2014/main" id="{995F182B-3669-704D-2253-057AEEE8F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407" y="7620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0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7CB1-A93B-FDCC-A135-1D351996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5394"/>
            <a:ext cx="9601196" cy="1323703"/>
          </a:xfrm>
        </p:spPr>
        <p:txBody>
          <a:bodyPr>
            <a:noAutofit/>
          </a:bodyPr>
          <a:lstStyle/>
          <a:p>
            <a:r>
              <a:rPr lang="en-IN" sz="4800" b="1" dirty="0"/>
              <a:t>CREDIT CARD FINANCIAL DASHBOARD-CUSTOMER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C516B-C751-8650-A0F1-4B05D99DA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177143"/>
            <a:ext cx="9601195" cy="3975463"/>
          </a:xfrm>
        </p:spPr>
      </p:pic>
      <p:pic>
        <p:nvPicPr>
          <p:cNvPr id="6" name="Graphic 5" descr="Credit card">
            <a:extLst>
              <a:ext uri="{FF2B5EF4-FFF2-40B4-BE49-F238E27FC236}">
                <a16:creationId xmlns:a16="http://schemas.microsoft.com/office/drawing/2014/main" id="{EF6E2FC0-7A1B-D7AD-6BBF-AE731407B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2" y="910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4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9426-6EC9-FE4B-B1C1-A0CAFC29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57646"/>
            <a:ext cx="9601196" cy="1175657"/>
          </a:xfrm>
        </p:spPr>
        <p:txBody>
          <a:bodyPr>
            <a:normAutofit/>
          </a:bodyPr>
          <a:lstStyle/>
          <a:p>
            <a:r>
              <a:rPr lang="en-IN" sz="4800" b="1" dirty="0"/>
              <a:t>PROJECT INSIGHTS WEEK 53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D948-20A2-310C-30C7-5C3728D5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WEEK ON WEEK CHANGE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Revenue increased by 28.8%.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Total Transaction Amt &amp; Count increased by 35.03% &amp; 3.3%.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Customer count increased by 16%.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Customer Income increased by 12.3%.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Customer Satisfaction decreased by  6.5%.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Graphic 3" descr="Credit card">
            <a:extLst>
              <a:ext uri="{FF2B5EF4-FFF2-40B4-BE49-F238E27FC236}">
                <a16:creationId xmlns:a16="http://schemas.microsoft.com/office/drawing/2014/main" id="{6948F77E-3ECC-2C3C-766E-8766F1312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73" y="8735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5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AF3E-D9A1-F6FA-3D70-930A1F72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66354"/>
            <a:ext cx="9601196" cy="1288869"/>
          </a:xfrm>
        </p:spPr>
        <p:txBody>
          <a:bodyPr>
            <a:normAutofit/>
          </a:bodyPr>
          <a:lstStyle/>
          <a:p>
            <a:r>
              <a:rPr lang="en-IN" sz="3600" b="1" dirty="0"/>
              <a:t>OVERVIEW YEAR TO DATE PROGRESS OF CUSTOMER CREDIT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3207-87C2-2933-7468-D0872597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3471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Overall revenue is </a:t>
            </a:r>
            <a:r>
              <a:rPr lang="en-US" b="1" dirty="0"/>
              <a:t>57M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Total interest is </a:t>
            </a:r>
            <a:r>
              <a:rPr lang="en-US" b="1" dirty="0"/>
              <a:t>8M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Total transaction amount is </a:t>
            </a:r>
            <a:r>
              <a:rPr lang="en-US" b="1" dirty="0"/>
              <a:t>46M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Male customers are contributing more in revenue </a:t>
            </a:r>
            <a:r>
              <a:rPr lang="en-US" b="1" dirty="0"/>
              <a:t>31M, female 26F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Blue &amp; Silver credit card are contributing to </a:t>
            </a:r>
            <a:r>
              <a:rPr lang="en-US" b="1" dirty="0"/>
              <a:t>93% </a:t>
            </a:r>
            <a:r>
              <a:rPr lang="en-US" dirty="0"/>
              <a:t>of overall transactions </a:t>
            </a:r>
            <a:r>
              <a:rPr lang="en-US" b="1" dirty="0"/>
              <a:t>Texas, New York &amp; California</a:t>
            </a:r>
            <a:r>
              <a:rPr lang="en-US" dirty="0"/>
              <a:t> is contributing to </a:t>
            </a:r>
            <a:r>
              <a:rPr lang="en-US" b="1" dirty="0"/>
              <a:t>68%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Overall Activation rate is </a:t>
            </a:r>
            <a:r>
              <a:rPr lang="en-US" b="1" dirty="0"/>
              <a:t>57.5%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Overall Delinquent rate is </a:t>
            </a:r>
            <a:r>
              <a:rPr lang="en-US" b="1" dirty="0"/>
              <a:t>6.06%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Overall Delinquent based on the job category  </a:t>
            </a:r>
            <a:r>
              <a:rPr lang="en-US" b="1" dirty="0"/>
              <a:t>1.66%(SelfEmployeed)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Graphic 3" descr="Credit card">
            <a:extLst>
              <a:ext uri="{FF2B5EF4-FFF2-40B4-BE49-F238E27FC236}">
                <a16:creationId xmlns:a16="http://schemas.microsoft.com/office/drawing/2014/main" id="{3DEE76B7-8AD8-4473-C96F-2060150B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115" y="13916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2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361E-BD79-3647-BD3B-774AEC89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53440"/>
            <a:ext cx="9601196" cy="1210491"/>
          </a:xfrm>
        </p:spPr>
        <p:txBody>
          <a:bodyPr>
            <a:normAutofit/>
          </a:bodyPr>
          <a:lstStyle/>
          <a:p>
            <a:r>
              <a:rPr lang="en-IN" sz="5400" b="1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B003-6061-FCA9-3599-027B29F7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47109"/>
            <a:ext cx="9601196" cy="377081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2500" dirty="0"/>
              <a:t>AgeGroup = SWITCH</a:t>
            </a:r>
          </a:p>
          <a:p>
            <a:pPr marL="914400" lvl="2" indent="0">
              <a:buNone/>
            </a:pPr>
            <a:r>
              <a:rPr lang="en-IN" sz="2500" dirty="0"/>
              <a:t>            ( TRUE(), </a:t>
            </a:r>
          </a:p>
          <a:p>
            <a:pPr marL="914400" lvl="2" indent="0">
              <a:buNone/>
            </a:pPr>
            <a:r>
              <a:rPr lang="en-IN" sz="2500" dirty="0"/>
              <a:t>'public cust_detail'[customer_age] &lt; 30, "20-30",</a:t>
            </a:r>
          </a:p>
          <a:p>
            <a:pPr marL="914400" lvl="2" indent="0">
              <a:buNone/>
            </a:pPr>
            <a:r>
              <a:rPr lang="en-IN" sz="2500" dirty="0"/>
              <a:t> 'public cust_detail'[customer_age] &gt;= 30 &amp;&amp; 'public cust_detail'[customer_age] &lt; 40, "30-40", </a:t>
            </a:r>
          </a:p>
          <a:p>
            <a:pPr marL="914400" lvl="2" indent="0">
              <a:buNone/>
            </a:pPr>
            <a:r>
              <a:rPr lang="en-IN" sz="2500" dirty="0"/>
              <a:t>'public cust_detail'[customer_age] &gt;= 40 &amp;&amp; 'public cust_detail'[customer_age] &lt; 50, "40-50", </a:t>
            </a:r>
          </a:p>
          <a:p>
            <a:pPr marL="914400" lvl="2" indent="0">
              <a:buNone/>
            </a:pPr>
            <a:r>
              <a:rPr lang="en-IN" sz="2500" dirty="0"/>
              <a:t>'public cust_detail'[customer_age] &gt;= 50 &amp;&amp; 'public cust_detail'[customer_age] &lt; 60, "50-60",</a:t>
            </a:r>
          </a:p>
          <a:p>
            <a:pPr marL="914400" lvl="2" indent="0">
              <a:buNone/>
            </a:pPr>
            <a:r>
              <a:rPr lang="en-IN" sz="2500" dirty="0"/>
              <a:t> 'public cust_detail'[customer_age] &gt;= 60, "60+", "unknown" </a:t>
            </a:r>
          </a:p>
          <a:p>
            <a:pPr marL="914400" lvl="2" indent="0">
              <a:buNone/>
            </a:pPr>
            <a:r>
              <a:rPr lang="en-IN" sz="2500" dirty="0"/>
              <a:t>)</a:t>
            </a:r>
          </a:p>
          <a:p>
            <a:endParaRPr lang="en-IN" sz="2500" dirty="0"/>
          </a:p>
          <a:p>
            <a:pPr marL="0" indent="0">
              <a:buNone/>
            </a:pPr>
            <a:r>
              <a:rPr lang="en-IN" sz="2500" dirty="0"/>
              <a:t> IncomeGroup = SWITCH( TRUE(,</a:t>
            </a:r>
          </a:p>
          <a:p>
            <a:pPr marL="457200" lvl="1" indent="0">
              <a:buNone/>
            </a:pPr>
            <a:r>
              <a:rPr lang="en-IN" sz="2500" dirty="0"/>
              <a:t>'public cust_detail'[income] &lt; 35000, "Low", </a:t>
            </a:r>
          </a:p>
          <a:p>
            <a:pPr marL="457200" lvl="1" indent="0">
              <a:buNone/>
            </a:pPr>
            <a:r>
              <a:rPr lang="en-IN" sz="2500" dirty="0"/>
              <a:t>'public cust_detail'[income] &gt;= 35000 &amp;&amp; 'public cust_detail'[income] = 70000, "High",</a:t>
            </a:r>
          </a:p>
          <a:p>
            <a:pPr marL="457200" lvl="1" indent="0">
              <a:buNone/>
            </a:pPr>
            <a:r>
              <a:rPr lang="en-IN" sz="2500" dirty="0"/>
              <a:t> "unknown</a:t>
            </a:r>
          </a:p>
          <a:p>
            <a:pPr marL="0" indent="0">
              <a:buNone/>
            </a:pPr>
            <a:r>
              <a:rPr lang="en-IN" sz="2500" dirty="0"/>
              <a:t>)</a:t>
            </a:r>
          </a:p>
          <a:p>
            <a:endParaRPr lang="en-IN" dirty="0"/>
          </a:p>
        </p:txBody>
      </p:sp>
      <p:pic>
        <p:nvPicPr>
          <p:cNvPr id="4" name="Graphic 3" descr="Credit card">
            <a:extLst>
              <a:ext uri="{FF2B5EF4-FFF2-40B4-BE49-F238E27FC236}">
                <a16:creationId xmlns:a16="http://schemas.microsoft.com/office/drawing/2014/main" id="{726B2982-A372-4E59-552F-F4B878DC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841" y="10014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B187-3AA9-526E-6CFF-77DB3AE4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DAX</a:t>
            </a:r>
            <a:r>
              <a:rPr lang="en-IN" sz="5400" dirty="0"/>
              <a:t> </a:t>
            </a:r>
            <a:r>
              <a:rPr lang="en-IN" sz="5400" b="1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CA316-D32D-E0F2-AC28-E55FA83C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week_num2 = WEEKNUM('public cc_detail'[week_start_date])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Revenue = 'public cc_detail'[annual_fees] + 'public cc_detail'[total_trans_amt] + 'public cc_detail'[</a:t>
            </a:r>
            <a:r>
              <a:rPr lang="en-IN" dirty="0" err="1"/>
              <a:t>interest_earned</a:t>
            </a:r>
            <a:r>
              <a:rPr lang="en-IN" dirty="0"/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Current_week_Reveneue = CALCULATE(</a:t>
            </a:r>
          </a:p>
          <a:p>
            <a:pPr marL="0" indent="0">
              <a:buNone/>
            </a:pPr>
            <a:r>
              <a:rPr lang="en-IN" dirty="0"/>
              <a:t>            SUM('public cc_detail'[Revenue]),</a:t>
            </a:r>
          </a:p>
          <a:p>
            <a:pPr marL="0" indent="0">
              <a:buNone/>
            </a:pPr>
            <a:r>
              <a:rPr lang="en-IN" dirty="0"/>
              <a:t>            FILTER( ALL('public cc_detail’),</a:t>
            </a:r>
          </a:p>
          <a:p>
            <a:pPr marL="0" indent="0">
              <a:buNone/>
            </a:pPr>
            <a:r>
              <a:rPr lang="en-IN" dirty="0"/>
              <a:t>            'public cc_detail'[week_num2] = MAX('public cc_detail'[week_num2])))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Previous_week_Reveneue = CALCULATE(</a:t>
            </a:r>
          </a:p>
          <a:p>
            <a:pPr marL="0" indent="0">
              <a:buNone/>
            </a:pPr>
            <a:r>
              <a:rPr lang="en-IN" dirty="0"/>
              <a:t>           SUM('public cc_detail'[Revenue]), </a:t>
            </a:r>
          </a:p>
          <a:p>
            <a:pPr marL="0" indent="0">
              <a:buNone/>
            </a:pPr>
            <a:r>
              <a:rPr lang="en-IN" dirty="0"/>
              <a:t>           FILTER(</a:t>
            </a:r>
          </a:p>
          <a:p>
            <a:pPr marL="0" indent="0">
              <a:buNone/>
            </a:pPr>
            <a:r>
              <a:rPr lang="en-IN" dirty="0"/>
              <a:t>           ALL('public cc_detail’), </a:t>
            </a:r>
          </a:p>
          <a:p>
            <a:pPr marL="0" indent="0">
              <a:buNone/>
            </a:pPr>
            <a:r>
              <a:rPr lang="en-IN" dirty="0"/>
              <a:t>           'public cc_detail'[week_num2] = MAX('public cc_detail'[week_num2])-1))</a:t>
            </a:r>
          </a:p>
        </p:txBody>
      </p:sp>
      <p:pic>
        <p:nvPicPr>
          <p:cNvPr id="4" name="Graphic 3" descr="Credit card">
            <a:extLst>
              <a:ext uri="{FF2B5EF4-FFF2-40B4-BE49-F238E27FC236}">
                <a16:creationId xmlns:a16="http://schemas.microsoft.com/office/drawing/2014/main" id="{BD87707A-A5B4-8F4A-5246-4AE4EC878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1" y="11768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0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107</TotalTime>
  <Words>536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Organic</vt:lpstr>
      <vt:lpstr>CREDIT CARD WEEKLY STATUS REPORT</vt:lpstr>
      <vt:lpstr>PROJECT OBJECTIVE</vt:lpstr>
      <vt:lpstr>IMPORT DATA TO DATABASE</vt:lpstr>
      <vt:lpstr>CREDIT CARD FINANCIAL DASHBOARD-TRANSACTION</vt:lpstr>
      <vt:lpstr>CREDIT CARD FINANCIAL DASHBOARD-CUSTOMER</vt:lpstr>
      <vt:lpstr>PROJECT INSIGHTS WEEK 53</vt:lpstr>
      <vt:lpstr>OVERVIEW YEAR TO DATE PROGRESS OF CUSTOMER CREDIT CARD</vt:lpstr>
      <vt:lpstr>DAX QUERIES</vt:lpstr>
      <vt:lpstr>DAX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WEEKLY STATUS REPORT</dc:title>
  <dc:creator>Abhishek Chaudhary</dc:creator>
  <cp:lastModifiedBy>Abhishek Chaudhary</cp:lastModifiedBy>
  <cp:revision>2</cp:revision>
  <dcterms:created xsi:type="dcterms:W3CDTF">2024-05-14T12:37:17Z</dcterms:created>
  <dcterms:modified xsi:type="dcterms:W3CDTF">2024-05-15T05:13:44Z</dcterms:modified>
</cp:coreProperties>
</file>