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  <a:latin typeface="Calibri"/>
              </a:defRPr>
            </a:pPr>
            <a:r>
              <a:t>types of Aquatic Animal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9300"/>
                </a:solidFill>
                <a:latin typeface="Calibri"/>
              </a:defRPr>
            </a:pPr>
            <a:r>
              <a:t>Presented 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4552" cy="685800"/>
          </a:xfrm>
        </p:spPr>
        <p:txBody>
          <a:bodyPr/>
          <a:lstStyle/>
          <a:p>
            <a:pPr algn="ctr">
              <a:defRPr sz="2800" b="1">
                <a:solidFill>
                  <a:srgbClr val="FFFFFF"/>
                </a:solidFill>
                <a:latin typeface="Calibri"/>
              </a:defRPr>
            </a:pPr>
            <a:r>
              <a:t>1. Aquatic Animals: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029200"/>
          </a:xfrm>
        </p:spPr>
        <p:txBody>
          <a:bodyPr wrap="square"/>
          <a:lstStyle/>
          <a:p/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Diverse group of animals that live in water.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Classified based on various characteristics (e.g., breathing, locomotion, diet).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Found in freshwater and saltwater environments.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Essential part of the aquatic ecosystem.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4552" cy="685800"/>
          </a:xfrm>
        </p:spPr>
        <p:txBody>
          <a:bodyPr/>
          <a:lstStyle/>
          <a:p>
            <a:pPr algn="ctr">
              <a:defRPr sz="2800" b="1">
                <a:solidFill>
                  <a:srgbClr val="FFFFFF"/>
                </a:solidFill>
                <a:latin typeface="Calibri"/>
              </a:defRPr>
            </a:pPr>
            <a:r>
              <a:t>2. Classification by Respiration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029200"/>
          </a:xfrm>
        </p:spPr>
        <p:txBody>
          <a:bodyPr wrap="square"/>
          <a:lstStyle/>
          <a:p/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**Gills:** Fish, crustaceans, mollusks (absorb oxygen from water).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**Lungs:** Aquatic mammals (whales, dolphins), some reptiles (turtles).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**Skin:** Some amphibians (frogs, salamanders), some invertebrates (absorb oxygen through skin).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4552" cy="685800"/>
          </a:xfrm>
        </p:spPr>
        <p:txBody>
          <a:bodyPr/>
          <a:lstStyle/>
          <a:p>
            <a:pPr algn="ctr">
              <a:defRPr sz="2800" b="1">
                <a:solidFill>
                  <a:srgbClr val="FFFFFF"/>
                </a:solidFill>
                <a:latin typeface="Calibri"/>
              </a:defRPr>
            </a:pPr>
            <a:r>
              <a:t>3. Classification by Vertebrate vs. Invertebrate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029200"/>
          </a:xfrm>
        </p:spPr>
        <p:txBody>
          <a:bodyPr wrap="square"/>
          <a:lstStyle/>
          <a:p/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**Vertebrates:** Possess a backbone (fish, amphibians, reptiles, birds, mammals).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**Fish:** Bony Fish (tuna, salmon), Cartilaginous Fish (sharks, rays).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**Invertebrates:** Lack a backbone (insects, crustaceans, mollusks, jellyfish, worms).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Examples: Crustaceans (crabs, shrimp), Mollusks (squid, clams), Echinoderms (starfish).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4552" cy="685800"/>
          </a:xfrm>
        </p:spPr>
        <p:txBody>
          <a:bodyPr/>
          <a:lstStyle/>
          <a:p>
            <a:pPr algn="ctr">
              <a:defRPr sz="2800" b="1">
                <a:solidFill>
                  <a:srgbClr val="FFFFFF"/>
                </a:solidFill>
                <a:latin typeface="Calibri"/>
              </a:defRPr>
            </a:pPr>
            <a:r>
              <a:t>4. Classification by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029200"/>
          </a:xfrm>
        </p:spPr>
        <p:txBody>
          <a:bodyPr wrap="square"/>
          <a:lstStyle/>
          <a:p/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**Nekton:** Actively swim (fish, marine mammals, squid).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**Plankton:** Drift with currents (phytoplankton, zooplankton, jellyfish larvae).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**Benthos:** Live on the bottom (crabs, starfish, clams, worms).</a:t>
            </a:r>
          </a:p>
          <a:p>
            <a:pPr>
              <a:spcBef>
                <a:spcPts val="1000"/>
              </a:spcBef>
              <a:defRPr sz="2000">
                <a:solidFill>
                  <a:srgbClr val="333333"/>
                </a:solidFill>
                <a:latin typeface="Calibri"/>
              </a:defRPr>
            </a:pPr>
            <a:r>
              <a:t>Understanding lifestyle aids in ecological study.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4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Calibri"/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4114800"/>
            <a:ext cx="4873752" cy="254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