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7" r:id="rId3"/>
    <p:sldId id="265" r:id="rId4"/>
    <p:sldId id="270" r:id="rId5"/>
    <p:sldId id="274" r:id="rId6"/>
    <p:sldId id="271" r:id="rId7"/>
    <p:sldId id="269" r:id="rId8"/>
    <p:sldId id="279" r:id="rId9"/>
    <p:sldId id="278" r:id="rId10"/>
    <p:sldId id="275" r:id="rId11"/>
    <p:sldId id="276" r:id="rId12"/>
    <p:sldId id="272" r:id="rId13"/>
    <p:sldId id="273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076B3-6225-A814-75D0-D10AF5F13201}" v="624" dt="2024-12-02T00:33:52.192"/>
    <p1510:client id="{CA428D2A-A49A-E3A8-B5DC-2DE6A7206E58}" v="58" dt="2024-12-01T18:01:14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8084E-DB51-1C4E-B0EC-656B6D02646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823F1-E3F1-1D43-A719-CE727220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9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23F1-E3F1-1D43-A719-CE7272203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375" y="5296395"/>
            <a:ext cx="9144000" cy="870137"/>
          </a:xfrm>
        </p:spPr>
        <p:txBody>
          <a:bodyPr anchor="b">
            <a:normAutofit/>
          </a:bodyPr>
          <a:lstStyle>
            <a:lvl1pPr algn="ctr">
              <a:defRPr sz="24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375" y="6171983"/>
            <a:ext cx="9144000" cy="686017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478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F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776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75" y="1825625"/>
            <a:ext cx="613373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98327" y="1825625"/>
            <a:ext cx="4793673" cy="43513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771896"/>
            <a:ext cx="12192000" cy="608610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35" y="516512"/>
            <a:ext cx="9605082" cy="5934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535" y="1244856"/>
            <a:ext cx="9605082" cy="4674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2pPr>
            <a:lvl3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3pPr>
            <a:lvl4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4pPr>
            <a:lvl5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076" y="1097280"/>
            <a:ext cx="9605082" cy="59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076" y="1825625"/>
            <a:ext cx="9605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9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2" r:id="rId6"/>
    <p:sldLayoutId id="214748365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447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 baseline="0">
          <a:solidFill>
            <a:srgbClr val="00447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4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47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47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47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hysionet.org/content/eegmmidb/1.0.0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375" y="3350717"/>
            <a:ext cx="9144000" cy="870137"/>
          </a:xfrm>
        </p:spPr>
        <p:txBody>
          <a:bodyPr>
            <a:normAutofit fontScale="90000"/>
          </a:bodyPr>
          <a:lstStyle/>
          <a:p>
            <a:r>
              <a:rPr lang="en-US" b="0">
                <a:solidFill>
                  <a:srgbClr val="FFFFFF"/>
                </a:solidFill>
                <a:ea typeface="+mj-lt"/>
                <a:cs typeface="+mj-lt"/>
              </a:rPr>
              <a:t>EEG-BASED USER IDENTIFICATION SYSTEM USING</a:t>
            </a:r>
            <a:endParaRPr lang="en-US"/>
          </a:p>
          <a:p>
            <a:r>
              <a:rPr lang="en-US" b="0">
                <a:solidFill>
                  <a:srgbClr val="FFFFFF"/>
                </a:solidFill>
                <a:ea typeface="+mj-lt"/>
                <a:cs typeface="+mj-lt"/>
              </a:rPr>
              <a:t>1D-CONVOLUTIONAL LONG SHORT-TERM MEMORY NEURAL</a:t>
            </a:r>
            <a:endParaRPr lang="en-US"/>
          </a:p>
          <a:p>
            <a:r>
              <a:rPr lang="en-US" b="0">
                <a:solidFill>
                  <a:srgbClr val="FFFFFF"/>
                </a:solidFill>
                <a:ea typeface="+mj-lt"/>
                <a:cs typeface="+mj-lt"/>
              </a:rPr>
              <a:t>NETWORKS WITH WAVELET TRANSFORM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936" y="5155573"/>
            <a:ext cx="9144000" cy="6860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Arial"/>
              </a:rPr>
              <a:t>Abhishek Singh Kushwaha</a:t>
            </a:r>
          </a:p>
          <a:p>
            <a:r>
              <a:rPr lang="en-US">
                <a:cs typeface="Arial"/>
              </a:rPr>
              <a:t>Akhilesh Singh Kushwaha</a:t>
            </a:r>
          </a:p>
        </p:txBody>
      </p:sp>
    </p:spTree>
    <p:extLst>
      <p:ext uri="{BB962C8B-B14F-4D97-AF65-F5344CB8AC3E}">
        <p14:creationId xmlns:p14="http://schemas.microsoft.com/office/powerpoint/2010/main" val="48059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3943-20C3-D188-6EE9-7D3E9AC1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Model Architecture</a:t>
            </a:r>
            <a:endParaRPr lang="en-US"/>
          </a:p>
        </p:txBody>
      </p:sp>
      <p:pic>
        <p:nvPicPr>
          <p:cNvPr id="6" name="Content Placeholder 5" descr="A diagram of a layer diagram&#10;&#10;Description automatically generated">
            <a:extLst>
              <a:ext uri="{FF2B5EF4-FFF2-40B4-BE49-F238E27FC236}">
                <a16:creationId xmlns:a16="http://schemas.microsoft.com/office/drawing/2014/main" id="{17A54F8B-638E-0C1B-DEC8-94AD718C9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076" y="1712594"/>
            <a:ext cx="9605082" cy="2737448"/>
          </a:xfrm>
        </p:spPr>
      </p:pic>
    </p:spTree>
    <p:extLst>
      <p:ext uri="{BB962C8B-B14F-4D97-AF65-F5344CB8AC3E}">
        <p14:creationId xmlns:p14="http://schemas.microsoft.com/office/powerpoint/2010/main" val="221453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F79E-970E-B00E-265F-7F9F89D3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Channels</a:t>
            </a:r>
            <a:endParaRPr lang="en-US"/>
          </a:p>
        </p:txBody>
      </p:sp>
      <p:pic>
        <p:nvPicPr>
          <p:cNvPr id="4" name="Content Placeholder 3" descr="A diagram of a person&amp;#39;s face&#10;&#10;Description automatically generated">
            <a:extLst>
              <a:ext uri="{FF2B5EF4-FFF2-40B4-BE49-F238E27FC236}">
                <a16:creationId xmlns:a16="http://schemas.microsoft.com/office/drawing/2014/main" id="{636931F7-9D2A-5AA2-6BCC-269F6ED79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514" y="942821"/>
            <a:ext cx="5516595" cy="5912508"/>
          </a:xfrm>
        </p:spPr>
      </p:pic>
    </p:spTree>
    <p:extLst>
      <p:ext uri="{BB962C8B-B14F-4D97-AF65-F5344CB8AC3E}">
        <p14:creationId xmlns:p14="http://schemas.microsoft.com/office/powerpoint/2010/main" val="95824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FE9F-03A5-FFED-891D-27F5562D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0C9C-940E-BC77-F9DA-9BAE64320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17" y="1899966"/>
            <a:ext cx="9605082" cy="4602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Performance Comparison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Effectiveness of Reduced Channels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b="1" dirty="0">
              <a:cs typeface="Arial"/>
            </a:endParaRPr>
          </a:p>
          <a:p>
            <a:pPr marL="285750" indent="-285750"/>
            <a:r>
              <a:rPr lang="en-US" dirty="0">
                <a:ea typeface="+mn-lt"/>
                <a:cs typeface="+mn-lt"/>
              </a:rPr>
              <a:t>64-channel proposed approach achieves the highest accuracy.</a:t>
            </a:r>
            <a:endParaRPr lang="en-US" b="1" dirty="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544D3-7F5B-CF13-0629-AB56203E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03" y="2336762"/>
            <a:ext cx="3171825" cy="3076575"/>
          </a:xfrm>
          <a:prstGeom prst="rect">
            <a:avLst/>
          </a:prstGeom>
        </p:spPr>
      </p:pic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2D06F58-D7C5-A23B-47D2-FD2E40263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549" y="2333857"/>
            <a:ext cx="3224095" cy="309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2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060B-C6B9-5A97-295D-49009A55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F81C-CB1E-4311-9FD6-71BD18B2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76" y="1825625"/>
            <a:ext cx="103949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1D-Convolutional LSTM model improves upon existing EEG-based identification systems.</a:t>
            </a:r>
          </a:p>
          <a:p>
            <a:r>
              <a:rPr lang="en-US">
                <a:ea typeface="+mn-lt"/>
                <a:cs typeface="+mn-lt"/>
              </a:rPr>
              <a:t>Achieves high accuracy with fewer channels, reducing system cost and complexity.</a:t>
            </a: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592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979" y="2704914"/>
            <a:ext cx="6111033" cy="1178846"/>
          </a:xfrm>
        </p:spPr>
        <p:txBody>
          <a:bodyPr>
            <a:normAutofit/>
          </a:bodyPr>
          <a:lstStyle/>
          <a:p>
            <a:r>
              <a:rPr lang="en-US" sz="3000" dirty="0"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013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8FC9-C83E-E662-A772-67323F4F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Outline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414A-1C68-9E7F-070C-E40EDD95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Introduction</a:t>
            </a:r>
          </a:p>
          <a:p>
            <a:r>
              <a:rPr lang="en-US">
                <a:cs typeface="Arial"/>
              </a:rPr>
              <a:t>Datasets</a:t>
            </a:r>
          </a:p>
          <a:p>
            <a:r>
              <a:rPr lang="en-US">
                <a:cs typeface="Arial"/>
              </a:rPr>
              <a:t>Methodology</a:t>
            </a:r>
          </a:p>
          <a:p>
            <a:r>
              <a:rPr lang="en-US">
                <a:cs typeface="Arial"/>
              </a:rPr>
              <a:t>Proposed Enhancement</a:t>
            </a:r>
          </a:p>
          <a:p>
            <a:r>
              <a:rPr lang="en-US">
                <a:cs typeface="Arial"/>
              </a:rPr>
              <a:t>Results</a:t>
            </a:r>
          </a:p>
          <a:p>
            <a:r>
              <a:rPr lang="en-US">
                <a:cs typeface="Arial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8390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83A7-659C-2F1A-401C-FB5198C0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2" y="1097280"/>
            <a:ext cx="11557518" cy="593408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Arial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059F-92B3-3FB7-C3EC-BE6C7EAD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76" y="1825625"/>
            <a:ext cx="104507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Problem Statement</a:t>
            </a:r>
            <a:r>
              <a:rPr lang="en-US">
                <a:ea typeface="+mn-lt"/>
                <a:cs typeface="+mn-lt"/>
              </a:rPr>
              <a:t>: Traditional user identification systems, such as passwords and fingerprints, have vulnerabilities to theft and forgery.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EEG as Biometrics</a:t>
            </a:r>
            <a:r>
              <a:rPr lang="en-US">
                <a:ea typeface="+mn-lt"/>
                <a:cs typeface="+mn-lt"/>
              </a:rPr>
              <a:t>: EEG signals are unique and difficult to mimic, offering a more secure biometric solution.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Objective</a:t>
            </a:r>
            <a:r>
              <a:rPr lang="en-US">
                <a:ea typeface="+mn-lt"/>
                <a:cs typeface="+mn-lt"/>
              </a:rPr>
              <a:t>: Propose a novel 1D-Convolutional LSTM neural network to enhance EEG-based user identification with wavelet transform</a:t>
            </a:r>
          </a:p>
          <a:p>
            <a:pPr marL="0" indent="0">
              <a:buNone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387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863F-1897-D95B-D286-281F27D7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Datasets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D954-35D0-A8A9-51E8-4D03535F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76" y="1825625"/>
            <a:ext cx="109711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  <a:hlinkClick r:id="rId2"/>
              </a:rPr>
              <a:t>Physionet EEG Motor Movement/Imagery Dataset</a:t>
            </a:r>
            <a:endParaRPr lang="en-US" b="1">
              <a:cs typeface="Arial" panose="020B0604020202020204"/>
            </a:endParaRPr>
          </a:p>
          <a:p>
            <a:r>
              <a:rPr lang="en-US" b="1">
                <a:ea typeface="+mn-lt"/>
                <a:cs typeface="+mn-lt"/>
              </a:rPr>
              <a:t>Subjects</a:t>
            </a:r>
            <a:r>
              <a:rPr lang="en-US">
                <a:ea typeface="+mn-lt"/>
                <a:cs typeface="+mn-lt"/>
              </a:rPr>
              <a:t>: 109 individuals performing physical and imaginary tasks.</a:t>
            </a:r>
          </a:p>
          <a:p>
            <a:r>
              <a:rPr lang="en-US" b="1">
                <a:ea typeface="+mn-lt"/>
                <a:cs typeface="+mn-lt"/>
              </a:rPr>
              <a:t>Channels</a:t>
            </a:r>
            <a:r>
              <a:rPr lang="en-US">
                <a:ea typeface="+mn-lt"/>
                <a:cs typeface="+mn-lt"/>
              </a:rPr>
              <a:t>: 64 EEG channels with sampling frequency of 160 Hz.</a:t>
            </a:r>
          </a:p>
          <a:p>
            <a:pPr>
              <a:spcBef>
                <a:spcPts val="1000"/>
              </a:spcBef>
            </a:pPr>
            <a:r>
              <a:rPr lang="en-US" b="1">
                <a:ea typeface="+mn-lt"/>
                <a:cs typeface="+mn-lt"/>
              </a:rPr>
              <a:t>Preprocessing</a:t>
            </a:r>
            <a:r>
              <a:rPr lang="en-US">
                <a:ea typeface="+mn-lt"/>
                <a:cs typeface="+mn-lt"/>
              </a:rPr>
              <a:t>: Normalization and segmentation into 1-second windows (160 × 64 samples).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b="1">
                <a:ea typeface="+mn-lt"/>
                <a:cs typeface="+mn-lt"/>
              </a:rPr>
              <a:t>Experimental Settings</a:t>
            </a:r>
            <a:r>
              <a:rPr lang="en-US">
                <a:ea typeface="+mn-lt"/>
                <a:cs typeface="+mn-lt"/>
              </a:rPr>
              <a:t>:</a:t>
            </a:r>
            <a:endParaRPr lang="en-US">
              <a:cs typeface="Arial" panose="020B0604020202020204"/>
            </a:endParaRPr>
          </a:p>
          <a:p>
            <a:r>
              <a:rPr lang="en-US">
                <a:ea typeface="+mn-lt"/>
                <a:cs typeface="+mn-lt"/>
              </a:rPr>
              <a:t>Different experiments with 4, 16, 32, and 64 EEG channels.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94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8B60-3872-2383-F3FF-6FD41036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76" y="1097280"/>
            <a:ext cx="10515764" cy="825724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Overview of the proposed EEG-based biometric identification system</a:t>
            </a:r>
            <a:endParaRPr lang="en-US"/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30FE24C5-4A83-73DD-080D-4B715B04C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45" y="2004877"/>
            <a:ext cx="8760909" cy="3649004"/>
          </a:xfrm>
        </p:spPr>
      </p:pic>
    </p:spTree>
    <p:extLst>
      <p:ext uri="{BB962C8B-B14F-4D97-AF65-F5344CB8AC3E}">
        <p14:creationId xmlns:p14="http://schemas.microsoft.com/office/powerpoint/2010/main" val="381788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272C-828C-F9DE-D6C2-C7574464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Experiment 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405A-B98B-AD5D-B7B7-8A6C5B34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Preprocessing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r>
              <a:rPr lang="en-US">
                <a:ea typeface="+mn-lt"/>
                <a:cs typeface="+mn-lt"/>
              </a:rPr>
              <a:t>Normalize EEG signals across time.</a:t>
            </a:r>
          </a:p>
          <a:p>
            <a:r>
              <a:rPr lang="en-US">
                <a:ea typeface="+mn-lt"/>
                <a:cs typeface="+mn-lt"/>
              </a:rPr>
              <a:t>Segment into 1-second epochs with 160×64 samples.</a:t>
            </a: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Model Training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r>
              <a:rPr lang="en-US" b="1">
                <a:ea typeface="+mn-lt"/>
                <a:cs typeface="+mn-lt"/>
              </a:rPr>
              <a:t>Data split:</a:t>
            </a:r>
            <a:r>
              <a:rPr lang="en-US">
                <a:ea typeface="+mn-lt"/>
                <a:cs typeface="+mn-lt"/>
              </a:rPr>
              <a:t> 90% for training/validation (3:1 ratio), 10% for testing.</a:t>
            </a:r>
          </a:p>
          <a:p>
            <a:r>
              <a:rPr lang="en-US" b="1">
                <a:ea typeface="+mn-lt"/>
                <a:cs typeface="+mn-lt"/>
              </a:rPr>
              <a:t>Optimization:</a:t>
            </a:r>
            <a:r>
              <a:rPr lang="en-US">
                <a:ea typeface="+mn-lt"/>
                <a:cs typeface="+mn-lt"/>
              </a:rPr>
              <a:t> Adam optimizer, dropout for regularization.</a:t>
            </a:r>
          </a:p>
          <a:p>
            <a:r>
              <a:rPr lang="en-US" b="1">
                <a:ea typeface="+mn-lt"/>
                <a:cs typeface="+mn-lt"/>
              </a:rPr>
              <a:t>Comparison Models</a:t>
            </a:r>
            <a:r>
              <a:rPr lang="en-US">
                <a:ea typeface="+mn-lt"/>
                <a:cs typeface="+mn-lt"/>
              </a:rPr>
              <a:t>: CNN, LSTM, and 1D-Convolutional LSTM.</a:t>
            </a:r>
          </a:p>
          <a:p>
            <a:r>
              <a:rPr lang="en-US" b="1">
                <a:ea typeface="+mn-lt"/>
                <a:cs typeface="+mn-lt"/>
              </a:rPr>
              <a:t>Evaluation Metrics:</a:t>
            </a:r>
            <a:r>
              <a:rPr lang="en-US">
                <a:ea typeface="+mn-lt"/>
                <a:cs typeface="+mn-lt"/>
              </a:rPr>
              <a:t> Rank-1 accuracy</a:t>
            </a: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514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D75-F6CC-2E83-3D82-AE506CFE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Proposed Enhancements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F10C-F377-E9EA-563F-52E9A7A0B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76" y="1825625"/>
            <a:ext cx="105901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Improving Signal Processing</a:t>
            </a:r>
            <a:r>
              <a:rPr lang="en-US">
                <a:ea typeface="+mn-lt"/>
                <a:cs typeface="+mn-lt"/>
              </a:rPr>
              <a:t>:</a:t>
            </a:r>
            <a:endParaRPr lang="en-US">
              <a:cs typeface="Arial" panose="020B0604020202020204"/>
            </a:endParaRPr>
          </a:p>
          <a:p>
            <a:r>
              <a:rPr lang="en-US">
                <a:ea typeface="+mn-lt"/>
                <a:cs typeface="+mn-lt"/>
              </a:rPr>
              <a:t>Implemented advanced feature extraction method called wavelet transform to handle non-stationary signals.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Implemented Models</a:t>
            </a:r>
            <a:r>
              <a:rPr lang="en-US">
                <a:ea typeface="+mn-lt"/>
                <a:cs typeface="+mn-lt"/>
              </a:rPr>
              <a:t>:</a:t>
            </a:r>
            <a:endParaRPr lang="en-US">
              <a:cs typeface="Arial" panose="020B0604020202020204"/>
            </a:endParaRPr>
          </a:p>
          <a:p>
            <a:r>
              <a:rPr lang="en-US">
                <a:ea typeface="+mn-lt"/>
                <a:cs typeface="+mn-lt"/>
              </a:rPr>
              <a:t>Comparison of CNN, LSTM, and CNN-LSTM hybrid approaches with wavelet transform and without wavelet transform.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Demonstrate improvements from CNN-LSTM over standalone CNN and LSTM.</a:t>
            </a:r>
            <a:endParaRPr lang="en-US"/>
          </a:p>
          <a:p>
            <a:pPr marL="0" indent="0">
              <a:buNone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80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8833-9693-4234-D48A-6DE098E9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What is Wavelet Transform?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F5D5-1F7F-2EB1-CF3F-F8342B1AA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76" y="1825625"/>
            <a:ext cx="11091911" cy="48903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Wavelet Transform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Breaks down a time-domain signal into smaller frequency components.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Keeps both </a:t>
            </a:r>
            <a:r>
              <a:rPr lang="en-US" b="1" dirty="0">
                <a:ea typeface="+mn-lt"/>
                <a:cs typeface="+mn-lt"/>
              </a:rPr>
              <a:t>time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frequency</a:t>
            </a:r>
            <a:r>
              <a:rPr lang="en-US" dirty="0">
                <a:ea typeface="+mn-lt"/>
                <a:cs typeface="+mn-lt"/>
              </a:rPr>
              <a:t> information for each part of the signal.</a:t>
            </a:r>
          </a:p>
          <a:p>
            <a:r>
              <a:rPr lang="en-US" dirty="0">
                <a:ea typeface="+mn-lt"/>
                <a:cs typeface="+mn-lt"/>
              </a:rPr>
              <a:t>It is especially useful for non-stationary signals like EEG, where frequency characteristics change over time.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Wavelet Function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A wavelet transform decomposes a signal into </a:t>
            </a:r>
            <a:r>
              <a:rPr lang="en-US" b="1" dirty="0">
                <a:ea typeface="+mn-lt"/>
                <a:cs typeface="+mn-lt"/>
              </a:rPr>
              <a:t>approximate coefficients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detailed coefficients</a:t>
            </a:r>
            <a:r>
              <a:rPr lang="en-US" dirty="0">
                <a:ea typeface="+mn-lt"/>
                <a:cs typeface="+mn-lt"/>
              </a:rPr>
              <a:t> for multiple frequency bands (scales).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For a 1D signal of length N, the wavelet transform might output fewer or more coefficients than the original signal length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Different wavelets (e.g., Daubechies) have different lengths and overlaps.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overlap extends the signal during decomposition.</a:t>
            </a:r>
            <a:endParaRPr lang="en-US" dirty="0"/>
          </a:p>
          <a:p>
            <a:r>
              <a:rPr lang="en-US" b="1" dirty="0">
                <a:cs typeface="Arial"/>
              </a:rPr>
              <a:t>Libraries: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Pywt</a:t>
            </a:r>
          </a:p>
        </p:txBody>
      </p:sp>
    </p:spTree>
    <p:extLst>
      <p:ext uri="{BB962C8B-B14F-4D97-AF65-F5344CB8AC3E}">
        <p14:creationId xmlns:p14="http://schemas.microsoft.com/office/powerpoint/2010/main" val="398035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1749-3443-ABED-EC71-4E309AE1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9" y="790621"/>
            <a:ext cx="9605082" cy="593408"/>
          </a:xfrm>
        </p:spPr>
        <p:txBody>
          <a:bodyPr/>
          <a:lstStyle/>
          <a:p>
            <a:r>
              <a:rPr lang="en-US" dirty="0">
                <a:cs typeface="Arial"/>
              </a:rPr>
              <a:t>DWT</a:t>
            </a:r>
            <a:endParaRPr lang="en-US" dirty="0"/>
          </a:p>
        </p:txBody>
      </p:sp>
      <p:pic>
        <p:nvPicPr>
          <p:cNvPr id="11" name="Content Placeholder 10" descr="A graph showing a signal">
            <a:extLst>
              <a:ext uri="{FF2B5EF4-FFF2-40B4-BE49-F238E27FC236}">
                <a16:creationId xmlns:a16="http://schemas.microsoft.com/office/drawing/2014/main" id="{9A7817B9-1619-C979-D447-6EFF71454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995" y="788814"/>
            <a:ext cx="6583635" cy="1955182"/>
          </a:xfrm>
        </p:spPr>
      </p:pic>
      <p:pic>
        <p:nvPicPr>
          <p:cNvPr id="12" name="Picture 11" descr="A graph showing a signal&#10;&#10;Description automatically generated">
            <a:extLst>
              <a:ext uri="{FF2B5EF4-FFF2-40B4-BE49-F238E27FC236}">
                <a16:creationId xmlns:a16="http://schemas.microsoft.com/office/drawing/2014/main" id="{8A4557F5-489C-A6CF-CFA9-3E796AAD6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8" y="2739599"/>
            <a:ext cx="5977751" cy="1954950"/>
          </a:xfrm>
          <a:prstGeom prst="rect">
            <a:avLst/>
          </a:prstGeom>
        </p:spPr>
      </p:pic>
      <p:pic>
        <p:nvPicPr>
          <p:cNvPr id="13" name="Picture 12" descr="A graph of a signal&#10;&#10;Description automatically generated">
            <a:extLst>
              <a:ext uri="{FF2B5EF4-FFF2-40B4-BE49-F238E27FC236}">
                <a16:creationId xmlns:a16="http://schemas.microsoft.com/office/drawing/2014/main" id="{D10578F0-8930-D4DD-A540-1421CAB99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750" y="2743897"/>
            <a:ext cx="6211695" cy="1937059"/>
          </a:xfrm>
          <a:prstGeom prst="rect">
            <a:avLst/>
          </a:prstGeom>
        </p:spPr>
      </p:pic>
      <p:pic>
        <p:nvPicPr>
          <p:cNvPr id="14" name="Picture 13" descr="A graph of a signal&#10;&#10;Description automatically generated">
            <a:extLst>
              <a:ext uri="{FF2B5EF4-FFF2-40B4-BE49-F238E27FC236}">
                <a16:creationId xmlns:a16="http://schemas.microsoft.com/office/drawing/2014/main" id="{B081BBC7-4714-F874-8E42-AC4462ADE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" y="4681305"/>
            <a:ext cx="5970084" cy="2178903"/>
          </a:xfrm>
          <a:prstGeom prst="rect">
            <a:avLst/>
          </a:prstGeom>
        </p:spPr>
      </p:pic>
      <p:pic>
        <p:nvPicPr>
          <p:cNvPr id="15" name="Picture 14" descr="A graph of a signal&#10;&#10;Description automatically generated">
            <a:extLst>
              <a:ext uri="{FF2B5EF4-FFF2-40B4-BE49-F238E27FC236}">
                <a16:creationId xmlns:a16="http://schemas.microsoft.com/office/drawing/2014/main" id="{E6941E85-2516-78A9-4284-CF92FAEB0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221" y="4551673"/>
            <a:ext cx="6220755" cy="217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2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EEG-BASED USER IDENTIFICATION SYSTEM USING 1D-CONVOLUTIONAL LONG SHORT-TERM MEMORY NEURAL NETWORKS WITH WAVELET TRANSFORM</vt:lpstr>
      <vt:lpstr>Outline</vt:lpstr>
      <vt:lpstr>Introduction</vt:lpstr>
      <vt:lpstr>Datasets</vt:lpstr>
      <vt:lpstr>Overview of the proposed EEG-based biometric identification system</vt:lpstr>
      <vt:lpstr>Experiment Methodology</vt:lpstr>
      <vt:lpstr>Proposed Enhancements</vt:lpstr>
      <vt:lpstr>What is Wavelet Transform?</vt:lpstr>
      <vt:lpstr>DWT</vt:lpstr>
      <vt:lpstr>Model Architecture</vt:lpstr>
      <vt:lpstr>Channels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102</cp:revision>
  <dcterms:created xsi:type="dcterms:W3CDTF">2019-04-17T14:47:58Z</dcterms:created>
  <dcterms:modified xsi:type="dcterms:W3CDTF">2024-12-02T00:41:03Z</dcterms:modified>
</cp:coreProperties>
</file>