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4" r:id="rId6"/>
    <p:sldId id="259" r:id="rId7"/>
    <p:sldId id="266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4CDE52D-1518-4A7D-B077-47209BBBCF6F}">
          <p14:sldIdLst>
            <p14:sldId id="256"/>
            <p14:sldId id="257"/>
            <p14:sldId id="258"/>
            <p14:sldId id="265"/>
            <p14:sldId id="264"/>
            <p14:sldId id="259"/>
            <p14:sldId id="266"/>
          </p14:sldIdLst>
        </p14:section>
        <p14:section name="Untitled Section" id="{DF0FD032-8018-4D3D-810E-D74E93BAED5A}">
          <p14:sldIdLst>
            <p14:sldId id="260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26" autoAdjust="0"/>
  </p:normalViewPr>
  <p:slideViewPr>
    <p:cSldViewPr snapToGrid="0">
      <p:cViewPr varScale="1">
        <p:scale>
          <a:sx n="104" d="100"/>
          <a:sy n="104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BC6AC-59A8-8F55-504A-51B05DD61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CEC02-BF1F-9DA6-8BBE-3AF6D272E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0482B-6F6D-D45A-ECD3-4EF0E448D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BDBF-BD81-4E68-B82F-CDDDACCFD05A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28175-6658-4221-6473-33343D792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26FE8-20E9-74FE-B38D-5FF13F34F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D7F-2A28-4CC2-87FA-84B0D4DA4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9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59846-85C4-B705-5357-6C085EEF0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5FA45-DE2B-22A6-53DA-8173CA24D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548A0-79B9-E56F-8084-610670728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BDBF-BD81-4E68-B82F-CDDDACCFD05A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28625-3C60-67A7-018C-D0CB13650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BBC03-BD03-D8AD-5986-D7CBBA664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D7F-2A28-4CC2-87FA-84B0D4DA4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7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B82948-4BB4-325E-81C8-15963E8797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44E56-1836-E056-DED5-EB1F8E147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8B9F8-C303-5E3A-F016-F3938D9A0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BDBF-BD81-4E68-B82F-CDDDACCFD05A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328EB-C50F-8D23-A7F1-425D8F519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11A76-B7FE-66FC-09DB-936534641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D7F-2A28-4CC2-87FA-84B0D4DA4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23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41882-25D3-526A-0031-091917F2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CA67D-D640-04E3-7BE8-928884C3A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422A7-A0D2-FCBA-66C8-D0B99D7FF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BDBF-BD81-4E68-B82F-CDDDACCFD05A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DAA5F-B6BE-BB83-4028-3EFB5051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9B833-EE1C-426C-09D4-4C9D5B85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D7F-2A28-4CC2-87FA-84B0D4DA4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84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C54F8-7BCC-6CAC-18BF-9E89CEAC6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7AD41-4294-22AB-56EF-615B2C288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B42BF-7921-7561-F037-DFDF8492E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BDBF-BD81-4E68-B82F-CDDDACCFD05A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44F95-FD28-8DBB-4536-9228D17B4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8BD4B-D089-CC6C-F479-1F7C02024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D7F-2A28-4CC2-87FA-84B0D4DA4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9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D4375-DA4D-806B-B9C8-079E75723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39B42-CFAD-DDBA-71E5-7B99A8DB05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F0F4E-68BD-00AA-CF7C-0078E3159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81607-FACB-70C9-22B7-EEE37E0EC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BDBF-BD81-4E68-B82F-CDDDACCFD05A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30DBB-9B71-0D0C-D68D-83DD3C600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F2807-E726-A54B-07E5-E7231EB9B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D7F-2A28-4CC2-87FA-84B0D4DA4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30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9D923-B398-3E24-9C16-446D66CC2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C718B-524E-596B-7B20-2597D39E7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41731-A05F-45CC-58D3-1B73F104F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DF40E-D299-DD53-0507-33A389D91E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62A29F-048C-E521-32DA-5402D5A937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BA04AF-BCBC-D16D-BA40-CFB4DFC7A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BDBF-BD81-4E68-B82F-CDDDACCFD05A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F2B333-7A98-8FA6-4E13-824FE2128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0011D1-B0A7-6D85-59E2-E4A709BDF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D7F-2A28-4CC2-87FA-84B0D4DA4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193B5-25A5-EF56-C5BB-931313C43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558F4C-09C6-0F9D-9321-3BE8BA7FC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BDBF-BD81-4E68-B82F-CDDDACCFD05A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62839E-7692-16B3-F232-415C742B7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0F266-1729-0D75-EF83-8F441DBC0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D7F-2A28-4CC2-87FA-84B0D4DA4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9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5517A7-4FF3-5FB3-FCC8-16422DEFD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BDBF-BD81-4E68-B82F-CDDDACCFD05A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271E00-13D0-0582-38E0-1C704B0C4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2F930-F490-106E-3959-6F8FD9CB1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D7F-2A28-4CC2-87FA-84B0D4DA4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58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925A-769D-0FBD-4052-A3347410F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FF637-2D62-8ECE-B073-3C1A14C07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CE0BF-C508-909E-66DE-16543B0B5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99A9E-E4F5-A2E5-9041-5ED3EF277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BDBF-BD81-4E68-B82F-CDDDACCFD05A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740D0-2633-75D3-6C34-AC170C3A7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ADA22-4448-86DF-2568-85450980F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D7F-2A28-4CC2-87FA-84B0D4DA4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60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86452-E1DB-E0C8-4847-A182C020C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27F2B4-9056-9D1E-0CC0-83057D53D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E24E5-C28C-0AEE-675C-26B164BEA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90B9C-30D1-54CF-54FF-BE0102859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BDBF-BD81-4E68-B82F-CDDDACCFD05A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5F304-86FD-D34E-42CD-80693C43D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31196-9F7B-C54D-3271-AC3F24D5D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D7F-2A28-4CC2-87FA-84B0D4DA4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0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2A7653-7FB1-2FAE-0779-C75F0E704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7DB80-A530-835E-A04C-051662F33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A6B26-D394-2F86-C7CD-11BB15EADF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4BDBF-BD81-4E68-B82F-CDDDACCFD05A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CA0FE-6524-D022-7B96-1044D366A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360AC-CFE1-09FC-5C8B-D7DB79FF86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C8D7F-2A28-4CC2-87FA-84B0D4DA4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06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website&#10;&#10;Description automatically generated">
            <a:extLst>
              <a:ext uri="{FF2B5EF4-FFF2-40B4-BE49-F238E27FC236}">
                <a16:creationId xmlns:a16="http://schemas.microsoft.com/office/drawing/2014/main" id="{BE1D4163-5C82-950E-927A-28A4538BFB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23" b="59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58592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EB9E8-2131-915B-DA8D-01B723264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5473" y="1524000"/>
            <a:ext cx="5541054" cy="268854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Guardians of Liver Health: A Classifier Quest to Predict and Prevent Indian Liver Disease</a:t>
            </a:r>
            <a:endParaRPr lang="en-US" sz="4400" b="1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3A5855-03B0-0258-6353-4DDB930D6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636163" y="5361442"/>
            <a:ext cx="4431162" cy="1337967"/>
          </a:xfrm>
        </p:spPr>
        <p:txBody>
          <a:bodyPr>
            <a:normAutofit/>
          </a:bodyPr>
          <a:lstStyle/>
          <a:p>
            <a:r>
              <a:rPr lang="en-US" dirty="0"/>
              <a:t>Submitted By:</a:t>
            </a:r>
          </a:p>
          <a:p>
            <a:r>
              <a:rPr lang="en-US" dirty="0"/>
              <a:t>Abhishek Singhal</a:t>
            </a:r>
          </a:p>
          <a:p>
            <a:r>
              <a:rPr lang="en-US" dirty="0"/>
              <a:t>U01433883</a:t>
            </a:r>
          </a:p>
        </p:txBody>
      </p:sp>
    </p:spTree>
    <p:extLst>
      <p:ext uri="{BB962C8B-B14F-4D97-AF65-F5344CB8AC3E}">
        <p14:creationId xmlns:p14="http://schemas.microsoft.com/office/powerpoint/2010/main" val="103340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3F86E-1D98-EA51-7120-FAD2656F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 sz="4100" b="0" i="0">
                <a:effectLst/>
                <a:latin typeface="Söhne"/>
              </a:rPr>
              <a:t>Unveiling the Purpose and Objectives</a:t>
            </a:r>
            <a:endParaRPr lang="en-US" sz="4100"/>
          </a:p>
        </p:txBody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BDCAF802-5EC6-52F4-C0E3-5F69027798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08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A360F-E9F4-A7A7-092A-F7F91C85D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4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Development:</a:t>
            </a:r>
            <a:r>
              <a:rPr lang="en-US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Create a robust predictive model that accurately assesses the risk of liver diseases in individuals based on a diverse set of attributes.</a:t>
            </a: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4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 Analysis:</a:t>
            </a:r>
            <a:r>
              <a:rPr lang="en-US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Analyze a representative dataset from the Indian population, considering demographic, lifestyle, and clinical data to enhance the model's accuracy and applicability.</a:t>
            </a: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4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Interpretability and Transparency:</a:t>
            </a:r>
            <a:r>
              <a:rPr lang="en-US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Prioritize the development of a model that is not only accurate but also interpretable, enabling healthcare professionals to understand and trust its predictions.</a:t>
            </a: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4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Contribution to Public Health:</a:t>
            </a:r>
            <a:r>
              <a:rPr lang="en-US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Contribute valuable insights to the field of preventive healthcare in India by providing a tool that can aid in early identification and intervention for liver diseases.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endParaRPr lang="en-US" sz="1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309531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13B067F-3154-4968-A886-DF93A787E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7583D6C-C05B-47AB-8540-B2700B82A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501AD91-D973-4968-95E4-4C26CFD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C165989-F5FE-4BB6-9817-E7828CB1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B0649CC-B912-4E82-BEA0-DA75ECB19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BA08C17-C9A5-4FA8-ABC4-44FB3B869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0DEAC6C-553C-437E-BC17-D4495233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CFBA8B-523E-933E-AAA0-72B126E45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2393000"/>
            <a:ext cx="10843065" cy="4354190"/>
          </a:xfrm>
          <a:noFill/>
        </p:spPr>
        <p:txBody>
          <a:bodyPr anchor="t">
            <a:noAutofit/>
          </a:bodyPr>
          <a:lstStyle/>
          <a:p>
            <a: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  <a:t>Here's a breakdown of the columns:</a:t>
            </a:r>
            <a:b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en-US" sz="1200" b="1" i="0" dirty="0">
                <a:solidFill>
                  <a:srgbClr val="D1D5DB"/>
                </a:solidFill>
                <a:effectLst/>
                <a:latin typeface="Söhne"/>
              </a:rPr>
              <a:t>Age :</a:t>
            </a:r>
            <a:b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  <a:t>Represents the age of the patient.</a:t>
            </a:r>
            <a:b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en-US" sz="1200" b="1" i="0" dirty="0">
                <a:solidFill>
                  <a:srgbClr val="D1D5DB"/>
                </a:solidFill>
                <a:effectLst/>
                <a:latin typeface="Söhne"/>
              </a:rPr>
              <a:t>Gender :</a:t>
            </a:r>
            <a:b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  <a:t>Indicates the gender of the patient (male or female).</a:t>
            </a:r>
            <a:b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en-US" sz="1200" b="1" i="0" dirty="0">
                <a:solidFill>
                  <a:srgbClr val="D1D5DB"/>
                </a:solidFill>
                <a:effectLst/>
                <a:latin typeface="Söhne"/>
              </a:rPr>
              <a:t>Total Bilirubin:</a:t>
            </a:r>
            <a:b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  <a:t>Bilirubin is a yellowish substance found in bile. This column likely represents the total amount of bilirubin in the patient's blood.</a:t>
            </a:r>
            <a:b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en-US" sz="1200" b="1" i="0" dirty="0">
                <a:solidFill>
                  <a:srgbClr val="D1D5DB"/>
                </a:solidFill>
                <a:effectLst/>
                <a:latin typeface="Söhne"/>
              </a:rPr>
              <a:t>Direct Bilirubin:</a:t>
            </a:r>
            <a:b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  <a:t>This is a subset of total bilirubin and represents the direct bilirubin in the patient's blood. Direct bilirubin is a measure of bilirubin that is not bound to albumin.</a:t>
            </a:r>
            <a:b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en-US" sz="1200" b="1" i="0" dirty="0">
                <a:solidFill>
                  <a:srgbClr val="D1D5DB"/>
                </a:solidFill>
                <a:effectLst/>
                <a:latin typeface="Söhne"/>
              </a:rPr>
              <a:t>Alkaline Phosphotase:</a:t>
            </a:r>
            <a:b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  <a:t>Alkaline phosphatase is an enzyme found in the liver and other tissues. Elevated levels may indicate liver or bone issues.</a:t>
            </a:r>
            <a:b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en-US" sz="1200" b="1" i="0" dirty="0">
                <a:solidFill>
                  <a:srgbClr val="D1D5DB"/>
                </a:solidFill>
                <a:effectLst/>
                <a:latin typeface="Söhne"/>
              </a:rPr>
              <a:t>Alamine Aminotransferase:</a:t>
            </a:r>
            <a:b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  <a:t>Also known as ALT or SGPT, this enzyme is found in the liver. Elevated levels may indicate liver damage or disease.</a:t>
            </a:r>
            <a:b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en-US" sz="1200" b="1" i="0" dirty="0">
                <a:solidFill>
                  <a:srgbClr val="D1D5DB"/>
                </a:solidFill>
                <a:effectLst/>
                <a:latin typeface="Söhne"/>
              </a:rPr>
              <a:t>Aspartate Aminotransferase:</a:t>
            </a:r>
            <a:b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  <a:t>Also known as AST or SGOT, this enzyme is found in the liver and other organs. Elevated levels may indicate liver or heart issues.</a:t>
            </a:r>
            <a:b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en-US" sz="1200" b="1" i="0" dirty="0">
                <a:solidFill>
                  <a:srgbClr val="D1D5DB"/>
                </a:solidFill>
                <a:effectLst/>
                <a:latin typeface="Söhne"/>
              </a:rPr>
              <a:t>Total Proteins:</a:t>
            </a:r>
            <a:b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  <a:t>Represents the total amount of proteins in the patient's blood.</a:t>
            </a:r>
            <a:b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en-US" sz="1200" b="1" i="0" dirty="0">
                <a:solidFill>
                  <a:srgbClr val="D1D5DB"/>
                </a:solidFill>
                <a:effectLst/>
                <a:latin typeface="Söhne"/>
              </a:rPr>
              <a:t>Albumin:</a:t>
            </a:r>
            <a:b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  <a:t>Albumin is a type of protein produced by the liver. It plays a role in maintaining blood volume and pressure.</a:t>
            </a:r>
            <a:b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en-US" sz="1200" b="1" i="0" dirty="0">
                <a:solidFill>
                  <a:srgbClr val="D1D5DB"/>
                </a:solidFill>
                <a:effectLst/>
                <a:latin typeface="Söhne"/>
              </a:rPr>
              <a:t>Albumin and Globulin Ratio:</a:t>
            </a:r>
            <a:b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  <a:t>The ratio of albumin to globulin in the blood. Abnormalities in this ratio can provide insights into liver and kidney function.</a:t>
            </a:r>
            <a:b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en-US" sz="1200" b="1" i="0" dirty="0">
                <a:solidFill>
                  <a:srgbClr val="D1D5DB"/>
                </a:solidFill>
                <a:effectLst/>
                <a:latin typeface="Söhne"/>
              </a:rPr>
              <a:t>Dataset:</a:t>
            </a:r>
            <a:b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  <a:t>This is the target variable or the label for classification task. It indicates whether the patient has liver disease or not. It's a binary field, with values like 1 or 2 (or potentially labeled as “red" and “green").</a:t>
            </a:r>
            <a:b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5" name="Picture 4" descr="A white background with many small colored symbols&#10;&#10;Description automatically generated with medium confidence">
            <a:extLst>
              <a:ext uri="{FF2B5EF4-FFF2-40B4-BE49-F238E27FC236}">
                <a16:creationId xmlns:a16="http://schemas.microsoft.com/office/drawing/2014/main" id="{A733A1BA-C352-D8E3-BEB1-532BA614A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79" y="443006"/>
            <a:ext cx="10843065" cy="1802731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1F4E1649-4D1F-4A91-AF97-A254BFDD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E483602-62F9-474D-9C9B-5EE4CD76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D7D1AC0-A6C7-40E3-9841-F34AC831A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951C4DD-7427-497D-9DE3-9D731D3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EE18298-0BF5-4D7A-921A-2F4186E8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773AEA78-C03B-40B7-9D11-DC022119D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600000">
            <a:off x="10150845" y="4270841"/>
            <a:ext cx="1897885" cy="1897885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13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D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A8DC4-4221-6941-BA43-A3C829DB8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Processing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9B743C-5DE6-ADDB-2D28-9F975E6F2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621271"/>
            <a:ext cx="7188199" cy="361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405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graph of different sizes and colors&#10;&#10;Description automatically generated with medium confidence">
            <a:extLst>
              <a:ext uri="{FF2B5EF4-FFF2-40B4-BE49-F238E27FC236}">
                <a16:creationId xmlns:a16="http://schemas.microsoft.com/office/drawing/2014/main" id="{52A5E775-14DF-4A98-5A47-18010BE2E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38" y="608013"/>
            <a:ext cx="6000750" cy="4524375"/>
          </a:xfrm>
          <a:prstGeom prst="rect">
            <a:avLst/>
          </a:prstGeom>
        </p:spPr>
      </p:pic>
      <p:pic>
        <p:nvPicPr>
          <p:cNvPr id="7" name="Picture 6" descr="A graph of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88C735B3-6C13-CF4D-6A25-583479AA3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888" y="608013"/>
            <a:ext cx="4829175" cy="45243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386F44-1968-7B8E-0484-DCD553047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919105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F345EA-BB1E-879C-ECB7-C05EBF37D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" y="1352550"/>
            <a:ext cx="5008563" cy="30368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0B051D-505D-7849-8469-AECB6620B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700" y="1352550"/>
            <a:ext cx="5821363" cy="30368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01ECB4-1C2D-6A38-EE79-EF5220159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2729488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EAA781-7453-010D-FE6D-C02702382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674813"/>
            <a:ext cx="3414713" cy="43926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A6C546-3754-70F0-B6B8-940D2E7A0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125" y="1674813"/>
            <a:ext cx="3432175" cy="43926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CE94F9-60EA-6D95-E532-5D1506E0D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1913" y="1674813"/>
            <a:ext cx="3824288" cy="43926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C466BB-BCEB-4A03-E2D2-E884E969A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0" i="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A Quest Through Diverse Classifiers in Machine Learning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69661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04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ADEF49-F59E-1A40-A5AF-DA4EAB76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A Comparative Analysis of Accuracy Across Classifiers</a:t>
            </a:r>
            <a:endParaRPr lang="en-US" sz="2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2245BD-5DD0-53A4-7A4A-D1869E2B46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2619" y="963506"/>
            <a:ext cx="3719373" cy="4930987"/>
          </a:xfrm>
          <a:prstGeom prst="rect">
            <a:avLst/>
          </a:prstGeom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" name="3D Model 2" descr="Slim Arrow">
                <a:extLst>
                  <a:ext uri="{FF2B5EF4-FFF2-40B4-BE49-F238E27FC236}">
                    <a16:creationId xmlns:a16="http://schemas.microsoft.com/office/drawing/2014/main" id="{C59E52CE-9E8F-C79C-6748-7EC8135A91A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90919473"/>
                  </p:ext>
                </p:extLst>
              </p:nvPr>
            </p:nvGraphicFramePr>
            <p:xfrm>
              <a:off x="7143230" y="2048019"/>
              <a:ext cx="2441098" cy="101852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2441098" cy="1018527"/>
                    </a:xfrm>
                    <a:prstGeom prst="rect">
                      <a:avLst/>
                    </a:prstGeom>
                  </am3d:spPr>
                  <am3d:camera>
                    <am3d:pos x="0" y="0" z="5162706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815004" d="1000000"/>
                    <am3d:preTrans dx="0" dy="-7167462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10704982" ay="-408527" az="-10788721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263942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" name="3D Model 2" descr="Slim Arrow">
                <a:extLst>
                  <a:ext uri="{FF2B5EF4-FFF2-40B4-BE49-F238E27FC236}">
                    <a16:creationId xmlns:a16="http://schemas.microsoft.com/office/drawing/2014/main" id="{C59E52CE-9E8F-C79C-6748-7EC8135A91A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43230" y="2048019"/>
                <a:ext cx="2441098" cy="101852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DAC1019-B916-90A8-A0D3-E46B3662443F}"/>
              </a:ext>
            </a:extLst>
          </p:cNvPr>
          <p:cNvSpPr txBox="1"/>
          <p:nvPr/>
        </p:nvSpPr>
        <p:spPr>
          <a:xfrm>
            <a:off x="9502710" y="1874982"/>
            <a:ext cx="27709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Söhne"/>
              </a:rPr>
              <a:t>Random Forest emerges as the top-performing classifier, showcasing superior accuracy and robust predictive capabilities in our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08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671DED16-7D9E-0E42-B6E5-4A8CB5763F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73" r="7193" b="-2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4BD92-27A1-A7DB-E9C1-56068A394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6756" y="1387894"/>
            <a:ext cx="4156512" cy="37698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16373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490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Söhne</vt:lpstr>
      <vt:lpstr>Office Theme</vt:lpstr>
      <vt:lpstr>Guardians of Liver Health: A Classifier Quest to Predict and Prevent Indian Liver Disease</vt:lpstr>
      <vt:lpstr>Unveiling the Purpose and Objectives</vt:lpstr>
      <vt:lpstr>Here's a breakdown of the columns: Age : Represents the age of the patient. Gender : Indicates the gender of the patient (male or female). Total Bilirubin: Bilirubin is a yellowish substance found in bile. This column likely represents the total amount of bilirubin in the patient's blood. Direct Bilirubin: This is a subset of total bilirubin and represents the direct bilirubin in the patient's blood. Direct bilirubin is a measure of bilirubin that is not bound to albumin. Alkaline Phosphotase: Alkaline phosphatase is an enzyme found in the liver and other tissues. Elevated levels may indicate liver or bone issues. Alamine Aminotransferase: Also known as ALT or SGPT, this enzyme is found in the liver. Elevated levels may indicate liver damage or disease. Aspartate Aminotransferase: Also known as AST or SGOT, this enzyme is found in the liver and other organs. Elevated levels may indicate liver or heart issues. Total Proteins: Represents the total amount of proteins in the patient's blood. Albumin: Albumin is a type of protein produced by the liver. It plays a role in maintaining blood volume and pressure. Albumin and Globulin Ratio: The ratio of albumin to globulin in the blood. Abnormalities in this ratio can provide insights into liver and kidney function. Dataset: This is the target variable or the label for classification task. It indicates whether the patient has liver disease or not. It's a binary field, with values like 1 or 2 (or potentially labeled as “red" and “green"). </vt:lpstr>
      <vt:lpstr>Data Processing</vt:lpstr>
      <vt:lpstr>Data Analysis</vt:lpstr>
      <vt:lpstr>Data Analysis</vt:lpstr>
      <vt:lpstr>A Quest Through Diverse Classifiers in Machine Learning</vt:lpstr>
      <vt:lpstr>A Comparative Analysis of Accuracy Across Classifiers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PROJECT CS677</dc:title>
  <dc:creator>Abhishek Singhal</dc:creator>
  <cp:lastModifiedBy>Abhishek Singhal</cp:lastModifiedBy>
  <cp:revision>30</cp:revision>
  <dcterms:created xsi:type="dcterms:W3CDTF">2023-12-11T19:18:17Z</dcterms:created>
  <dcterms:modified xsi:type="dcterms:W3CDTF">2023-12-16T00:19:04Z</dcterms:modified>
</cp:coreProperties>
</file>