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26-02-2025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2/26/2025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2/26/2025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2/26/2025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2/26/2025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2/26/2025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2/26/2025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2/26/2025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2/26/2025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2/26/2025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2/26/2025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2/26/2025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2/26/2025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code.visualstudio.com/download" TargetMode="External"/><Relationship Id="rId2" Type="http://schemas.openxmlformats.org/officeDocument/2006/relationships/hyperlink" Target="https://www.python.org/ftp/python/3.13.2/python-3.13.2-amd64.exe"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cap="none" dirty="0">
                <a:solidFill>
                  <a:srgbClr val="00B050"/>
                </a:solidFill>
                <a:latin typeface="Arial" panose="020B0604020202020204" pitchFamily="34" charset="0"/>
                <a:cs typeface="Arial" panose="020B0604020202020204" pitchFamily="34" charset="0"/>
              </a:rPr>
              <a:t>Secure Data Hiding In Images Using Steganography</a:t>
            </a:r>
            <a:endParaRPr lang="en-US" b="1" dirty="0">
              <a:solidFill>
                <a:srgbClr val="00B050"/>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2695498" y="3798574"/>
            <a:ext cx="7980183" cy="2400657"/>
          </a:xfrm>
          <a:prstGeom prst="rect">
            <a:avLst/>
          </a:prstGeom>
          <a:noFill/>
        </p:spPr>
        <p:txBody>
          <a:bodyPr wrap="square" lIns="91440" tIns="45720" rIns="91440" bIns="45720" rtlCol="0" anchor="t">
            <a:spAutoFit/>
          </a:bodyPr>
          <a:lstStyle/>
          <a:p>
            <a:pPr>
              <a:lnSpc>
                <a:spcPct val="150000"/>
              </a:lnSpc>
            </a:pPr>
            <a:r>
              <a:rPr lang="en-US" sz="2000" b="1" dirty="0">
                <a:solidFill>
                  <a:schemeClr val="bg1"/>
                </a:solidFill>
                <a:latin typeface="Arial" panose="020B0604020202020204" pitchFamily="34" charset="0"/>
                <a:cs typeface="Arial" panose="020B0604020202020204" pitchFamily="34" charset="0"/>
              </a:rPr>
              <a:t>Presented By:</a:t>
            </a:r>
            <a:r>
              <a:rPr lang="en-US" sz="2000" b="1" dirty="0">
                <a:solidFill>
                  <a:srgbClr val="FFC000"/>
                </a:solidFill>
                <a:latin typeface="Arial" panose="020B0604020202020204" pitchFamily="34" charset="0"/>
                <a:cs typeface="Arial" panose="020B0604020202020204" pitchFamily="34" charset="0"/>
              </a:rPr>
              <a:t> </a:t>
            </a:r>
            <a:r>
              <a:rPr lang="en-US" sz="2000" b="1" dirty="0">
                <a:solidFill>
                  <a:srgbClr val="FFC000"/>
                </a:solidFill>
                <a:latin typeface="Arial" panose="020B0604020202020204"/>
                <a:cs typeface="Arial" panose="020B0604020202020204"/>
              </a:rPr>
              <a:t> Abhishek Singh</a:t>
            </a:r>
          </a:p>
          <a:p>
            <a:pPr>
              <a:lnSpc>
                <a:spcPct val="150000"/>
              </a:lnSpc>
            </a:pPr>
            <a:r>
              <a:rPr lang="en-US" sz="2000" b="1" dirty="0">
                <a:solidFill>
                  <a:schemeClr val="bg1"/>
                </a:solidFill>
                <a:latin typeface="Arial" panose="020B0604020202020204"/>
                <a:cs typeface="Arial" panose="020B0604020202020204"/>
              </a:rPr>
              <a:t>Student Name:</a:t>
            </a:r>
            <a:r>
              <a:rPr lang="en-US" sz="2000" b="1" dirty="0">
                <a:solidFill>
                  <a:srgbClr val="FFC000"/>
                </a:solidFill>
                <a:latin typeface="Arial" panose="020B0604020202020204"/>
                <a:cs typeface="Arial" panose="020B0604020202020204"/>
              </a:rPr>
              <a:t> </a:t>
            </a:r>
            <a:r>
              <a:rPr lang="en-US" sz="2000" b="1" dirty="0">
                <a:solidFill>
                  <a:srgbClr val="FFC000"/>
                </a:solidFill>
                <a:latin typeface="Arial" panose="020B0604020202020204"/>
                <a:cs typeface="Arial" panose="020B0604020202020204"/>
                <a:sym typeface="+mn-ea"/>
              </a:rPr>
              <a:t>Abhishek Singh</a:t>
            </a:r>
            <a:endParaRPr lang="en-US" sz="2000" b="1" dirty="0">
              <a:solidFill>
                <a:srgbClr val="FFC000"/>
              </a:solidFill>
              <a:latin typeface="Arial" panose="020B0604020202020204"/>
              <a:cs typeface="Arial" panose="020B0604020202020204"/>
            </a:endParaRPr>
          </a:p>
          <a:p>
            <a:pPr>
              <a:lnSpc>
                <a:spcPct val="150000"/>
              </a:lnSpc>
            </a:pPr>
            <a:r>
              <a:rPr lang="en-US" sz="2000" b="1" dirty="0">
                <a:solidFill>
                  <a:schemeClr val="bg1"/>
                </a:solidFill>
                <a:latin typeface="Arial" panose="020B0604020202020204"/>
                <a:cs typeface="Arial" panose="020B0604020202020204"/>
              </a:rPr>
              <a:t>College Name &amp; Department :</a:t>
            </a:r>
            <a:r>
              <a:rPr lang="en-US" sz="2000" b="1" dirty="0">
                <a:solidFill>
                  <a:srgbClr val="FFC000"/>
                </a:solidFill>
                <a:latin typeface="Arial" panose="020B0604020202020204"/>
                <a:cs typeface="Arial" panose="020B0604020202020204"/>
              </a:rPr>
              <a:t> </a:t>
            </a:r>
          </a:p>
          <a:p>
            <a:r>
              <a:rPr lang="en-US" sz="2000" b="1" dirty="0">
                <a:solidFill>
                  <a:srgbClr val="FFC000"/>
                </a:solidFill>
                <a:latin typeface="Arial"/>
                <a:cs typeface="Arial"/>
              </a:rPr>
              <a:t>College Name &amp; Department : Bundelkhand University Jhansi &amp; Electronics Communication Engineering</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CD8C3949-891B-6253-AB7C-D2DE5550D59B}"/>
              </a:ext>
            </a:extLst>
          </p:cNvPr>
          <p:cNvPicPr>
            <a:picLocks noGrp="1" noChangeAspect="1"/>
          </p:cNvPicPr>
          <p:nvPr>
            <p:ph idx="1"/>
          </p:nvPr>
        </p:nvPicPr>
        <p:blipFill>
          <a:blip r:embed="rId2"/>
          <a:stretch>
            <a:fillRect/>
          </a:stretch>
        </p:blipFill>
        <p:spPr>
          <a:xfrm>
            <a:off x="609124" y="1334062"/>
            <a:ext cx="10973751" cy="4608975"/>
          </a:xfrm>
        </p:spPr>
      </p:pic>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US" sz="3200" dirty="0">
                <a:solidFill>
                  <a:schemeClr val="accent1">
                    <a:lumMod val="75000"/>
                  </a:schemeClr>
                </a:solidFill>
              </a:rPr>
              <a:t>In the digital era, ensuring data security and privacy is crucial. Traditional encryption techniques are often susceptible to detection and interception. Our project addresses this issue by utilizing steganography to conceal secret messages within images. This approach enables secure communication without arousing suspicion.</a:t>
            </a:r>
            <a:endParaRPr lang="en-IN" sz="3200" dirty="0">
              <a:solidFill>
                <a:schemeClr val="accent1">
                  <a:lumMod val="75000"/>
                </a:schemeClr>
              </a:solidFill>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r>
              <a:rPr lang="en-IN" sz="1600" b="1" dirty="0">
                <a:latin typeface="Arial" panose="020B0604020202020204" pitchFamily="34" charset="0"/>
                <a:cs typeface="Arial" panose="020B0604020202020204" pitchFamily="34" charset="0"/>
                <a:sym typeface="+mn-ea"/>
              </a:rPr>
              <a:t>Programming Language:</a:t>
            </a:r>
            <a:r>
              <a:rPr lang="en-IN" sz="1600" dirty="0">
                <a:latin typeface="Arial" panose="020B0604020202020204" pitchFamily="34" charset="0"/>
                <a:cs typeface="Arial" panose="020B0604020202020204" pitchFamily="34" charset="0"/>
                <a:sym typeface="+mn-ea"/>
              </a:rPr>
              <a:t>  </a:t>
            </a:r>
          </a:p>
          <a:p>
            <a:pPr marL="457200" lvl="1" indent="457200">
              <a:buNone/>
            </a:pPr>
            <a:r>
              <a:rPr lang="en-IN" sz="1600" dirty="0">
                <a:latin typeface="Arial" panose="020B0604020202020204" pitchFamily="34" charset="0"/>
                <a:cs typeface="Arial" panose="020B0604020202020204" pitchFamily="34" charset="0"/>
                <a:sym typeface="+mn-ea"/>
              </a:rPr>
              <a:t>Python</a:t>
            </a:r>
            <a:r>
              <a:rPr lang="en-US" altLang="en-IN" sz="1600" dirty="0">
                <a:latin typeface="Arial" panose="020B0604020202020204" pitchFamily="34" charset="0"/>
                <a:cs typeface="Arial" panose="020B0604020202020204" pitchFamily="34" charset="0"/>
                <a:sym typeface="+mn-ea"/>
              </a:rPr>
              <a:t> - </a:t>
            </a:r>
            <a:r>
              <a:rPr lang="en-US" altLang="en-US" sz="1600" dirty="0">
                <a:latin typeface="Arial" panose="020B0604020202020204" pitchFamily="34" charset="0"/>
                <a:cs typeface="Arial" panose="020B0604020202020204" pitchFamily="34" charset="0"/>
                <a:hlinkClick r:id="rId2" action="ppaction://hlinkfile">
                  <a:extLst>
                    <a:ext uri="{DAF060AB-1E55-43B9-8AAB-6FB025537F2F}">
                      <wpsdc:hlinkClr xmlns:lc="http://schemas.openxmlformats.org/drawingml/2006/lockedCanvas" xmlns:wpsdc="http://www.wps.cn/officeDocument/2017/drawingmlCustomData" xmlns="" val="1CADE4"/>
                      <wpsdc:folHlinkClr xmlns:lc="http://schemas.openxmlformats.org/drawingml/2006/lockedCanvas" xmlns:wpsdc="http://www.wps.cn/officeDocument/2017/drawingmlCustomData" xmlns="" val="7030A0"/>
                      <wpsdc:hlinkUnderline xmlns:lc="http://schemas.openxmlformats.org/drawingml/2006/lockedCanvas" xmlns:wpsdc="http://www.wps.cn/officeDocument/2017/drawingmlCustomData" xmlns="" val="1"/>
                    </a:ext>
                  </a:extLst>
                </a:hlinkClick>
              </a:rPr>
              <a:t>https://www.python.org/ftp/python/3.13.2/python-3.13.2-amd64.exe</a:t>
            </a:r>
            <a:endParaRPr lang="en-US" altLang="en-US" sz="1600" dirty="0">
              <a:latin typeface="Arial" panose="020B0604020202020204" pitchFamily="34" charset="0"/>
              <a:cs typeface="Arial" panose="020B0604020202020204" pitchFamily="34" charset="0"/>
            </a:endParaRPr>
          </a:p>
          <a:p>
            <a:pPr>
              <a:lnSpc>
                <a:spcPct val="100000"/>
              </a:lnSpc>
            </a:pPr>
            <a:r>
              <a:rPr lang="en-IN" sz="1600" b="1" dirty="0">
                <a:latin typeface="Arial" panose="020B0604020202020204" pitchFamily="34" charset="0"/>
                <a:cs typeface="Arial" panose="020B0604020202020204" pitchFamily="34" charset="0"/>
                <a:sym typeface="+mn-ea"/>
              </a:rPr>
              <a:t>Libraries:  </a:t>
            </a:r>
            <a:endParaRPr lang="en-IN" sz="1600" b="1" dirty="0">
              <a:latin typeface="Arial" panose="020B0604020202020204" pitchFamily="34" charset="0"/>
              <a:cs typeface="Arial" panose="020B0604020202020204" pitchFamily="34" charset="0"/>
            </a:endParaRPr>
          </a:p>
          <a:p>
            <a:pPr lvl="2">
              <a:lnSpc>
                <a:spcPct val="100000"/>
              </a:lnSpc>
            </a:pPr>
            <a:r>
              <a:rPr lang="en-IN" sz="1600" i="1" dirty="0">
                <a:latin typeface="Arial" panose="020B0604020202020204" pitchFamily="34" charset="0"/>
                <a:cs typeface="Arial" panose="020B0604020202020204" pitchFamily="34" charset="0"/>
                <a:sym typeface="+mn-ea"/>
              </a:rPr>
              <a:t>OpenCV</a:t>
            </a:r>
            <a:r>
              <a:rPr lang="en-IN" sz="1600" dirty="0">
                <a:latin typeface="Arial" panose="020B0604020202020204" pitchFamily="34" charset="0"/>
                <a:cs typeface="Arial" panose="020B0604020202020204" pitchFamily="34" charset="0"/>
                <a:sym typeface="+mn-ea"/>
              </a:rPr>
              <a:t> for image processing</a:t>
            </a:r>
            <a:r>
              <a:rPr lang="en-US" altLang="en-IN" sz="1600" dirty="0">
                <a:latin typeface="Arial" panose="020B0604020202020204" pitchFamily="34" charset="0"/>
                <a:cs typeface="Arial" panose="020B0604020202020204" pitchFamily="34" charset="0"/>
                <a:sym typeface="+mn-ea"/>
              </a:rPr>
              <a:t> - </a:t>
            </a:r>
            <a:r>
              <a:rPr lang="en-US" altLang="en-US" sz="1600" b="1" dirty="0">
                <a:solidFill>
                  <a:schemeClr val="tx1"/>
                </a:solidFill>
                <a:latin typeface="Arial" panose="020B0604020202020204" pitchFamily="34" charset="0"/>
                <a:cs typeface="Arial" panose="020B0604020202020204" pitchFamily="34" charset="0"/>
                <a:sym typeface="+mn-ea"/>
              </a:rPr>
              <a:t>pip install </a:t>
            </a:r>
            <a:r>
              <a:rPr lang="en-US" altLang="en-US" sz="1600" b="1" dirty="0" err="1">
                <a:solidFill>
                  <a:schemeClr val="tx1"/>
                </a:solidFill>
                <a:latin typeface="Arial" panose="020B0604020202020204" pitchFamily="34" charset="0"/>
                <a:cs typeface="Arial" panose="020B0604020202020204" pitchFamily="34" charset="0"/>
                <a:sym typeface="+mn-ea"/>
              </a:rPr>
              <a:t>opencv</a:t>
            </a:r>
            <a:r>
              <a:rPr lang="en-US" altLang="en-US" sz="1600" b="1" dirty="0">
                <a:solidFill>
                  <a:schemeClr val="tx1"/>
                </a:solidFill>
                <a:latin typeface="Arial" panose="020B0604020202020204" pitchFamily="34" charset="0"/>
                <a:cs typeface="Arial" panose="020B0604020202020204" pitchFamily="34" charset="0"/>
                <a:sym typeface="+mn-ea"/>
              </a:rPr>
              <a:t>-python</a:t>
            </a:r>
          </a:p>
          <a:p>
            <a:pPr>
              <a:lnSpc>
                <a:spcPct val="200000"/>
              </a:lnSpc>
            </a:pPr>
            <a:r>
              <a:rPr lang="en-IN" sz="1600" b="1" dirty="0">
                <a:latin typeface="Arial" panose="020B0604020202020204" pitchFamily="34" charset="0"/>
                <a:cs typeface="Arial" panose="020B0604020202020204" pitchFamily="34" charset="0"/>
                <a:sym typeface="+mn-ea"/>
              </a:rPr>
              <a:t>Platform:</a:t>
            </a:r>
            <a:r>
              <a:rPr lang="en-IN" sz="1600" dirty="0">
                <a:latin typeface="Arial" panose="020B0604020202020204" pitchFamily="34" charset="0"/>
                <a:cs typeface="Arial" panose="020B0604020202020204" pitchFamily="34" charset="0"/>
                <a:sym typeface="+mn-ea"/>
              </a:rPr>
              <a:t> </a:t>
            </a:r>
            <a:r>
              <a:rPr lang="en-US" altLang="en-IN" sz="1600" dirty="0">
                <a:latin typeface="Arial" panose="020B0604020202020204" pitchFamily="34" charset="0"/>
                <a:cs typeface="Arial" panose="020B0604020202020204" pitchFamily="34" charset="0"/>
                <a:sym typeface="+mn-ea"/>
              </a:rPr>
              <a:t>Windows </a:t>
            </a:r>
          </a:p>
          <a:p>
            <a:pPr lvl="1">
              <a:lnSpc>
                <a:spcPct val="100000"/>
              </a:lnSpc>
            </a:pPr>
            <a:r>
              <a:rPr lang="en-US" altLang="en-IN" sz="1600" dirty="0">
                <a:latin typeface="Arial" panose="020B0604020202020204" pitchFamily="34" charset="0"/>
                <a:cs typeface="Arial" panose="020B0604020202020204" pitchFamily="34" charset="0"/>
                <a:sym typeface="+mn-ea"/>
              </a:rPr>
              <a:t>RAM - 8.00GB</a:t>
            </a:r>
          </a:p>
          <a:p>
            <a:pPr lvl="1">
              <a:lnSpc>
                <a:spcPct val="100000"/>
              </a:lnSpc>
            </a:pPr>
            <a:r>
              <a:rPr lang="en-US" altLang="en-IN" sz="1600" dirty="0">
                <a:latin typeface="Arial" panose="020B0604020202020204" pitchFamily="34" charset="0"/>
                <a:cs typeface="Arial" panose="020B0604020202020204" pitchFamily="34" charset="0"/>
                <a:sym typeface="+mn-ea"/>
              </a:rPr>
              <a:t>System type - </a:t>
            </a:r>
            <a:r>
              <a:rPr lang="en-US" altLang="en-US" sz="1600" dirty="0">
                <a:latin typeface="Arial" panose="020B0604020202020204" pitchFamily="34" charset="0"/>
                <a:cs typeface="Arial" panose="020B0604020202020204" pitchFamily="34" charset="0"/>
              </a:rPr>
              <a:t>64-bit operating system, x64-based processor</a:t>
            </a:r>
          </a:p>
          <a:p>
            <a:pPr>
              <a:lnSpc>
                <a:spcPct val="200000"/>
              </a:lnSpc>
            </a:pPr>
            <a:r>
              <a:rPr lang="en-IN" sz="1600" b="1" dirty="0">
                <a:latin typeface="Arial" panose="020B0604020202020204" pitchFamily="34" charset="0"/>
                <a:cs typeface="Arial" panose="020B0604020202020204" pitchFamily="34" charset="0"/>
                <a:sym typeface="+mn-ea"/>
              </a:rPr>
              <a:t>Tools:</a:t>
            </a:r>
            <a:r>
              <a:rPr lang="en-IN" sz="1600" dirty="0">
                <a:latin typeface="Arial" panose="020B0604020202020204" pitchFamily="34" charset="0"/>
                <a:cs typeface="Arial" panose="020B0604020202020204" pitchFamily="34" charset="0"/>
                <a:sym typeface="+mn-ea"/>
              </a:rPr>
              <a:t> Visual Studio Code</a:t>
            </a:r>
            <a:r>
              <a:rPr lang="en-US" altLang="en-IN" sz="1600" dirty="0">
                <a:latin typeface="Arial" panose="020B0604020202020204" pitchFamily="34" charset="0"/>
                <a:cs typeface="Arial" panose="020B0604020202020204" pitchFamily="34" charset="0"/>
                <a:sym typeface="+mn-ea"/>
              </a:rPr>
              <a:t> </a:t>
            </a:r>
          </a:p>
          <a:p>
            <a:pPr lvl="1"/>
            <a:r>
              <a:rPr lang="en-US" altLang="en-US" sz="1600" dirty="0">
                <a:latin typeface="Arial" panose="020B0604020202020204" pitchFamily="34" charset="0"/>
                <a:cs typeface="Arial" panose="020B0604020202020204" pitchFamily="34" charset="0"/>
              </a:rPr>
              <a:t>Go to the official VS Code download page: </a:t>
            </a:r>
            <a:r>
              <a:rPr lang="en-US" altLang="en-US" sz="1600" dirty="0">
                <a:latin typeface="Arial" panose="020B0604020202020204" pitchFamily="34" charset="0"/>
                <a:cs typeface="Arial" panose="020B0604020202020204" pitchFamily="34" charset="0"/>
                <a:hlinkClick r:id="rId3" action="ppaction://hlinkfile">
                  <a:extLst>
                    <a:ext uri="{DAF060AB-1E55-43B9-8AAB-6FB025537F2F}">
                      <wpsdc:hlinkClr xmlns:lc="http://schemas.openxmlformats.org/drawingml/2006/lockedCanvas" xmlns:wpsdc="http://www.wps.cn/officeDocument/2017/drawingmlCustomData" xmlns="" val="2683C6"/>
                      <wpsdc:folHlinkClr xmlns:lc="http://schemas.openxmlformats.org/drawingml/2006/lockedCanvas" xmlns:wpsdc="http://www.wps.cn/officeDocument/2017/drawingmlCustomData" xmlns="" val="7030A0"/>
                      <wpsdc:hlinkUnderline xmlns:lc="http://schemas.openxmlformats.org/drawingml/2006/lockedCanvas" xmlns:wpsdc="http://www.wps.cn/officeDocument/2017/drawingmlCustomData" xmlns="" val="1"/>
                    </a:ext>
                  </a:extLst>
                </a:hlinkClick>
              </a:rPr>
              <a:t>https://code.visualstudio.com/download</a:t>
            </a:r>
            <a:endParaRPr lang="en-US" altLang="en-US" sz="1600" dirty="0">
              <a:latin typeface="Arial" panose="020B0604020202020204" pitchFamily="34" charset="0"/>
              <a:cs typeface="Arial" panose="020B0604020202020204" pitchFamily="34" charset="0"/>
            </a:endParaRPr>
          </a:p>
          <a:p>
            <a:pPr lvl="1"/>
            <a:endParaRPr lang="en-US" altLang="en-US" sz="1315" dirty="0">
              <a:latin typeface="Arial" panose="020B0604020202020204" pitchFamily="34" charset="0"/>
              <a:cs typeface="Arial" panose="020B0604020202020204" pitchFamily="34" charset="0"/>
            </a:endParaRP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3" name="Rectangle 1">
            <a:extLst>
              <a:ext uri="{FF2B5EF4-FFF2-40B4-BE49-F238E27FC236}">
                <a16:creationId xmlns:a16="http://schemas.microsoft.com/office/drawing/2014/main" id="{6F9BF6C4-9CB8-12E2-AAF5-9C1DEB7723F2}"/>
              </a:ext>
            </a:extLst>
          </p:cNvPr>
          <p:cNvSpPr>
            <a:spLocks noGrp="1" noChangeArrowheads="1"/>
          </p:cNvSpPr>
          <p:nvPr>
            <p:ph idx="1"/>
          </p:nvPr>
        </p:nvSpPr>
        <p:spPr bwMode="auto">
          <a:xfrm>
            <a:off x="581192" y="1675074"/>
            <a:ext cx="10230108" cy="3927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a:lnSpc>
                <a:spcPct val="150000"/>
              </a:lnSpc>
              <a:buFont typeface="Wingdings" panose="05000000000000000000" charset="0"/>
              <a:buChar char="Ø"/>
            </a:pPr>
            <a:r>
              <a:rPr lang="en-US" altLang="en-US" sz="1800" b="1" dirty="0">
                <a:solidFill>
                  <a:schemeClr val="tx1"/>
                </a:solidFill>
                <a:latin typeface="Arial" panose="020B0604020202020204" pitchFamily="34" charset="0"/>
                <a:cs typeface="Arial" panose="020B0604020202020204" pitchFamily="34" charset="0"/>
              </a:rPr>
              <a:t>User-Friendly Interface: </a:t>
            </a:r>
            <a:r>
              <a:rPr lang="en-US" altLang="en-US" sz="1800" dirty="0">
                <a:solidFill>
                  <a:schemeClr val="tx1"/>
                </a:solidFill>
                <a:latin typeface="Arial" panose="020B0604020202020204" pitchFamily="34" charset="0"/>
                <a:cs typeface="Arial" panose="020B0604020202020204" pitchFamily="34" charset="0"/>
              </a:rPr>
              <a:t>Simple inputs for cover image, message, and password</a:t>
            </a:r>
            <a:r>
              <a:rPr lang="en-US" altLang="en-US" sz="1800" b="1" dirty="0">
                <a:solidFill>
                  <a:schemeClr val="tx1"/>
                </a:solidFill>
                <a:latin typeface="Arial" panose="020B0604020202020204" pitchFamily="34" charset="0"/>
                <a:cs typeface="Arial" panose="020B0604020202020204" pitchFamily="34" charset="0"/>
              </a:rPr>
              <a:t>.</a:t>
            </a:r>
          </a:p>
          <a:p>
            <a:pPr>
              <a:lnSpc>
                <a:spcPct val="150000"/>
              </a:lnSpc>
              <a:buFont typeface="Wingdings" panose="05000000000000000000" charset="0"/>
              <a:buChar char="Ø"/>
            </a:pPr>
            <a:r>
              <a:rPr lang="en-US" altLang="en-US" sz="1800" b="1" dirty="0">
                <a:solidFill>
                  <a:schemeClr val="tx1"/>
                </a:solidFill>
                <a:latin typeface="Arial" panose="020B0604020202020204" pitchFamily="34" charset="0"/>
                <a:cs typeface="Arial" panose="020B0604020202020204" pitchFamily="34" charset="0"/>
              </a:rPr>
              <a:t>Enhanced Security: </a:t>
            </a:r>
            <a:r>
              <a:rPr lang="en-US" altLang="en-US" sz="1800" dirty="0">
                <a:solidFill>
                  <a:schemeClr val="tx1"/>
                </a:solidFill>
                <a:latin typeface="Arial" panose="020B0604020202020204" pitchFamily="34" charset="0"/>
                <a:cs typeface="Arial" panose="020B0604020202020204" pitchFamily="34" charset="0"/>
              </a:rPr>
              <a:t>User-defined password for both encryption and decryption.</a:t>
            </a:r>
          </a:p>
          <a:p>
            <a:pPr>
              <a:lnSpc>
                <a:spcPct val="150000"/>
              </a:lnSpc>
              <a:buFont typeface="Wingdings" panose="05000000000000000000" charset="0"/>
              <a:buChar char="Ø"/>
            </a:pPr>
            <a:r>
              <a:rPr lang="en-US" altLang="en-US" sz="1800" b="1" dirty="0">
                <a:solidFill>
                  <a:schemeClr val="tx1"/>
                </a:solidFill>
                <a:latin typeface="Arial" panose="020B0604020202020204" pitchFamily="34" charset="0"/>
                <a:cs typeface="Arial" panose="020B0604020202020204" pitchFamily="34" charset="0"/>
              </a:rPr>
              <a:t>High-Quality Output: </a:t>
            </a:r>
            <a:r>
              <a:rPr lang="en-US" altLang="en-US" sz="1800" dirty="0">
                <a:solidFill>
                  <a:schemeClr val="tx1"/>
                </a:solidFill>
                <a:latin typeface="Arial" panose="020B0604020202020204" pitchFamily="34" charset="0"/>
                <a:cs typeface="Arial" panose="020B0604020202020204" pitchFamily="34" charset="0"/>
              </a:rPr>
              <a:t>Preserves image quality with JPG format.</a:t>
            </a:r>
          </a:p>
          <a:p>
            <a:pPr>
              <a:lnSpc>
                <a:spcPct val="150000"/>
              </a:lnSpc>
              <a:buFont typeface="Wingdings" panose="05000000000000000000" charset="0"/>
              <a:buChar char="Ø"/>
            </a:pPr>
            <a:r>
              <a:rPr lang="en-US" altLang="en-US" sz="1800" b="1" dirty="0">
                <a:solidFill>
                  <a:schemeClr val="tx1"/>
                </a:solidFill>
                <a:latin typeface="Arial" panose="020B0604020202020204" pitchFamily="34" charset="0"/>
                <a:cs typeface="Arial" panose="020B0604020202020204" pitchFamily="34" charset="0"/>
              </a:rPr>
              <a:t>Versatile Decryption: </a:t>
            </a:r>
            <a:r>
              <a:rPr lang="en-US" altLang="en-US" sz="1800" dirty="0">
                <a:solidFill>
                  <a:schemeClr val="tx1"/>
                </a:solidFill>
                <a:latin typeface="Arial" panose="020B0604020202020204" pitchFamily="34" charset="0"/>
                <a:cs typeface="Arial" panose="020B0604020202020204" pitchFamily="34" charset="0"/>
              </a:rPr>
              <a:t>Validates password to ensure authorized access.</a:t>
            </a:r>
          </a:p>
          <a:p>
            <a:pPr>
              <a:lnSpc>
                <a:spcPct val="150000"/>
              </a:lnSpc>
              <a:buFont typeface="Wingdings" panose="05000000000000000000" charset="0"/>
              <a:buChar char="Ø"/>
            </a:pPr>
            <a:r>
              <a:rPr lang="en-US" altLang="en-US" sz="1800" b="1" dirty="0">
                <a:solidFill>
                  <a:schemeClr val="tx1"/>
                </a:solidFill>
                <a:latin typeface="Arial" panose="020B0604020202020204" pitchFamily="34" charset="0"/>
                <a:cs typeface="Arial" panose="020B0604020202020204" pitchFamily="34" charset="0"/>
              </a:rPr>
              <a:t>Educational Value: </a:t>
            </a:r>
            <a:r>
              <a:rPr lang="en-US" altLang="en-US" sz="1800" dirty="0">
                <a:solidFill>
                  <a:schemeClr val="tx1"/>
                </a:solidFill>
                <a:latin typeface="Arial" panose="020B0604020202020204" pitchFamily="34" charset="0"/>
                <a:cs typeface="Arial" panose="020B0604020202020204" pitchFamily="34" charset="0"/>
              </a:rPr>
              <a:t>Hands-on learning in steganography, cryptography, and image processing.</a:t>
            </a:r>
          </a:p>
          <a:p>
            <a:pPr marL="0" indent="0">
              <a:buFont typeface="Wingdings" panose="05000000000000000000" charset="0"/>
              <a:buNone/>
            </a:pPr>
            <a:endParaRPr lang="en-US" altLang="en-US" sz="1800" dirty="0">
              <a:solidFill>
                <a:schemeClr val="tx1"/>
              </a:solidFill>
              <a:latin typeface="Arial" panose="020B0604020202020204" pitchFamily="34" charset="0"/>
              <a:cs typeface="Arial" panose="020B0604020202020204" pitchFamily="34" charset="0"/>
            </a:endParaRPr>
          </a:p>
          <a:p>
            <a:pPr marL="0" indent="0">
              <a:buFont typeface="Wingdings" panose="05000000000000000000" charset="0"/>
              <a:buNone/>
            </a:pPr>
            <a:r>
              <a:rPr lang="en-US" altLang="en-US" sz="1800" dirty="0">
                <a:solidFill>
                  <a:schemeClr val="tx1"/>
                </a:solidFill>
                <a:latin typeface="Arial" panose="020B0604020202020204" pitchFamily="34" charset="0"/>
                <a:cs typeface="Arial" panose="020B0604020202020204" pitchFamily="34" charset="0"/>
              </a:rPr>
              <a:t>These features collectively enhance the functionality, security, and educational value of my project.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lstStyle/>
          <a:p>
            <a:pPr>
              <a:lnSpc>
                <a:spcPct val="100000"/>
              </a:lnSpc>
            </a:pPr>
            <a:r>
              <a:rPr lang="en-US" altLang="en-US" sz="1800" b="1" dirty="0">
                <a:latin typeface="Arial" panose="020B0604020202020204" pitchFamily="34" charset="0"/>
                <a:cs typeface="Arial" panose="020B0604020202020204" pitchFamily="34" charset="0"/>
              </a:rPr>
              <a:t>Cybersecurity Professionals:</a:t>
            </a:r>
            <a:r>
              <a:rPr lang="en-US" altLang="en-US" sz="1800" dirty="0">
                <a:latin typeface="Arial" panose="020B0604020202020204" pitchFamily="34" charset="0"/>
                <a:cs typeface="Arial" panose="020B0604020202020204" pitchFamily="34" charset="0"/>
              </a:rPr>
              <a:t> Protect sensitive information by embedding it in images.</a:t>
            </a:r>
          </a:p>
          <a:p>
            <a:pPr marL="0" indent="0">
              <a:lnSpc>
                <a:spcPct val="100000"/>
              </a:lnSpc>
              <a:buNone/>
            </a:pPr>
            <a:endParaRPr lang="en-US" altLang="en-US" sz="1800" dirty="0">
              <a:latin typeface="Arial" panose="020B0604020202020204" pitchFamily="34" charset="0"/>
              <a:cs typeface="Arial" panose="020B0604020202020204" pitchFamily="34" charset="0"/>
            </a:endParaRPr>
          </a:p>
          <a:p>
            <a:pPr>
              <a:lnSpc>
                <a:spcPct val="100000"/>
              </a:lnSpc>
            </a:pPr>
            <a:r>
              <a:rPr lang="en-US" altLang="en-US" sz="1800" b="1" dirty="0">
                <a:latin typeface="Arial" panose="020B0604020202020204" pitchFamily="34" charset="0"/>
                <a:cs typeface="Arial" panose="020B0604020202020204" pitchFamily="34" charset="0"/>
              </a:rPr>
              <a:t>Journalists and Whistleblowers:</a:t>
            </a:r>
            <a:r>
              <a:rPr lang="en-US" altLang="en-US" sz="1800" dirty="0">
                <a:latin typeface="Arial" panose="020B0604020202020204" pitchFamily="34" charset="0"/>
                <a:cs typeface="Arial" panose="020B0604020202020204" pitchFamily="34" charset="0"/>
              </a:rPr>
              <a:t> Communicate covertly in regions with restricted freedom of speech.</a:t>
            </a:r>
          </a:p>
          <a:p>
            <a:pPr>
              <a:lnSpc>
                <a:spcPct val="100000"/>
              </a:lnSpc>
            </a:pPr>
            <a:endParaRPr lang="en-US" altLang="en-US" sz="1800" dirty="0">
              <a:latin typeface="Arial" panose="020B0604020202020204" pitchFamily="34" charset="0"/>
              <a:cs typeface="Arial" panose="020B0604020202020204" pitchFamily="34" charset="0"/>
            </a:endParaRPr>
          </a:p>
          <a:p>
            <a:pPr>
              <a:lnSpc>
                <a:spcPct val="100000"/>
              </a:lnSpc>
            </a:pPr>
            <a:r>
              <a:rPr lang="en-US" altLang="en-US" sz="1800" b="1" dirty="0">
                <a:latin typeface="Arial" panose="020B0604020202020204" pitchFamily="34" charset="0"/>
                <a:cs typeface="Arial" panose="020B0604020202020204" pitchFamily="34" charset="0"/>
              </a:rPr>
              <a:t>Artists and Creatives:</a:t>
            </a:r>
            <a:r>
              <a:rPr lang="en-US" altLang="en-US" sz="1800" dirty="0">
                <a:latin typeface="Arial" panose="020B0604020202020204" pitchFamily="34" charset="0"/>
                <a:cs typeface="Arial" panose="020B0604020202020204" pitchFamily="34" charset="0"/>
              </a:rPr>
              <a:t> Add hidden messages or layers of meaning to their artwork.</a:t>
            </a:r>
          </a:p>
          <a:p>
            <a:pPr>
              <a:lnSpc>
                <a:spcPct val="100000"/>
              </a:lnSpc>
            </a:pPr>
            <a:endParaRPr lang="en-US" altLang="en-US" sz="1800" dirty="0">
              <a:latin typeface="Arial" panose="020B0604020202020204" pitchFamily="34" charset="0"/>
              <a:cs typeface="Arial" panose="020B0604020202020204" pitchFamily="34" charset="0"/>
            </a:endParaRPr>
          </a:p>
          <a:p>
            <a:pPr>
              <a:lnSpc>
                <a:spcPct val="100000"/>
              </a:lnSpc>
            </a:pPr>
            <a:r>
              <a:rPr lang="en-US" altLang="en-US" sz="1800" b="1" dirty="0">
                <a:latin typeface="Arial" panose="020B0604020202020204" pitchFamily="34" charset="0"/>
                <a:cs typeface="Arial" panose="020B0604020202020204" pitchFamily="34" charset="0"/>
              </a:rPr>
              <a:t>Researchers and Academics: </a:t>
            </a:r>
            <a:r>
              <a:rPr lang="en-US" altLang="en-US" sz="1800" dirty="0">
                <a:latin typeface="Arial" panose="020B0604020202020204" pitchFamily="34" charset="0"/>
                <a:cs typeface="Arial" panose="020B0604020202020204" pitchFamily="34" charset="0"/>
              </a:rPr>
              <a:t>Develop and improve steganography techniques.</a:t>
            </a:r>
          </a:p>
          <a:p>
            <a:pPr>
              <a:lnSpc>
                <a:spcPct val="100000"/>
              </a:lnSpc>
            </a:pPr>
            <a:endParaRPr lang="en-US" altLang="en-US" sz="1800" dirty="0">
              <a:latin typeface="Arial" panose="020B0604020202020204" pitchFamily="34" charset="0"/>
              <a:cs typeface="Arial" panose="020B0604020202020204" pitchFamily="34" charset="0"/>
            </a:endParaRPr>
          </a:p>
          <a:p>
            <a:pPr>
              <a:lnSpc>
                <a:spcPct val="100000"/>
              </a:lnSpc>
            </a:pPr>
            <a:r>
              <a:rPr lang="en-US" altLang="en-US" sz="1800" b="1" dirty="0">
                <a:latin typeface="Arial" panose="020B0604020202020204" pitchFamily="34" charset="0"/>
                <a:cs typeface="Arial" panose="020B0604020202020204" pitchFamily="34" charset="0"/>
              </a:rPr>
              <a:t>Everyday Users:</a:t>
            </a:r>
            <a:r>
              <a:rPr lang="en-US" altLang="en-US" sz="1800" dirty="0">
                <a:latin typeface="Arial" panose="020B0604020202020204" pitchFamily="34" charset="0"/>
                <a:cs typeface="Arial" panose="020B0604020202020204" pitchFamily="34" charset="0"/>
              </a:rPr>
              <a:t> Enhance privacy by hiding personal information within images.</a:t>
            </a:r>
          </a:p>
          <a:p>
            <a:pPr marL="0" indent="0">
              <a:buNone/>
            </a:pPr>
            <a:endParaRPr lang="en-IN" dirty="0"/>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9" name="Content Placeholder 8">
            <a:extLst>
              <a:ext uri="{FF2B5EF4-FFF2-40B4-BE49-F238E27FC236}">
                <a16:creationId xmlns:a16="http://schemas.microsoft.com/office/drawing/2014/main" id="{646C0FDE-14B4-7C5B-51F9-77A05BE33194}"/>
              </a:ext>
            </a:extLst>
          </p:cNvPr>
          <p:cNvPicPr>
            <a:picLocks noGrp="1" noChangeAspect="1"/>
          </p:cNvPicPr>
          <p:nvPr>
            <p:ph idx="1"/>
          </p:nvPr>
        </p:nvPicPr>
        <p:blipFill>
          <a:blip r:embed="rId2"/>
          <a:stretch>
            <a:fillRect/>
          </a:stretch>
        </p:blipFill>
        <p:spPr>
          <a:xfrm>
            <a:off x="0" y="1232452"/>
            <a:ext cx="4759295" cy="5625548"/>
          </a:xfrm>
        </p:spPr>
      </p:pic>
      <p:pic>
        <p:nvPicPr>
          <p:cNvPr id="11" name="Picture 10">
            <a:extLst>
              <a:ext uri="{FF2B5EF4-FFF2-40B4-BE49-F238E27FC236}">
                <a16:creationId xmlns:a16="http://schemas.microsoft.com/office/drawing/2014/main" id="{23DD06A2-3F77-39A1-9C1F-EED1DC3F41F0}"/>
              </a:ext>
            </a:extLst>
          </p:cNvPr>
          <p:cNvPicPr>
            <a:picLocks noChangeAspect="1"/>
          </p:cNvPicPr>
          <p:nvPr/>
        </p:nvPicPr>
        <p:blipFill>
          <a:blip r:embed="rId3"/>
          <a:stretch>
            <a:fillRect/>
          </a:stretch>
        </p:blipFill>
        <p:spPr>
          <a:xfrm>
            <a:off x="4759296" y="0"/>
            <a:ext cx="7432703" cy="3713871"/>
          </a:xfrm>
          <a:prstGeom prst="rect">
            <a:avLst/>
          </a:prstGeom>
        </p:spPr>
      </p:pic>
      <p:pic>
        <p:nvPicPr>
          <p:cNvPr id="13" name="Picture 12">
            <a:extLst>
              <a:ext uri="{FF2B5EF4-FFF2-40B4-BE49-F238E27FC236}">
                <a16:creationId xmlns:a16="http://schemas.microsoft.com/office/drawing/2014/main" id="{77994DEE-277F-4089-733B-B765C14C376D}"/>
              </a:ext>
            </a:extLst>
          </p:cNvPr>
          <p:cNvPicPr>
            <a:picLocks noChangeAspect="1"/>
          </p:cNvPicPr>
          <p:nvPr/>
        </p:nvPicPr>
        <p:blipFill>
          <a:blip r:embed="rId4"/>
          <a:stretch>
            <a:fillRect/>
          </a:stretch>
        </p:blipFill>
        <p:spPr>
          <a:xfrm>
            <a:off x="4759295" y="3699039"/>
            <a:ext cx="7432705" cy="2743964"/>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normAutofit/>
          </a:bodyPr>
          <a:lstStyle/>
          <a:p>
            <a:r>
              <a:rPr lang="en-US" sz="2400" dirty="0"/>
              <a:t>This Python-based steganography tool securely embeds and retrieves confidential messages within images, ensuring access only for authorized individuals. By using user-provided passwords for encryption and decryption, it maintains privacy and data protection. The tool generates an output image ("EncryptedImage.png") that preserves the original's visual integrity, making it a reliable method for secure communication through image-based steganography.</a:t>
            </a:r>
            <a:endParaRPr lang="en-IN" sz="2400" dirty="0"/>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IN" u="sng" dirty="0">
                <a:solidFill>
                  <a:schemeClr val="accent1"/>
                </a:solidFill>
              </a:rPr>
              <a:t>https://github.com/AbhishekSinghaniya2002/-Secure-Data-Hiding-In-Images-Using-Steganography</a:t>
            </a:r>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104</TotalTime>
  <Words>402</Words>
  <Application>Microsoft Office PowerPoint</Application>
  <PresentationFormat>Widescreen</PresentationFormat>
  <Paragraphs>54</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Calibri Light</vt:lpstr>
      <vt:lpstr>Franklin Gothic Book</vt:lpstr>
      <vt:lpstr>Franklin Gothic Demi</vt:lpstr>
      <vt:lpstr>Wingdings</vt:lpstr>
      <vt:lpstr>Wingdings 2</vt:lpstr>
      <vt:lpstr>DividendVTI</vt:lpstr>
      <vt:lpstr>Secure Data Hiding In Images Using Steganography</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Abhishek Singh</cp:lastModifiedBy>
  <cp:revision>26</cp:revision>
  <dcterms:created xsi:type="dcterms:W3CDTF">2021-05-26T16:50:10Z</dcterms:created>
  <dcterms:modified xsi:type="dcterms:W3CDTF">2025-02-26T17:34:00Z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