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2" r:id="rId9"/>
    <p:sldId id="271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12192000" cy="6858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Lato" panose="020B060402020202020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22384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637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5438787bc_0_2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g245438787b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8435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5438787bc_0_2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245438787b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8313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7500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965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4128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5460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0907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5895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8396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4839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0793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1393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5438787bc_0_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g245438787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414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5438787bc_0_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g245438787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6251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5438787bc_0_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g245438787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5542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58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33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5725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376419" y="2981007"/>
            <a:ext cx="3439200" cy="8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1" i="0">
                <a:solidFill>
                  <a:srgbClr val="00AFE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483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3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85389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7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223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9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81776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9509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42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98694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ieeexplore.ieee.org/document/7364125" TargetMode="External"/><Relationship Id="rId4" Type="http://schemas.openxmlformats.org/officeDocument/2006/relationships/hyperlink" Target="https://ieeexplore.ieee.org/document/9835803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0" y="1079500"/>
            <a:ext cx="12192000" cy="4699000"/>
          </a:xfrm>
          <a:custGeom>
            <a:avLst/>
            <a:gdLst/>
            <a:ahLst/>
            <a:cxnLst/>
            <a:rect l="l" t="t" r="r" b="b"/>
            <a:pathLst>
              <a:path w="12192000" h="4699000" extrusionOk="0">
                <a:moveTo>
                  <a:pt x="0" y="4699000"/>
                </a:moveTo>
                <a:lnTo>
                  <a:pt x="12192000" y="4699000"/>
                </a:lnTo>
                <a:lnTo>
                  <a:pt x="12192000" y="0"/>
                </a:lnTo>
                <a:lnTo>
                  <a:pt x="0" y="0"/>
                </a:lnTo>
                <a:lnTo>
                  <a:pt x="0" y="4699000"/>
                </a:lnTo>
                <a:close/>
              </a:path>
            </a:pathLst>
          </a:custGeom>
          <a:solidFill>
            <a:srgbClr val="FFFFF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7" name="Google Shape;47;p7"/>
          <p:cNvSpPr/>
          <p:nvPr/>
        </p:nvSpPr>
        <p:spPr>
          <a:xfrm>
            <a:off x="0" y="5778500"/>
            <a:ext cx="12192000" cy="1079500"/>
          </a:xfrm>
          <a:custGeom>
            <a:avLst/>
            <a:gdLst/>
            <a:ahLst/>
            <a:cxnLst/>
            <a:rect l="l" t="t" r="r" b="b"/>
            <a:pathLst>
              <a:path w="12192000" h="1079500" extrusionOk="0">
                <a:moveTo>
                  <a:pt x="12192000" y="0"/>
                </a:moveTo>
                <a:lnTo>
                  <a:pt x="0" y="0"/>
                </a:lnTo>
                <a:lnTo>
                  <a:pt x="0" y="1079500"/>
                </a:lnTo>
                <a:lnTo>
                  <a:pt x="12192000" y="10795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51474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0"/>
            <a:ext cx="12192000" cy="2291079"/>
            <a:chOff x="0" y="0"/>
            <a:chExt cx="12192000" cy="2291079"/>
          </a:xfrm>
        </p:grpSpPr>
        <p:sp>
          <p:nvSpPr>
            <p:cNvPr id="49" name="Google Shape;49;p7"/>
            <p:cNvSpPr/>
            <p:nvPr/>
          </p:nvSpPr>
          <p:spPr>
            <a:xfrm>
              <a:off x="0" y="0"/>
              <a:ext cx="12192000" cy="1079500"/>
            </a:xfrm>
            <a:custGeom>
              <a:avLst/>
              <a:gdLst/>
              <a:ahLst/>
              <a:cxnLst/>
              <a:rect l="l" t="t" r="r" b="b"/>
              <a:pathLst>
                <a:path w="12192000" h="1079500" extrusionOk="0">
                  <a:moveTo>
                    <a:pt x="12192000" y="0"/>
                  </a:moveTo>
                  <a:lnTo>
                    <a:pt x="0" y="0"/>
                  </a:lnTo>
                  <a:lnTo>
                    <a:pt x="0" y="1079500"/>
                  </a:lnTo>
                  <a:lnTo>
                    <a:pt x="12192000" y="10795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1474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50" name="Google Shape;50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323339" y="0"/>
              <a:ext cx="1747520" cy="22910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4924779" y="287931"/>
            <a:ext cx="7121521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olidFill>
                  <a:schemeClr val="bg1"/>
                </a:solidFill>
              </a:rPr>
              <a:t>AI-Driven Insights and Data Visualization</a:t>
            </a:r>
            <a:endParaRPr sz="3400" dirty="0">
              <a:solidFill>
                <a:schemeClr val="bg1"/>
              </a:solidFill>
            </a:endParaRPr>
          </a:p>
        </p:txBody>
      </p:sp>
      <p:sp>
        <p:nvSpPr>
          <p:cNvPr id="52" name="Google Shape;52;p7"/>
          <p:cNvSpPr txBox="1"/>
          <p:nvPr/>
        </p:nvSpPr>
        <p:spPr>
          <a:xfrm>
            <a:off x="7696143" y="1473857"/>
            <a:ext cx="2850000" cy="22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 :-  </a:t>
            </a:r>
            <a:endParaRPr sz="2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AutoNum type="arabicPeriod"/>
            </a:pP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Akshay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Bhor</a:t>
            </a:r>
            <a:endParaRPr sz="24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AutoNum type="arabicPeriod"/>
            </a:pP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Ujwala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Sangale</a:t>
            </a:r>
            <a:endParaRPr sz="24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AutoNum type="arabicPeriod"/>
            </a:pP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Aniket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Shewale</a:t>
            </a:r>
            <a:endParaRPr sz="24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AutoNum type="arabicPeriod"/>
            </a:pP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Abhishek Sinha</a:t>
            </a:r>
            <a:endParaRPr sz="24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6094321" y="3909338"/>
            <a:ext cx="55992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222250" lvl="0" indent="0" algn="ctr" rtl="0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Prof. Abhay R.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Gaidhani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65" marR="5080" lvl="0" indent="0" algn="ctr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Information Technology,  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65" marR="5080" lvl="0" indent="0" algn="ctr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SITRC, Nashik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578800" y="3819153"/>
            <a:ext cx="3799500" cy="11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065" marR="5080" lvl="0" indent="-63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5147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Sandip Institute of  Technology and Research  Center, Nashik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5" name="Google Shape;55;p7"/>
          <p:cNvGrpSpPr/>
          <p:nvPr/>
        </p:nvGrpSpPr>
        <p:grpSpPr>
          <a:xfrm>
            <a:off x="132079" y="48259"/>
            <a:ext cx="2849881" cy="3632199"/>
            <a:chOff x="132079" y="48259"/>
            <a:chExt cx="2849881" cy="3632199"/>
          </a:xfrm>
        </p:grpSpPr>
        <p:pic>
          <p:nvPicPr>
            <p:cNvPr id="56" name="Google Shape;56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21460" y="2288539"/>
              <a:ext cx="1460500" cy="13919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32079" y="48259"/>
              <a:ext cx="1353820" cy="94234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1211237" y="482800"/>
            <a:ext cx="49299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Analytics Page</a:t>
            </a:r>
            <a:endParaRPr sz="4800"/>
          </a:p>
        </p:txBody>
      </p:sp>
      <p:sp>
        <p:nvSpPr>
          <p:cNvPr id="109" name="Google Shape;109;p15"/>
          <p:cNvSpPr txBox="1"/>
          <p:nvPr/>
        </p:nvSpPr>
        <p:spPr>
          <a:xfrm>
            <a:off x="555300" y="1394875"/>
            <a:ext cx="115335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 r="685"/>
          <a:stretch/>
        </p:blipFill>
        <p:spPr>
          <a:xfrm>
            <a:off x="1211225" y="1394876"/>
            <a:ext cx="10094084" cy="4784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1211237" y="482800"/>
            <a:ext cx="49299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Chat Page</a:t>
            </a:r>
            <a:endParaRPr sz="4800"/>
          </a:p>
        </p:txBody>
      </p:sp>
      <p:sp>
        <p:nvSpPr>
          <p:cNvPr id="116" name="Google Shape;116;p16"/>
          <p:cNvSpPr txBox="1"/>
          <p:nvPr/>
        </p:nvSpPr>
        <p:spPr>
          <a:xfrm>
            <a:off x="555300" y="1394875"/>
            <a:ext cx="115335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1237" y="1234600"/>
            <a:ext cx="10038654" cy="4944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1117810" y="405700"/>
            <a:ext cx="46224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Future Scope</a:t>
            </a:r>
            <a:endParaRPr sz="4800" dirty="0"/>
          </a:p>
        </p:txBody>
      </p:sp>
      <p:sp>
        <p:nvSpPr>
          <p:cNvPr id="123" name="Google Shape;123;p17"/>
          <p:cNvSpPr txBox="1"/>
          <p:nvPr/>
        </p:nvSpPr>
        <p:spPr>
          <a:xfrm>
            <a:off x="1181750" y="1879175"/>
            <a:ext cx="110427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User Feedback Integration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Accessibility and Inclusivity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Mobile-Friendly Design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Collaboration and Sharing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Data Enrichment and Integration</a:t>
            </a:r>
            <a:endParaRPr sz="2400"/>
          </a:p>
        </p:txBody>
      </p:sp>
      <p:sp>
        <p:nvSpPr>
          <p:cNvPr id="124" name="Google Shape;124;p17"/>
          <p:cNvSpPr txBox="1"/>
          <p:nvPr/>
        </p:nvSpPr>
        <p:spPr>
          <a:xfrm>
            <a:off x="1508475" y="1675475"/>
            <a:ext cx="788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1149984" y="463800"/>
            <a:ext cx="55725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Conclusion</a:t>
            </a:r>
            <a:endParaRPr sz="4800"/>
          </a:p>
        </p:txBody>
      </p:sp>
      <p:sp>
        <p:nvSpPr>
          <p:cNvPr id="130" name="Google Shape;130;p18"/>
          <p:cNvSpPr txBox="1"/>
          <p:nvPr/>
        </p:nvSpPr>
        <p:spPr>
          <a:xfrm>
            <a:off x="1149975" y="1674300"/>
            <a:ext cx="105969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Our proposed data visualization application addresses critical challenges in data analysis by offering enhanced user experience, security, and customization. Leveraging cutting-edge technology, it streamlines processes, promotes efficient decision-making, and ensures data privacy. With AI integration, real-time collaboration, and scalability, it accelerates change by empowering users to gain deeper insights from their data, fostering innovation across sectors. This innovation signifies a significant leap in data utilization, promising a more informed, efficient, and secure future for data-driven decision-making.</a:t>
            </a:r>
            <a:endParaRPr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1111909" y="444450"/>
            <a:ext cx="67341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Authors Publication</a:t>
            </a:r>
            <a:endParaRPr sz="4800" dirty="0"/>
          </a:p>
        </p:txBody>
      </p:sp>
      <p:sp>
        <p:nvSpPr>
          <p:cNvPr id="136" name="Google Shape;136;p19"/>
          <p:cNvSpPr txBox="1"/>
          <p:nvPr/>
        </p:nvSpPr>
        <p:spPr>
          <a:xfrm>
            <a:off x="1149300" y="1838100"/>
            <a:ext cx="110427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https://ieeexplore.ieee.org/document/8986941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https://ieeexplore.ieee.org/document/9835803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u="sng">
                <a:solidFill>
                  <a:schemeClr val="hlink"/>
                </a:solidFill>
                <a:hlinkClick r:id="rId5"/>
              </a:rPr>
              <a:t>https://ieeexplore.ieee.org/document/7364125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1030640" y="366950"/>
            <a:ext cx="47967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References</a:t>
            </a:r>
            <a:endParaRPr sz="4800" dirty="0"/>
          </a:p>
        </p:txBody>
      </p:sp>
      <p:sp>
        <p:nvSpPr>
          <p:cNvPr id="142" name="Google Shape;142;p20"/>
          <p:cNvSpPr txBox="1"/>
          <p:nvPr/>
        </p:nvSpPr>
        <p:spPr>
          <a:xfrm>
            <a:off x="1181750" y="1879175"/>
            <a:ext cx="110427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[Fabian Nagel; </a:t>
            </a:r>
            <a:r>
              <a:rPr lang="en-US" sz="2400" dirty="0" err="1"/>
              <a:t>Giuliano</a:t>
            </a:r>
            <a:r>
              <a:rPr lang="en-US" sz="2400" dirty="0"/>
              <a:t> </a:t>
            </a:r>
            <a:r>
              <a:rPr lang="en-US" sz="2400" dirty="0" err="1"/>
              <a:t>Castiglia</a:t>
            </a:r>
            <a:r>
              <a:rPr lang="en-US" sz="2400" dirty="0"/>
              <a:t>; </a:t>
            </a:r>
            <a:r>
              <a:rPr lang="en-US" sz="2400" dirty="0" err="1"/>
              <a:t>Gemza</a:t>
            </a:r>
            <a:r>
              <a:rPr lang="en-US" sz="2400" dirty="0"/>
              <a:t> </a:t>
            </a:r>
            <a:r>
              <a:rPr lang="en-US" sz="2400" dirty="0" err="1"/>
              <a:t>Ademaj</a:t>
            </a:r>
            <a:r>
              <a:rPr lang="en-US" sz="2400" dirty="0"/>
              <a:t>; </a:t>
            </a:r>
            <a:r>
              <a:rPr lang="en-US" sz="2400" dirty="0" err="1"/>
              <a:t>Juri</a:t>
            </a:r>
            <a:r>
              <a:rPr lang="en-US" sz="2400" dirty="0"/>
              <a:t> </a:t>
            </a:r>
            <a:r>
              <a:rPr lang="en-US" sz="2400" dirty="0" err="1"/>
              <a:t>Buchmller</a:t>
            </a:r>
            <a:r>
              <a:rPr lang="en-US" sz="2400" dirty="0"/>
              <a:t>; </a:t>
            </a:r>
            <a:r>
              <a:rPr lang="en-US" sz="2400" dirty="0" err="1"/>
              <a:t>Udo</a:t>
            </a:r>
            <a:r>
              <a:rPr lang="en-US" sz="2400" dirty="0"/>
              <a:t> Schlegel; Daniel A. </a:t>
            </a:r>
            <a:r>
              <a:rPr lang="en-US" sz="2400" dirty="0" err="1"/>
              <a:t>Keim</a:t>
            </a:r>
            <a:r>
              <a:rPr lang="en-US" sz="2400" dirty="0"/>
              <a:t>]. “</a:t>
            </a:r>
            <a:r>
              <a:rPr lang="en-US" sz="2400" dirty="0" err="1"/>
              <a:t>cpmViz</a:t>
            </a:r>
            <a:r>
              <a:rPr lang="en-US" sz="2400" dirty="0"/>
              <a:t>: A Web-Based Visualization Tool for Uncertain Spatiotemporal Data”.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[Tableau].“What Is Data Visualization? Definition, Examples, And Learning Resources”.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>
                <a:solidFill>
                  <a:schemeClr val="dk1"/>
                </a:solidFill>
              </a:rPr>
              <a:t>[IBM]. </a:t>
            </a:r>
            <a:r>
              <a:rPr lang="en-US" sz="2400">
                <a:solidFill>
                  <a:schemeClr val="dk1"/>
                </a:solidFill>
              </a:rPr>
              <a:t>“What is Data Visualization?”.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[</a:t>
            </a:r>
            <a:r>
              <a:rPr lang="en-US" sz="2400" dirty="0" err="1"/>
              <a:t>JavaTpoint</a:t>
            </a:r>
            <a:r>
              <a:rPr lang="en-US" sz="2400" dirty="0"/>
              <a:t>]. “What is Data Visualization?”.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3902552" y="3007050"/>
            <a:ext cx="4386900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936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1142992" y="308825"/>
            <a:ext cx="61143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Introduction</a:t>
            </a:r>
            <a:endParaRPr sz="4800"/>
          </a:p>
        </p:txBody>
      </p:sp>
      <p:sp>
        <p:nvSpPr>
          <p:cNvPr id="72" name="Google Shape;72;p9"/>
          <p:cNvSpPr txBox="1"/>
          <p:nvPr/>
        </p:nvSpPr>
        <p:spPr>
          <a:xfrm>
            <a:off x="1143000" y="1685450"/>
            <a:ext cx="9996300" cy="39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visualization goes beyond mere charts and graphs it's a means of transforming raw data into actionable knowledge. 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 our project, we have embarked on a journey to explore, analyze, and visualize data related to  healthcare trends, economic indicators and environmental changes.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1104261" y="442775"/>
            <a:ext cx="65211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Literature Review</a:t>
            </a:r>
            <a:endParaRPr sz="4800" dirty="0"/>
          </a:p>
        </p:txBody>
      </p:sp>
      <p:sp>
        <p:nvSpPr>
          <p:cNvPr id="78" name="Google Shape;78;p10"/>
          <p:cNvSpPr txBox="1"/>
          <p:nvPr/>
        </p:nvSpPr>
        <p:spPr>
          <a:xfrm>
            <a:off x="1104250" y="1704825"/>
            <a:ext cx="9977100" cy="40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An research of the literature on online data visualization tools reveals a growing interest in web-based platforms designed to create, share, and interact with data visualizations. 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Research in this field explores various aspects, including the development and features of online visualization software, user experiences, collaborative capabilities, and the impact of these tools across different domains. 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As technology continues to advance, this area continues to evolve, with a focus on accessibility, usability, and real-time data representation.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143000" y="510020"/>
            <a:ext cx="5904029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Problem Statement</a:t>
            </a:r>
            <a:endParaRPr sz="4800" dirty="0"/>
          </a:p>
        </p:txBody>
      </p:sp>
      <p:sp>
        <p:nvSpPr>
          <p:cNvPr id="84" name="Google Shape;84;p11"/>
          <p:cNvSpPr txBox="1"/>
          <p:nvPr/>
        </p:nvSpPr>
        <p:spPr>
          <a:xfrm>
            <a:off x="1143000" y="1620880"/>
            <a:ext cx="10054500" cy="47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Data visualization serves several important purposes and fulfils various needs in the context of data analysis, communication, and decision-making. Here are some key reasons why data visualization is essential: Simplifying Complex Data, Enhancing Data Understanding, Identifying Patterns and Trends, Supporting Data Exploration, Facilitating Decision-Making, Data Quality Assessment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Challenges with Current Data Visualization Tools:</a:t>
            </a:r>
            <a:endParaRPr sz="1800" b="1" dirty="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 b="1" dirty="0">
                <a:solidFill>
                  <a:schemeClr val="dk1"/>
                </a:solidFill>
              </a:rPr>
              <a:t>Data Privacy and Security</a:t>
            </a:r>
            <a:endParaRPr sz="1900" b="1" dirty="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 b="1" dirty="0">
                <a:solidFill>
                  <a:schemeClr val="dk1"/>
                </a:solidFill>
              </a:rPr>
              <a:t>Limited Customization</a:t>
            </a:r>
            <a:endParaRPr sz="1900" b="1" dirty="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 b="1" dirty="0">
                <a:solidFill>
                  <a:schemeClr val="dk1"/>
                </a:solidFill>
              </a:rPr>
              <a:t>Learning Curve</a:t>
            </a:r>
            <a:endParaRPr sz="1900" b="1" dirty="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 b="1" dirty="0">
                <a:solidFill>
                  <a:schemeClr val="dk1"/>
                </a:solidFill>
              </a:rPr>
              <a:t>Limited Export Options</a:t>
            </a:r>
            <a:endParaRPr sz="1900" b="1" dirty="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 b="1" dirty="0">
                <a:solidFill>
                  <a:schemeClr val="dk1"/>
                </a:solidFill>
              </a:rPr>
              <a:t>Scalability</a:t>
            </a:r>
            <a:endParaRPr sz="1900" b="1" dirty="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 b="1" dirty="0">
                <a:solidFill>
                  <a:schemeClr val="dk1"/>
                </a:solidFill>
              </a:rPr>
              <a:t>Accessibility</a:t>
            </a:r>
            <a:endParaRPr sz="19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>
            <a:off x="1181750" y="429838"/>
            <a:ext cx="38283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Objectives</a:t>
            </a:r>
            <a:endParaRPr sz="4800" dirty="0"/>
          </a:p>
        </p:txBody>
      </p:sp>
      <p:sp>
        <p:nvSpPr>
          <p:cNvPr id="90" name="Google Shape;90;p12"/>
          <p:cNvSpPr txBox="1"/>
          <p:nvPr/>
        </p:nvSpPr>
        <p:spPr>
          <a:xfrm>
            <a:off x="1181750" y="1700313"/>
            <a:ext cx="11042700" cy="5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To Uncover Insights:</a:t>
            </a:r>
            <a:r>
              <a:rPr lang="en-US" sz="2400" dirty="0"/>
              <a:t> We aim to uncover hidden patterns, trends, and insights within our dataset, shedding light on critical aspects.</a:t>
            </a: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To Communicate Effectively:</a:t>
            </a:r>
            <a:r>
              <a:rPr lang="en-US" sz="2400" dirty="0"/>
              <a:t> Through compelling visualizations, we strive to communicate complex data in a manner that is understandable and engaging for a diverse audience.</a:t>
            </a: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To Drive Informed Decision-Making: </a:t>
            </a:r>
            <a:r>
              <a:rPr lang="en-US" sz="2400" dirty="0"/>
              <a:t>By presenting our findings clearly, we hope to empower individuals and organizations to make informed decisions.</a:t>
            </a:r>
            <a:endParaRPr sz="2400" dirty="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Machine Learning and AI Integration:</a:t>
            </a:r>
            <a:r>
              <a:rPr lang="en-US" sz="2400" dirty="0"/>
              <a:t> Utilizes AI algorithms to enhance data analysis.</a:t>
            </a: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1128109" y="413527"/>
            <a:ext cx="49299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Proposed Work</a:t>
            </a:r>
            <a:endParaRPr sz="4800" dirty="0"/>
          </a:p>
        </p:txBody>
      </p:sp>
      <p:sp>
        <p:nvSpPr>
          <p:cNvPr id="96" name="Google Shape;96;p13"/>
          <p:cNvSpPr txBox="1"/>
          <p:nvPr/>
        </p:nvSpPr>
        <p:spPr>
          <a:xfrm>
            <a:off x="546063" y="1819748"/>
            <a:ext cx="11533500" cy="385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dirty="0">
                <a:solidFill>
                  <a:schemeClr val="dk1"/>
                </a:solidFill>
              </a:rPr>
              <a:t>We aim to make an open source application that provides a better User interface and user experience, more export options of files, and more customized output while providing a secure environment to users for visualizing their confidential data.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dirty="0">
                <a:solidFill>
                  <a:schemeClr val="dk1"/>
                </a:solidFill>
              </a:rPr>
              <a:t>In sum, such an application would empower users, boost data-driven decision-making, and contribute to more secure, efficient, and creative use of data across various sectors, ultimately fostering growth and progress.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1211237" y="482800"/>
            <a:ext cx="57622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Home/Landing Page</a:t>
            </a:r>
            <a:endParaRPr sz="4800" dirty="0"/>
          </a:p>
        </p:txBody>
      </p:sp>
      <p:sp>
        <p:nvSpPr>
          <p:cNvPr id="102" name="Google Shape;102;p14"/>
          <p:cNvSpPr txBox="1"/>
          <p:nvPr/>
        </p:nvSpPr>
        <p:spPr>
          <a:xfrm>
            <a:off x="555300" y="1394875"/>
            <a:ext cx="115335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3"/>
          <a:srcRect t="15235" b="3428"/>
          <a:stretch/>
        </p:blipFill>
        <p:spPr>
          <a:xfrm>
            <a:off x="1328244" y="1921164"/>
            <a:ext cx="9228919" cy="4322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1211237" y="482800"/>
            <a:ext cx="5457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lnSpc>
                <a:spcPct val="100000"/>
              </a:lnSpc>
            </a:pPr>
            <a:r>
              <a:rPr lang="en-US" sz="4800" dirty="0"/>
              <a:t>Home/Landing Page</a:t>
            </a:r>
            <a:endParaRPr sz="4800" dirty="0"/>
          </a:p>
        </p:txBody>
      </p:sp>
      <p:sp>
        <p:nvSpPr>
          <p:cNvPr id="102" name="Google Shape;102;p14"/>
          <p:cNvSpPr txBox="1"/>
          <p:nvPr/>
        </p:nvSpPr>
        <p:spPr>
          <a:xfrm>
            <a:off x="555300" y="1394875"/>
            <a:ext cx="115335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3"/>
          <a:srcRect t="15665" b="3868"/>
          <a:stretch/>
        </p:blipFill>
        <p:spPr>
          <a:xfrm>
            <a:off x="1420609" y="1838125"/>
            <a:ext cx="9487536" cy="43040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8050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1211237" y="482800"/>
            <a:ext cx="49299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Dashboard Page</a:t>
            </a:r>
            <a:endParaRPr sz="4800"/>
          </a:p>
        </p:txBody>
      </p:sp>
      <p:sp>
        <p:nvSpPr>
          <p:cNvPr id="102" name="Google Shape;102;p14"/>
          <p:cNvSpPr txBox="1"/>
          <p:nvPr/>
        </p:nvSpPr>
        <p:spPr>
          <a:xfrm>
            <a:off x="555300" y="1394875"/>
            <a:ext cx="115335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t="5508" b="5499"/>
          <a:stretch/>
        </p:blipFill>
        <p:spPr>
          <a:xfrm>
            <a:off x="1211225" y="1394875"/>
            <a:ext cx="9983248" cy="47750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8106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</TotalTime>
  <Words>661</Words>
  <Application>Microsoft Office PowerPoint</Application>
  <PresentationFormat>Widescreen</PresentationFormat>
  <Paragraphs>64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Times New Roman</vt:lpstr>
      <vt:lpstr>Calibri Light</vt:lpstr>
      <vt:lpstr>Lato</vt:lpstr>
      <vt:lpstr>Calibri</vt:lpstr>
      <vt:lpstr>Arial</vt:lpstr>
      <vt:lpstr>Retrospect</vt:lpstr>
      <vt:lpstr>AI-Driven Insights and Data Visualization</vt:lpstr>
      <vt:lpstr>Introduction</vt:lpstr>
      <vt:lpstr>Literature Review</vt:lpstr>
      <vt:lpstr>Problem Statement</vt:lpstr>
      <vt:lpstr>Objectives</vt:lpstr>
      <vt:lpstr>Proposed Work</vt:lpstr>
      <vt:lpstr>Home/Landing Page</vt:lpstr>
      <vt:lpstr>Home/Landing Page</vt:lpstr>
      <vt:lpstr>Dashboard Page</vt:lpstr>
      <vt:lpstr>Analytics Page</vt:lpstr>
      <vt:lpstr>Chat Page</vt:lpstr>
      <vt:lpstr>Future Scope</vt:lpstr>
      <vt:lpstr>Conclusion</vt:lpstr>
      <vt:lpstr>Authors Publication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BASED DATA VISUALIZER</dc:title>
  <cp:lastModifiedBy>Abhishek Sinha</cp:lastModifiedBy>
  <cp:revision>8</cp:revision>
  <dcterms:modified xsi:type="dcterms:W3CDTF">2024-02-16T18:33:23Z</dcterms:modified>
</cp:coreProperties>
</file>