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974971f361_0_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974971f36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74971f361_0_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974971f36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974971f361_0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974971f36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74971f361_0_9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974971f361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974971f361_0_9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974971f361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aadda5289_0_10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aadda5289_0_10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547a2ca93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547a2ca9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74971f361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74971f36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74971f361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74971f36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74971f36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974971f36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74971f361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74971f36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74971f361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974971f36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74971f361_0_6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74971f36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74971f361_0_7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974971f36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95450" y="1819850"/>
            <a:ext cx="81531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1C724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544525" y="1169725"/>
            <a:ext cx="4899000" cy="10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What Libraries Will We Use?</a:t>
            </a:r>
            <a:endParaRPr sz="19200"/>
          </a:p>
        </p:txBody>
      </p:sp>
      <p:sp>
        <p:nvSpPr>
          <p:cNvPr id="65" name="Google Shape;65;p13"/>
          <p:cNvSpPr/>
          <p:nvPr/>
        </p:nvSpPr>
        <p:spPr>
          <a:xfrm flipH="1">
            <a:off x="0" y="14925"/>
            <a:ext cx="9144000" cy="5143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5971" y="1580648"/>
            <a:ext cx="2066204" cy="206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1400" y="2718587"/>
            <a:ext cx="2144924" cy="2144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074" y="102625"/>
            <a:ext cx="3361449" cy="207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5200" y="1473123"/>
            <a:ext cx="3992875" cy="254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9375" y="2307300"/>
            <a:ext cx="4352626" cy="2592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/>
          <p:nvPr/>
        </p:nvSpPr>
        <p:spPr>
          <a:xfrm>
            <a:off x="150" y="0"/>
            <a:ext cx="9144000" cy="264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3"/>
          <p:cNvSpPr txBox="1"/>
          <p:nvPr>
            <p:ph type="ctrTitle"/>
          </p:nvPr>
        </p:nvSpPr>
        <p:spPr>
          <a:xfrm>
            <a:off x="796475" y="2227175"/>
            <a:ext cx="74496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63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800"/>
              </a:spcAft>
              <a:buSzPts val="3700"/>
              <a:buChar char="●"/>
            </a:pPr>
            <a:r>
              <a:rPr lang="en" sz="3700"/>
              <a:t>Scientific computing with Python</a:t>
            </a:r>
            <a:endParaRPr sz="3700"/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000" y="237725"/>
            <a:ext cx="4853334" cy="192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ctrTitle"/>
          </p:nvPr>
        </p:nvSpPr>
        <p:spPr>
          <a:xfrm>
            <a:off x="796475" y="2227175"/>
            <a:ext cx="74496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31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200"/>
              <a:buChar char="●"/>
            </a:pPr>
            <a:r>
              <a:rPr lang="en" sz="3200"/>
              <a:t>Powerful n-dimension arrays</a:t>
            </a:r>
            <a:endParaRPr sz="3200"/>
          </a:p>
          <a:p>
            <a:pPr indent="-431800" lvl="0" marL="457200" rtl="0" algn="l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SzPts val="3200"/>
              <a:buChar char="●"/>
            </a:pPr>
            <a:r>
              <a:rPr lang="en" sz="3200"/>
              <a:t>Mathematical functions and more numerical computing tools</a:t>
            </a:r>
            <a:endParaRPr sz="3200"/>
          </a:p>
        </p:txBody>
      </p:sp>
      <p:sp>
        <p:nvSpPr>
          <p:cNvPr id="158" name="Google Shape;158;p24"/>
          <p:cNvSpPr/>
          <p:nvPr/>
        </p:nvSpPr>
        <p:spPr>
          <a:xfrm>
            <a:off x="150" y="0"/>
            <a:ext cx="9144000" cy="209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4803" y="422600"/>
            <a:ext cx="3547699" cy="14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ctrTitle"/>
          </p:nvPr>
        </p:nvSpPr>
        <p:spPr>
          <a:xfrm>
            <a:off x="1088000" y="2113425"/>
            <a:ext cx="74496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63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800"/>
              </a:spcAft>
              <a:buSzPts val="3700"/>
              <a:buChar char="●"/>
            </a:pPr>
            <a:r>
              <a:rPr lang="en" sz="3700"/>
              <a:t>Simple and efficient tools for predictive data analysis</a:t>
            </a:r>
            <a:endParaRPr sz="3700"/>
          </a:p>
        </p:txBody>
      </p:sp>
      <p:sp>
        <p:nvSpPr>
          <p:cNvPr id="165" name="Google Shape;165;p25"/>
          <p:cNvSpPr/>
          <p:nvPr/>
        </p:nvSpPr>
        <p:spPr>
          <a:xfrm>
            <a:off x="150" y="0"/>
            <a:ext cx="9144000" cy="275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0525" y="444675"/>
            <a:ext cx="3533874" cy="190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ctrTitle"/>
          </p:nvPr>
        </p:nvSpPr>
        <p:spPr>
          <a:xfrm>
            <a:off x="859400" y="2342025"/>
            <a:ext cx="74496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900"/>
              <a:buFont typeface="Raleway"/>
              <a:buAutoNum type="arabicPeriod"/>
            </a:pPr>
            <a:r>
              <a:rPr lang="en" sz="2900"/>
              <a:t>Classification</a:t>
            </a:r>
            <a:endParaRPr sz="2900"/>
          </a:p>
          <a:p>
            <a:pPr indent="-41275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2900"/>
              <a:buFont typeface="Raleway"/>
              <a:buAutoNum type="arabicPeriod"/>
            </a:pPr>
            <a:r>
              <a:rPr lang="en" sz="2900"/>
              <a:t>Regression</a:t>
            </a:r>
            <a:endParaRPr sz="2900"/>
          </a:p>
          <a:p>
            <a:pPr indent="-41275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2900"/>
              <a:buFont typeface="Raleway"/>
              <a:buAutoNum type="arabicPeriod"/>
            </a:pPr>
            <a:r>
              <a:rPr lang="en" sz="2900"/>
              <a:t>Clustering</a:t>
            </a:r>
            <a:endParaRPr sz="2900"/>
          </a:p>
          <a:p>
            <a:pPr indent="-41275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2900"/>
              <a:buFont typeface="Raleway"/>
              <a:buAutoNum type="arabicPeriod"/>
            </a:pPr>
            <a:r>
              <a:rPr lang="en" sz="2900"/>
              <a:t>Dimensionality reduction</a:t>
            </a:r>
            <a:endParaRPr sz="2900"/>
          </a:p>
          <a:p>
            <a:pPr indent="-41275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2900"/>
              <a:buFont typeface="Raleway"/>
              <a:buAutoNum type="arabicPeriod"/>
            </a:pPr>
            <a:r>
              <a:rPr lang="en" sz="2900"/>
              <a:t>Model selection</a:t>
            </a:r>
            <a:endParaRPr sz="2900"/>
          </a:p>
          <a:p>
            <a:pPr indent="-412750" lvl="0" marL="457200" rtl="0" algn="l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SzPts val="2900"/>
              <a:buFont typeface="Raleway"/>
              <a:buAutoNum type="arabicPeriod"/>
            </a:pPr>
            <a:r>
              <a:rPr lang="en" sz="2900"/>
              <a:t>Preprocessing</a:t>
            </a:r>
            <a:endParaRPr sz="2900"/>
          </a:p>
        </p:txBody>
      </p:sp>
      <p:pic>
        <p:nvPicPr>
          <p:cNvPr id="172" name="Google Shape;1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2700" y="416250"/>
            <a:ext cx="2737401" cy="147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ctrTitle"/>
          </p:nvPr>
        </p:nvSpPr>
        <p:spPr>
          <a:xfrm>
            <a:off x="543100" y="1284825"/>
            <a:ext cx="513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What Libraries Will We Use?</a:t>
            </a:r>
            <a:r>
              <a:rPr lang="en"/>
              <a:t>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✓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8" name="Google Shape;178;p27"/>
          <p:cNvSpPr/>
          <p:nvPr/>
        </p:nvSpPr>
        <p:spPr>
          <a:xfrm flipH="1">
            <a:off x="0" y="14925"/>
            <a:ext cx="9144000" cy="5143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7"/>
          <p:cNvSpPr txBox="1"/>
          <p:nvPr>
            <p:ph type="ctrTitle"/>
          </p:nvPr>
        </p:nvSpPr>
        <p:spPr>
          <a:xfrm>
            <a:off x="5190475" y="3808625"/>
            <a:ext cx="34599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>
                <a:solidFill>
                  <a:srgbClr val="000000"/>
                </a:solidFill>
              </a:rPr>
              <a:t>Let’s begin</a:t>
            </a:r>
            <a:r>
              <a:rPr b="1" lang="en" sz="6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...</a:t>
            </a:r>
            <a:endParaRPr b="1" sz="65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>
            <a:off x="4422775" y="-319525"/>
            <a:ext cx="4721400" cy="568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>
            <p:ph type="ctrTitle"/>
          </p:nvPr>
        </p:nvSpPr>
        <p:spPr>
          <a:xfrm>
            <a:off x="728325" y="2457900"/>
            <a:ext cx="74496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69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800"/>
              <a:buFont typeface="Raleway"/>
              <a:buAutoNum type="arabicPeriod"/>
            </a:pPr>
            <a:r>
              <a:rPr lang="en" sz="3700"/>
              <a:t>Pandas</a:t>
            </a:r>
            <a:endParaRPr sz="3700"/>
          </a:p>
          <a:p>
            <a:pPr indent="-46990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3800"/>
              <a:buFont typeface="Raleway"/>
              <a:buAutoNum type="arabicPeriod"/>
            </a:pPr>
            <a:r>
              <a:rPr lang="en" sz="3700"/>
              <a:t>NumPy</a:t>
            </a:r>
            <a:endParaRPr sz="3700"/>
          </a:p>
          <a:p>
            <a:pPr indent="-46990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3800"/>
              <a:buFont typeface="Raleway"/>
              <a:buAutoNum type="arabicPeriod"/>
            </a:pPr>
            <a:r>
              <a:rPr lang="en" sz="3700"/>
              <a:t>Matplotlib</a:t>
            </a:r>
            <a:endParaRPr sz="3700"/>
          </a:p>
          <a:p>
            <a:pPr indent="-469900" lvl="0" marL="457200" rtl="0" algn="l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SzPts val="3800"/>
              <a:buFont typeface="Raleway"/>
              <a:buAutoNum type="arabicPeriod"/>
            </a:pPr>
            <a:r>
              <a:rPr lang="en" sz="3700"/>
              <a:t>SkiKit-Learn</a:t>
            </a:r>
            <a:endParaRPr sz="3700"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0650" y="362625"/>
            <a:ext cx="2569575" cy="1038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6792" y="1572950"/>
            <a:ext cx="2621914" cy="103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0647" y="2754825"/>
            <a:ext cx="3831951" cy="91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04175" y="3674500"/>
            <a:ext cx="1770474" cy="95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15"/>
          <p:cNvCxnSpPr/>
          <p:nvPr/>
        </p:nvCxnSpPr>
        <p:spPr>
          <a:xfrm>
            <a:off x="5066625" y="803950"/>
            <a:ext cx="0" cy="1393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83" name="Google Shape;83;p15"/>
          <p:cNvCxnSpPr/>
          <p:nvPr/>
        </p:nvCxnSpPr>
        <p:spPr>
          <a:xfrm>
            <a:off x="5066625" y="1875000"/>
            <a:ext cx="0" cy="13935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84" name="Google Shape;84;p15"/>
          <p:cNvCxnSpPr/>
          <p:nvPr/>
        </p:nvCxnSpPr>
        <p:spPr>
          <a:xfrm>
            <a:off x="5066625" y="1875000"/>
            <a:ext cx="0" cy="1393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85" name="Google Shape;85;p15"/>
          <p:cNvCxnSpPr/>
          <p:nvPr/>
        </p:nvCxnSpPr>
        <p:spPr>
          <a:xfrm>
            <a:off x="5066625" y="2946050"/>
            <a:ext cx="0" cy="1393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86" name="Google Shape;86;p15"/>
          <p:cNvSpPr txBox="1"/>
          <p:nvPr>
            <p:ph type="ctrTitle"/>
          </p:nvPr>
        </p:nvSpPr>
        <p:spPr>
          <a:xfrm>
            <a:off x="469075" y="-907050"/>
            <a:ext cx="40176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" sz="2700">
                <a:solidFill>
                  <a:schemeClr val="dk2"/>
                </a:solidFill>
              </a:rPr>
              <a:t>Extract, Transform, and Load</a:t>
            </a:r>
            <a:endParaRPr sz="2700">
              <a:solidFill>
                <a:schemeClr val="dk2"/>
              </a:solidFill>
            </a:endParaRPr>
          </a:p>
        </p:txBody>
      </p:sp>
      <p:sp>
        <p:nvSpPr>
          <p:cNvPr id="87" name="Google Shape;87;p15"/>
          <p:cNvSpPr txBox="1"/>
          <p:nvPr>
            <p:ph type="ctrTitle"/>
          </p:nvPr>
        </p:nvSpPr>
        <p:spPr>
          <a:xfrm>
            <a:off x="554400" y="1740475"/>
            <a:ext cx="4017600" cy="78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" sz="2700">
                <a:solidFill>
                  <a:srgbClr val="0B5394"/>
                </a:solidFill>
              </a:rPr>
              <a:t>Data Exploration</a:t>
            </a:r>
            <a:endParaRPr sz="2700">
              <a:solidFill>
                <a:srgbClr val="0B5394"/>
              </a:solidFill>
            </a:endParaRPr>
          </a:p>
        </p:txBody>
      </p:sp>
      <p:sp>
        <p:nvSpPr>
          <p:cNvPr id="88" name="Google Shape;88;p15"/>
          <p:cNvSpPr txBox="1"/>
          <p:nvPr>
            <p:ph type="ctrTitle"/>
          </p:nvPr>
        </p:nvSpPr>
        <p:spPr>
          <a:xfrm>
            <a:off x="575750" y="2832525"/>
            <a:ext cx="4017600" cy="78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" sz="2700">
                <a:solidFill>
                  <a:srgbClr val="8E7CC3"/>
                </a:solidFill>
              </a:rPr>
              <a:t>Data Evaluation</a:t>
            </a:r>
            <a:endParaRPr sz="2700">
              <a:solidFill>
                <a:srgbClr val="8E7CC3"/>
              </a:solidFill>
            </a:endParaRPr>
          </a:p>
        </p:txBody>
      </p:sp>
      <p:sp>
        <p:nvSpPr>
          <p:cNvPr id="89" name="Google Shape;89;p15"/>
          <p:cNvSpPr txBox="1"/>
          <p:nvPr>
            <p:ph type="ctrTitle"/>
          </p:nvPr>
        </p:nvSpPr>
        <p:spPr>
          <a:xfrm>
            <a:off x="589975" y="3905250"/>
            <a:ext cx="4017600" cy="78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" sz="2700">
                <a:solidFill>
                  <a:srgbClr val="E69138"/>
                </a:solidFill>
              </a:rPr>
              <a:t>Data Modeling</a:t>
            </a:r>
            <a:endParaRPr sz="2700">
              <a:solidFill>
                <a:srgbClr val="E69138"/>
              </a:solidFill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5561250" y="-554100"/>
            <a:ext cx="3582900" cy="592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2477" y="502942"/>
            <a:ext cx="1949982" cy="788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2604" y="2714265"/>
            <a:ext cx="1989702" cy="788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2475" y="1653698"/>
            <a:ext cx="2907966" cy="697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26572" y="3778242"/>
            <a:ext cx="1343565" cy="723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/>
          <p:nvPr/>
        </p:nvSpPr>
        <p:spPr>
          <a:xfrm>
            <a:off x="150" y="0"/>
            <a:ext cx="9144000" cy="2083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9750" y="0"/>
            <a:ext cx="5342649" cy="215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6"/>
          <p:cNvSpPr txBox="1"/>
          <p:nvPr>
            <p:ph type="ctrTitle"/>
          </p:nvPr>
        </p:nvSpPr>
        <p:spPr>
          <a:xfrm>
            <a:off x="796475" y="2227175"/>
            <a:ext cx="74496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63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700"/>
              <a:buChar char="●"/>
            </a:pPr>
            <a:r>
              <a:rPr lang="en" sz="3700"/>
              <a:t>Open source data analysis and manipulation tool</a:t>
            </a:r>
            <a:endParaRPr sz="3700"/>
          </a:p>
          <a:p>
            <a:pPr indent="-463550" lvl="0" marL="457200" rtl="0" algn="l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SzPts val="3700"/>
              <a:buChar char="●"/>
            </a:pPr>
            <a:r>
              <a:rPr lang="en" sz="3700"/>
              <a:t>Build on top of Python</a:t>
            </a:r>
            <a:endParaRPr sz="3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/>
          <p:nvPr/>
        </p:nvSpPr>
        <p:spPr>
          <a:xfrm>
            <a:off x="150" y="0"/>
            <a:ext cx="9144000" cy="130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150" y="89275"/>
            <a:ext cx="2999700" cy="121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/>
          <p:nvPr>
            <p:ph type="ctrTitle"/>
          </p:nvPr>
        </p:nvSpPr>
        <p:spPr>
          <a:xfrm>
            <a:off x="847200" y="2248500"/>
            <a:ext cx="74496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31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200"/>
              <a:buChar char="●"/>
            </a:pPr>
            <a:r>
              <a:rPr lang="en" sz="3200"/>
              <a:t>Provides fast, flexible, and expressive data structures </a:t>
            </a:r>
            <a:endParaRPr sz="3200"/>
          </a:p>
          <a:p>
            <a:pPr indent="-431800" lvl="0" marL="457200" rtl="0" algn="l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SzPts val="3200"/>
              <a:buChar char="●"/>
            </a:pPr>
            <a:r>
              <a:rPr lang="en" sz="3200"/>
              <a:t>Designed to make working with data easy and intuitive</a:t>
            </a:r>
            <a:endParaRPr sz="3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0375" y="0"/>
            <a:ext cx="3710175" cy="149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 txBox="1"/>
          <p:nvPr>
            <p:ph type="ctrTitle"/>
          </p:nvPr>
        </p:nvSpPr>
        <p:spPr>
          <a:xfrm>
            <a:off x="974350" y="2225175"/>
            <a:ext cx="74496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600"/>
              <a:t>Good to use with: </a:t>
            </a:r>
            <a:endParaRPr sz="2600"/>
          </a:p>
          <a:p>
            <a:pPr indent="-35560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SQL table or Excel spreadsheet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Time series data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Matrix data 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SzPts val="2000"/>
              <a:buChar char="●"/>
            </a:pPr>
            <a:r>
              <a:rPr lang="en" sz="2000"/>
              <a:t>Observational / statistical datasets </a:t>
            </a:r>
            <a:endParaRPr sz="2000"/>
          </a:p>
        </p:txBody>
      </p:sp>
      <p:sp>
        <p:nvSpPr>
          <p:cNvPr id="115" name="Google Shape;115;p18"/>
          <p:cNvSpPr/>
          <p:nvPr/>
        </p:nvSpPr>
        <p:spPr>
          <a:xfrm>
            <a:off x="150" y="0"/>
            <a:ext cx="9144000" cy="130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150" y="89275"/>
            <a:ext cx="2999700" cy="121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0375" y="0"/>
            <a:ext cx="3710175" cy="149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/>
          <p:nvPr>
            <p:ph type="ctrTitle"/>
          </p:nvPr>
        </p:nvSpPr>
        <p:spPr>
          <a:xfrm>
            <a:off x="745750" y="2072775"/>
            <a:ext cx="74496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Handle missing data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Mutate size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Align data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Convert data into DataFrame objects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Join datasets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Pivot data sets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Time series functionality</a:t>
            </a:r>
            <a:endParaRPr sz="2000"/>
          </a:p>
        </p:txBody>
      </p:sp>
      <p:sp>
        <p:nvSpPr>
          <p:cNvPr id="123" name="Google Shape;123;p19"/>
          <p:cNvSpPr/>
          <p:nvPr/>
        </p:nvSpPr>
        <p:spPr>
          <a:xfrm>
            <a:off x="150" y="0"/>
            <a:ext cx="9144000" cy="130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150" y="89275"/>
            <a:ext cx="2999700" cy="121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ctrTitle"/>
          </p:nvPr>
        </p:nvSpPr>
        <p:spPr>
          <a:xfrm>
            <a:off x="967125" y="1708125"/>
            <a:ext cx="74496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63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800"/>
              </a:spcAft>
              <a:buSzPts val="3700"/>
              <a:buChar char="●"/>
            </a:pPr>
            <a:r>
              <a:rPr lang="en" sz="3700"/>
              <a:t>Python 2D plotting library</a:t>
            </a:r>
            <a:endParaRPr sz="3700"/>
          </a:p>
        </p:txBody>
      </p:sp>
      <p:sp>
        <p:nvSpPr>
          <p:cNvPr id="130" name="Google Shape;130;p20"/>
          <p:cNvSpPr/>
          <p:nvPr/>
        </p:nvSpPr>
        <p:spPr>
          <a:xfrm>
            <a:off x="150" y="0"/>
            <a:ext cx="9144000" cy="280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575" y="479475"/>
            <a:ext cx="8009895" cy="192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ctrTitle"/>
          </p:nvPr>
        </p:nvSpPr>
        <p:spPr>
          <a:xfrm>
            <a:off x="888925" y="2082600"/>
            <a:ext cx="74496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25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800"/>
              </a:spcAft>
              <a:buSzPts val="3100"/>
              <a:buChar char="●"/>
            </a:pPr>
            <a:r>
              <a:rPr lang="en" sz="3100"/>
              <a:t>Generate plots, histograms, bar charts, scatterplots and more with a few lines of code</a:t>
            </a:r>
            <a:endParaRPr sz="3100"/>
          </a:p>
        </p:txBody>
      </p:sp>
      <p:sp>
        <p:nvSpPr>
          <p:cNvPr id="137" name="Google Shape;137;p21"/>
          <p:cNvSpPr/>
          <p:nvPr/>
        </p:nvSpPr>
        <p:spPr>
          <a:xfrm>
            <a:off x="150" y="0"/>
            <a:ext cx="9144000" cy="228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4950" y="543475"/>
            <a:ext cx="5912901" cy="1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