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adda5289_0_1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adda528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4726dad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4726da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5cf63f23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5cf63f2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cf63f232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cf63f2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5cf63f23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5cf63f2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5cf63f232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5cf63f2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5cf63f232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5cf63f2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5cf63f232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5cf63f2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5cf63f23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5cf63f2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C72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44525" y="1742625"/>
            <a:ext cx="48990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What is Exponential Smoothing?</a:t>
            </a:r>
            <a:endParaRPr sz="19100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71" y="1580648"/>
            <a:ext cx="2066204" cy="2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400" y="2718587"/>
            <a:ext cx="2144924" cy="21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466900" y="1589625"/>
            <a:ext cx="513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is Exponential Smoothing?</a:t>
            </a:r>
            <a:r>
              <a:rPr lang="en" sz="4200"/>
              <a:t> </a:t>
            </a:r>
            <a:r>
              <a:rPr b="1" lang="en" sz="4200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4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2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Let’s begin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88" y="152400"/>
            <a:ext cx="81570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675575" y="238372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 time series forecasting method where prediction is a weighted sum of past observations</a:t>
            </a:r>
            <a:endParaRPr sz="3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726075" y="1668175"/>
            <a:ext cx="7955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Exponential smoothing uses an exponentially decreasing weight </a:t>
            </a:r>
            <a:endParaRPr sz="34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The more recent the observation, the higher the associated weight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624175" y="-8717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Single Exponential Smoothing requires one constant, a smoothing factor</a:t>
            </a:r>
            <a:endParaRPr sz="31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0" y="3123125"/>
            <a:ext cx="1997200" cy="103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818675" y="2055400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" sz="4000"/>
              <a:t>Factor controls the rate at which influence of prior observations decay exponentially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735300" y="353200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Factor is usually between 0 and 1</a:t>
            </a:r>
            <a:endParaRPr sz="3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400"/>
          </a:p>
        </p:txBody>
      </p:sp>
      <p:cxnSp>
        <p:nvCxnSpPr>
          <p:cNvPr id="99" name="Google Shape;99;p19"/>
          <p:cNvCxnSpPr/>
          <p:nvPr/>
        </p:nvCxnSpPr>
        <p:spPr>
          <a:xfrm>
            <a:off x="987725" y="3274675"/>
            <a:ext cx="69198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9"/>
          <p:cNvSpPr txBox="1"/>
          <p:nvPr>
            <p:ph type="ctrTitle"/>
          </p:nvPr>
        </p:nvSpPr>
        <p:spPr>
          <a:xfrm>
            <a:off x="735300" y="3516250"/>
            <a:ext cx="7491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00"/>
              <a:t>0</a:t>
            </a:r>
            <a:endParaRPr sz="3400"/>
          </a:p>
        </p:txBody>
      </p:sp>
      <p:sp>
        <p:nvSpPr>
          <p:cNvPr id="101" name="Google Shape;101;p19"/>
          <p:cNvSpPr txBox="1"/>
          <p:nvPr>
            <p:ph type="ctrTitle"/>
          </p:nvPr>
        </p:nvSpPr>
        <p:spPr>
          <a:xfrm>
            <a:off x="7630625" y="3584475"/>
            <a:ext cx="7491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00"/>
              <a:t>1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835875" y="161192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76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Larger factor means model gives more weight to most recent past observations</a:t>
            </a:r>
            <a:endParaRPr sz="3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675575" y="238372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Formula</a:t>
            </a:r>
            <a:endParaRPr sz="41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400">
                <a:highlight>
                  <a:schemeClr val="accent6"/>
                </a:highlight>
              </a:rPr>
              <a:t>error</a:t>
            </a:r>
            <a:r>
              <a:rPr lang="en" sz="3400"/>
              <a:t> = </a:t>
            </a:r>
            <a:r>
              <a:rPr i="1" lang="en" sz="3400"/>
              <a:t>(previous actual value - previous predicted value)</a:t>
            </a:r>
            <a:endParaRPr i="1" sz="3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400">
                <a:highlight>
                  <a:schemeClr val="accent1"/>
                </a:highlight>
              </a:rPr>
              <a:t>Predicted value</a:t>
            </a:r>
            <a:r>
              <a:rPr lang="en" sz="3400"/>
              <a:t> = </a:t>
            </a:r>
            <a:r>
              <a:rPr i="1" lang="en" sz="3400"/>
              <a:t>previous predicted value + constant * </a:t>
            </a:r>
            <a:r>
              <a:rPr i="1" lang="en" sz="3400">
                <a:highlight>
                  <a:schemeClr val="accent6"/>
                </a:highlight>
              </a:rPr>
              <a:t>error</a:t>
            </a:r>
            <a:endParaRPr i="1" sz="34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