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54726dad9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54726dad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54726dad9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54726da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aadda5289_0_10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aadda5289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54726dad9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54726da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54726dad9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54726dad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54726dad9_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54726dad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54726dad9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54726dad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adda5289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aadda528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54726dad9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54726dad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54726dad9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54726da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54726dad9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54726dad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1C724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544525" y="1742625"/>
            <a:ext cx="4899000" cy="1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Recurrent Neural Networks</a:t>
            </a:r>
            <a:endParaRPr sz="19100"/>
          </a:p>
        </p:txBody>
      </p:sp>
      <p:sp>
        <p:nvSpPr>
          <p:cNvPr id="65" name="Google Shape;65;p13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971" y="1580648"/>
            <a:ext cx="2066204" cy="20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1400" y="2718587"/>
            <a:ext cx="2144924" cy="214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ctrTitle"/>
          </p:nvPr>
        </p:nvSpPr>
        <p:spPr>
          <a:xfrm>
            <a:off x="675575" y="2002725"/>
            <a:ext cx="84180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Long Short Term Memory Networks</a:t>
            </a:r>
            <a:endParaRPr sz="3900"/>
          </a:p>
          <a:p>
            <a:pPr indent="-438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Type of Recurrent Neural Network</a:t>
            </a:r>
            <a:endParaRPr sz="3300"/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Capable of long-term dependencies</a:t>
            </a:r>
            <a:endParaRPr sz="3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675575" y="2383725"/>
            <a:ext cx="84180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Long Short Term Memory Structure</a:t>
            </a:r>
            <a:endParaRPr sz="3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300"/>
              <a:t>4 interacting layers</a:t>
            </a:r>
            <a:endParaRPr sz="3300"/>
          </a:p>
          <a:p>
            <a:pPr indent="-4064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Raleway"/>
              <a:buChar char="○"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Forget gate layer (info to throw away)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Char char="○"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Input gate layer (new information)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Char char="○"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Update previous cells layers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Char char="○"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Output layer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ctrTitle"/>
          </p:nvPr>
        </p:nvSpPr>
        <p:spPr>
          <a:xfrm>
            <a:off x="466900" y="1818225"/>
            <a:ext cx="513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Recurrent Neural Networks</a:t>
            </a:r>
            <a:r>
              <a:rPr lang="en"/>
              <a:t>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✓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24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type="ctrTitle"/>
          </p:nvPr>
        </p:nvSpPr>
        <p:spPr>
          <a:xfrm>
            <a:off x="5190475" y="3808625"/>
            <a:ext cx="34599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rgbClr val="000000"/>
                </a:solidFill>
              </a:rPr>
              <a:t>Let’s begin</a:t>
            </a:r>
            <a:r>
              <a:rPr b="1" lang="en" sz="6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...</a:t>
            </a:r>
            <a:endParaRPr b="1" sz="6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0"/>
            <a:ext cx="9144000" cy="246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ctrTitle"/>
          </p:nvPr>
        </p:nvSpPr>
        <p:spPr>
          <a:xfrm>
            <a:off x="790275" y="255130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1C7241"/>
                </a:solidFill>
              </a:rPr>
              <a:t>What is an </a:t>
            </a:r>
            <a:r>
              <a:rPr i="1" lang="en" sz="5000">
                <a:solidFill>
                  <a:srgbClr val="1C7241"/>
                </a:solidFill>
              </a:rPr>
              <a:t>artificial</a:t>
            </a:r>
            <a:r>
              <a:rPr lang="en" sz="5000">
                <a:solidFill>
                  <a:srgbClr val="1C7241"/>
                </a:solidFill>
              </a:rPr>
              <a:t> neural network?</a:t>
            </a:r>
            <a:endParaRPr sz="5000">
              <a:solidFill>
                <a:srgbClr val="1C72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accent1"/>
              </a:solidFill>
            </a:endParaRPr>
          </a:p>
          <a:p>
            <a:pPr indent="-4127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Machine learning framework</a:t>
            </a:r>
            <a:endParaRPr sz="2900"/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Mimics the learning pattern of the brain’s neural networks</a:t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0" y="0"/>
            <a:ext cx="9144000" cy="166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type="ctrTitle"/>
          </p:nvPr>
        </p:nvSpPr>
        <p:spPr>
          <a:xfrm>
            <a:off x="673350" y="2389075"/>
            <a:ext cx="77973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1C7241"/>
                </a:solidFill>
              </a:rPr>
              <a:t>What is a </a:t>
            </a:r>
            <a:r>
              <a:rPr i="1" lang="en" sz="3900">
                <a:solidFill>
                  <a:srgbClr val="1C7241"/>
                </a:solidFill>
              </a:rPr>
              <a:t>natural</a:t>
            </a:r>
            <a:r>
              <a:rPr lang="en" sz="3900">
                <a:solidFill>
                  <a:srgbClr val="1C7241"/>
                </a:solidFill>
              </a:rPr>
              <a:t> neural network?</a:t>
            </a:r>
            <a:endParaRPr sz="3900">
              <a:solidFill>
                <a:srgbClr val="1C724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accent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Interconnected neurons that receive inputs</a:t>
            </a:r>
            <a:endParaRPr sz="2800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Produce output signal through an axon to another neuron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type="ctrTitle"/>
          </p:nvPr>
        </p:nvSpPr>
        <p:spPr>
          <a:xfrm>
            <a:off x="794850" y="2319975"/>
            <a:ext cx="75543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1C7241"/>
                </a:solidFill>
              </a:rPr>
              <a:t>How do you </a:t>
            </a:r>
            <a:r>
              <a:rPr i="1" lang="en" sz="3800">
                <a:solidFill>
                  <a:srgbClr val="1C7241"/>
                </a:solidFill>
              </a:rPr>
              <a:t>build</a:t>
            </a:r>
            <a:r>
              <a:rPr lang="en" sz="3800">
                <a:solidFill>
                  <a:srgbClr val="1C7241"/>
                </a:solidFill>
              </a:rPr>
              <a:t> a neural network?</a:t>
            </a:r>
            <a:endParaRPr sz="3800">
              <a:solidFill>
                <a:srgbClr val="1C72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accent1"/>
              </a:solidFill>
            </a:endParaRPr>
          </a:p>
          <a:p>
            <a:pPr indent="-438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Input layer takes in feature inputs</a:t>
            </a:r>
            <a:endParaRPr sz="3300"/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Add hidden layers </a:t>
            </a:r>
            <a:endParaRPr sz="3300"/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Output layer makes outputs</a:t>
            </a:r>
            <a:endParaRPr sz="3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ctrTitle"/>
          </p:nvPr>
        </p:nvSpPr>
        <p:spPr>
          <a:xfrm>
            <a:off x="606485" y="186800"/>
            <a:ext cx="7455300" cy="12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400"/>
              <a:t>Recurrent Neural Network</a:t>
            </a:r>
            <a:endParaRPr sz="2800"/>
          </a:p>
        </p:txBody>
      </p:sp>
      <p:sp>
        <p:nvSpPr>
          <p:cNvPr id="91" name="Google Shape;91;p17"/>
          <p:cNvSpPr/>
          <p:nvPr/>
        </p:nvSpPr>
        <p:spPr>
          <a:xfrm>
            <a:off x="539000" y="1981869"/>
            <a:ext cx="2081400" cy="193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ctrTitle"/>
          </p:nvPr>
        </p:nvSpPr>
        <p:spPr>
          <a:xfrm>
            <a:off x="933203" y="2393104"/>
            <a:ext cx="1275600" cy="12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400"/>
              <a:t>input</a:t>
            </a:r>
            <a:endParaRPr sz="2800"/>
          </a:p>
        </p:txBody>
      </p:sp>
      <p:sp>
        <p:nvSpPr>
          <p:cNvPr id="93" name="Google Shape;93;p17"/>
          <p:cNvSpPr/>
          <p:nvPr/>
        </p:nvSpPr>
        <p:spPr>
          <a:xfrm>
            <a:off x="3086413" y="1964319"/>
            <a:ext cx="2817000" cy="196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type="ctrTitle"/>
          </p:nvPr>
        </p:nvSpPr>
        <p:spPr>
          <a:xfrm>
            <a:off x="3477076" y="2695425"/>
            <a:ext cx="2774400" cy="12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400"/>
              <a:t>Neural Network Layer</a:t>
            </a:r>
            <a:endParaRPr sz="3400"/>
          </a:p>
        </p:txBody>
      </p:sp>
      <p:sp>
        <p:nvSpPr>
          <p:cNvPr id="95" name="Google Shape;95;p17"/>
          <p:cNvSpPr/>
          <p:nvPr/>
        </p:nvSpPr>
        <p:spPr>
          <a:xfrm>
            <a:off x="6665775" y="2025519"/>
            <a:ext cx="2081400" cy="193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type="ctrTitle"/>
          </p:nvPr>
        </p:nvSpPr>
        <p:spPr>
          <a:xfrm>
            <a:off x="6907574" y="2436750"/>
            <a:ext cx="1687200" cy="12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400"/>
              <a:t>o</a:t>
            </a:r>
            <a:r>
              <a:rPr lang="en" sz="3400"/>
              <a:t>ut</a:t>
            </a:r>
            <a:r>
              <a:rPr lang="en" sz="3400"/>
              <a:t>put</a:t>
            </a:r>
            <a:endParaRPr sz="2800"/>
          </a:p>
        </p:txBody>
      </p:sp>
      <p:cxnSp>
        <p:nvCxnSpPr>
          <p:cNvPr id="97" name="Google Shape;97;p17"/>
          <p:cNvCxnSpPr>
            <a:stCxn id="91" idx="6"/>
            <a:endCxn id="93" idx="1"/>
          </p:cNvCxnSpPr>
          <p:nvPr/>
        </p:nvCxnSpPr>
        <p:spPr>
          <a:xfrm>
            <a:off x="2620400" y="2948919"/>
            <a:ext cx="4659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>
            <a:stCxn id="93" idx="0"/>
          </p:cNvCxnSpPr>
          <p:nvPr/>
        </p:nvCxnSpPr>
        <p:spPr>
          <a:xfrm rot="10800000">
            <a:off x="4488913" y="1542519"/>
            <a:ext cx="6000" cy="42180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/>
          <p:nvPr/>
        </p:nvCxnSpPr>
        <p:spPr>
          <a:xfrm>
            <a:off x="4488913" y="1578069"/>
            <a:ext cx="1790100" cy="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7"/>
          <p:cNvCxnSpPr/>
          <p:nvPr/>
        </p:nvCxnSpPr>
        <p:spPr>
          <a:xfrm flipH="1">
            <a:off x="6263050" y="1542525"/>
            <a:ext cx="2700" cy="309960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7"/>
          <p:cNvCxnSpPr/>
          <p:nvPr/>
        </p:nvCxnSpPr>
        <p:spPr>
          <a:xfrm>
            <a:off x="5895250" y="2951575"/>
            <a:ext cx="7410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/>
          <p:nvPr/>
        </p:nvCxnSpPr>
        <p:spPr>
          <a:xfrm>
            <a:off x="4461363" y="4618119"/>
            <a:ext cx="1790100" cy="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7"/>
          <p:cNvCxnSpPr/>
          <p:nvPr/>
        </p:nvCxnSpPr>
        <p:spPr>
          <a:xfrm rot="10800000">
            <a:off x="4494925" y="3959625"/>
            <a:ext cx="0" cy="65850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ctrTitle"/>
          </p:nvPr>
        </p:nvSpPr>
        <p:spPr>
          <a:xfrm>
            <a:off x="599375" y="2307525"/>
            <a:ext cx="84180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Recurrent Neural Networks</a:t>
            </a:r>
            <a:endParaRPr sz="3400"/>
          </a:p>
          <a:p>
            <a:pPr indent="-4064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Networks with loops</a:t>
            </a:r>
            <a:endParaRPr sz="2800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Connect previous information for current understanding</a:t>
            </a:r>
            <a:endParaRPr sz="2800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Example: Knowledge of words to understand this sentence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ctrTitle"/>
          </p:nvPr>
        </p:nvSpPr>
        <p:spPr>
          <a:xfrm>
            <a:off x="599375" y="2002725"/>
            <a:ext cx="84180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Recurrent neural networks</a:t>
            </a:r>
            <a:endParaRPr sz="4500"/>
          </a:p>
          <a:p>
            <a:pPr indent="-450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Allow information to persist</a:t>
            </a:r>
            <a:endParaRPr sz="3500"/>
          </a:p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Use previous reasoning for future reasoning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ctrTitle"/>
          </p:nvPr>
        </p:nvSpPr>
        <p:spPr>
          <a:xfrm>
            <a:off x="599375" y="2155125"/>
            <a:ext cx="84180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Recurrent neural networks</a:t>
            </a:r>
            <a:endParaRPr sz="4600"/>
          </a:p>
          <a:p>
            <a:pPr indent="-482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4000"/>
              <a:buChar char="●"/>
            </a:pPr>
            <a:r>
              <a:rPr lang="en" sz="4000"/>
              <a:t>Pass messages in a chain</a:t>
            </a:r>
            <a:endParaRPr sz="4000"/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" sz="4000"/>
              <a:t>Architecture suitable for sequences and lists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ctrTitle"/>
          </p:nvPr>
        </p:nvSpPr>
        <p:spPr>
          <a:xfrm>
            <a:off x="675575" y="1697925"/>
            <a:ext cx="84180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Types</a:t>
            </a:r>
            <a:endParaRPr sz="3900"/>
          </a:p>
          <a:p>
            <a:pPr indent="-438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Some only need recent information</a:t>
            </a:r>
            <a:endParaRPr sz="3300"/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Others need long-term memory</a:t>
            </a:r>
            <a:endParaRPr sz="3300"/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300"/>
              <a:t>This can be difficult</a:t>
            </a:r>
            <a:endParaRPr sz="3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