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Robo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22" Type="http://schemas.openxmlformats.org/officeDocument/2006/relationships/font" Target="fonts/Roboto-bold.fntdata"/><Relationship Id="rId10" Type="http://schemas.openxmlformats.org/officeDocument/2006/relationships/slide" Target="slides/slide5.xml"/><Relationship Id="rId21" Type="http://schemas.openxmlformats.org/officeDocument/2006/relationships/font" Target="fonts/Roboto-regular.fntdata"/><Relationship Id="rId13" Type="http://schemas.openxmlformats.org/officeDocument/2006/relationships/slide" Target="slides/slide8.xml"/><Relationship Id="rId24" Type="http://schemas.openxmlformats.org/officeDocument/2006/relationships/font" Target="fonts/Roboto-boldItalic.fntdata"/><Relationship Id="rId12" Type="http://schemas.openxmlformats.org/officeDocument/2006/relationships/slide" Target="slides/slide7.xml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italic.fntdata"/><Relationship Id="rId6" Type="http://schemas.openxmlformats.org/officeDocument/2006/relationships/slide" Target="slides/slide1.xml"/><Relationship Id="rId18" Type="http://schemas.openxmlformats.org/officeDocument/2006/relationships/font" Target="fonts/Ralew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9547a2ca6c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9547a2ca6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8aadda5289_0_10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8aadda5289_0_10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954726dad9_0_2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954726dad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9547a2ca6c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9547a2ca6c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9547a2ca6c_0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9547a2ca6c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974506fe5b_0_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974506fe5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974506fe5b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974506fe5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974506fe5b_0_4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974506fe5b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9547a2ca6c_0_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9547a2ca6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974506fe5b_0_8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974506fe5b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495450" y="1819850"/>
            <a:ext cx="8153100" cy="267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rgbClr val="1C724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544525" y="1169725"/>
            <a:ext cx="4899000" cy="100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What is Shaping Data?</a:t>
            </a:r>
            <a:endParaRPr sz="19200"/>
          </a:p>
        </p:txBody>
      </p:sp>
      <p:sp>
        <p:nvSpPr>
          <p:cNvPr id="65" name="Google Shape;65;p13"/>
          <p:cNvSpPr/>
          <p:nvPr/>
        </p:nvSpPr>
        <p:spPr>
          <a:xfrm flipH="1">
            <a:off x="0" y="14925"/>
            <a:ext cx="9144000" cy="51435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6" name="Google Shape;6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5971" y="1580648"/>
            <a:ext cx="2066204" cy="206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01400" y="2718587"/>
            <a:ext cx="2144924" cy="2144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 txBox="1"/>
          <p:nvPr>
            <p:ph type="ctrTitle"/>
          </p:nvPr>
        </p:nvSpPr>
        <p:spPr>
          <a:xfrm>
            <a:off x="681350" y="2256300"/>
            <a:ext cx="8418000" cy="267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444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400"/>
              <a:buChar char="●"/>
            </a:pPr>
            <a:r>
              <a:rPr lang="en" sz="3400"/>
              <a:t>Shapes of arrays must be manipulated to work with some mathematical operations</a:t>
            </a:r>
            <a:endParaRPr sz="3400"/>
          </a:p>
          <a:p>
            <a:pPr indent="-444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400"/>
              <a:buChar char="●"/>
            </a:pPr>
            <a:r>
              <a:rPr lang="en" sz="3400"/>
              <a:t>Some dimensions of matrices must match</a:t>
            </a:r>
            <a:endParaRPr sz="3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3"/>
          <p:cNvSpPr txBox="1"/>
          <p:nvPr>
            <p:ph type="ctrTitle"/>
          </p:nvPr>
        </p:nvSpPr>
        <p:spPr>
          <a:xfrm>
            <a:off x="543100" y="1284825"/>
            <a:ext cx="513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/>
              <a:t>What is Shaping Data?</a:t>
            </a:r>
            <a:r>
              <a:rPr lang="en"/>
              <a:t> </a:t>
            </a:r>
            <a:r>
              <a:rPr b="1" lang="en">
                <a:latin typeface="Raleway"/>
                <a:ea typeface="Raleway"/>
                <a:cs typeface="Raleway"/>
                <a:sym typeface="Raleway"/>
              </a:rPr>
              <a:t>✓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88" name="Google Shape;188;p23"/>
          <p:cNvSpPr/>
          <p:nvPr/>
        </p:nvSpPr>
        <p:spPr>
          <a:xfrm flipH="1">
            <a:off x="0" y="14925"/>
            <a:ext cx="9144000" cy="51435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3"/>
          <p:cNvSpPr txBox="1"/>
          <p:nvPr>
            <p:ph type="ctrTitle"/>
          </p:nvPr>
        </p:nvSpPr>
        <p:spPr>
          <a:xfrm>
            <a:off x="5190475" y="3808625"/>
            <a:ext cx="34599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0">
                <a:solidFill>
                  <a:srgbClr val="000000"/>
                </a:solidFill>
              </a:rPr>
              <a:t>Let’s begin</a:t>
            </a:r>
            <a:r>
              <a:rPr b="1" lang="en" sz="65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...</a:t>
            </a:r>
            <a:endParaRPr b="1" sz="65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ctrTitle"/>
          </p:nvPr>
        </p:nvSpPr>
        <p:spPr>
          <a:xfrm>
            <a:off x="675575" y="2078925"/>
            <a:ext cx="7771500" cy="267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900"/>
              <a:buFont typeface="Raleway"/>
              <a:buChar char="●"/>
            </a:pPr>
            <a:r>
              <a:rPr lang="en" sz="2900"/>
              <a:t>How do you know if data has realistic values?</a:t>
            </a:r>
            <a:endParaRPr sz="2900"/>
          </a:p>
          <a:p>
            <a:pPr indent="-4127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900"/>
              <a:buFont typeface="Raleway"/>
              <a:buChar char="●"/>
            </a:pPr>
            <a:r>
              <a:rPr lang="en" sz="2900"/>
              <a:t>How do you know if data is the correct shape for mathematical operations?</a:t>
            </a:r>
            <a:endParaRPr sz="2900"/>
          </a:p>
          <a:p>
            <a:pPr indent="-412750" lvl="1" marL="9144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SzPts val="2900"/>
              <a:buFont typeface="Raleway"/>
              <a:buChar char="○"/>
            </a:pPr>
            <a:r>
              <a:rPr lang="en" sz="2900">
                <a:latin typeface="Raleway"/>
                <a:ea typeface="Raleway"/>
                <a:cs typeface="Raleway"/>
                <a:sym typeface="Raleway"/>
              </a:rPr>
              <a:t>Shaping data!</a:t>
            </a:r>
            <a:endParaRPr sz="29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/>
          <p:nvPr/>
        </p:nvSpPr>
        <p:spPr>
          <a:xfrm>
            <a:off x="-144750" y="2732975"/>
            <a:ext cx="9840900" cy="241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5"/>
          <p:cNvSpPr txBox="1"/>
          <p:nvPr>
            <p:ph type="ctrTitle"/>
          </p:nvPr>
        </p:nvSpPr>
        <p:spPr>
          <a:xfrm>
            <a:off x="687450" y="53075"/>
            <a:ext cx="7769100" cy="267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How can you reshape data?</a:t>
            </a:r>
            <a:endParaRPr sz="4500"/>
          </a:p>
          <a:p>
            <a:pPr indent="-4762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3900"/>
              <a:buChar char="●"/>
            </a:pPr>
            <a:r>
              <a:rPr lang="en" sz="3900"/>
              <a:t>Python’s NumPy package</a:t>
            </a:r>
            <a:endParaRPr sz="3900"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6950" y="3135950"/>
            <a:ext cx="4280474" cy="169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ctrTitle"/>
          </p:nvPr>
        </p:nvSpPr>
        <p:spPr>
          <a:xfrm>
            <a:off x="652475" y="1311125"/>
            <a:ext cx="7781100" cy="267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444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400"/>
              <a:buChar char="●"/>
            </a:pPr>
            <a:r>
              <a:rPr lang="en" sz="3400"/>
              <a:t>Input data, layers of neurons, and output data come in arrays of various shapes</a:t>
            </a:r>
            <a:endParaRPr sz="3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/>
          <p:nvPr/>
        </p:nvSpPr>
        <p:spPr>
          <a:xfrm>
            <a:off x="593350" y="2142073"/>
            <a:ext cx="634200" cy="634200"/>
          </a:xfrm>
          <a:prstGeom prst="rect">
            <a:avLst/>
          </a:prstGeom>
          <a:solidFill>
            <a:srgbClr val="0277B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7"/>
          <p:cNvSpPr/>
          <p:nvPr/>
        </p:nvSpPr>
        <p:spPr>
          <a:xfrm>
            <a:off x="1227675" y="2142073"/>
            <a:ext cx="634200" cy="634200"/>
          </a:xfrm>
          <a:prstGeom prst="rect">
            <a:avLst/>
          </a:prstGeom>
          <a:solidFill>
            <a:srgbClr val="0277B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7"/>
          <p:cNvSpPr/>
          <p:nvPr/>
        </p:nvSpPr>
        <p:spPr>
          <a:xfrm>
            <a:off x="1861999" y="2142073"/>
            <a:ext cx="634200" cy="634200"/>
          </a:xfrm>
          <a:prstGeom prst="rect">
            <a:avLst/>
          </a:prstGeom>
          <a:solidFill>
            <a:srgbClr val="0277B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7"/>
          <p:cNvSpPr txBox="1"/>
          <p:nvPr/>
        </p:nvSpPr>
        <p:spPr>
          <a:xfrm>
            <a:off x="954028" y="1903354"/>
            <a:ext cx="1275600" cy="1264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 sz="3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input</a:t>
            </a:r>
            <a:endParaRPr b="1" sz="2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3" name="Google Shape;93;p17"/>
          <p:cNvSpPr/>
          <p:nvPr/>
        </p:nvSpPr>
        <p:spPr>
          <a:xfrm>
            <a:off x="6665775" y="1492119"/>
            <a:ext cx="2081400" cy="1934100"/>
          </a:xfrm>
          <a:prstGeom prst="ellipse">
            <a:avLst/>
          </a:prstGeom>
          <a:solidFill>
            <a:srgbClr val="0277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7"/>
          <p:cNvSpPr txBox="1"/>
          <p:nvPr/>
        </p:nvSpPr>
        <p:spPr>
          <a:xfrm>
            <a:off x="6907574" y="1903350"/>
            <a:ext cx="1687200" cy="1264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 sz="3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output</a:t>
            </a:r>
            <a:endParaRPr b="1" sz="2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95" name="Google Shape;95;p17"/>
          <p:cNvCxnSpPr>
            <a:stCxn id="96" idx="6"/>
            <a:endCxn id="97" idx="1"/>
          </p:cNvCxnSpPr>
          <p:nvPr/>
        </p:nvCxnSpPr>
        <p:spPr>
          <a:xfrm>
            <a:off x="2620400" y="2415519"/>
            <a:ext cx="465900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" name="Google Shape;98;p17"/>
          <p:cNvCxnSpPr>
            <a:stCxn id="97" idx="0"/>
          </p:cNvCxnSpPr>
          <p:nvPr/>
        </p:nvCxnSpPr>
        <p:spPr>
          <a:xfrm rot="10800000">
            <a:off x="4488913" y="1009119"/>
            <a:ext cx="6000" cy="421800"/>
          </a:xfrm>
          <a:prstGeom prst="straightConnector1">
            <a:avLst/>
          </a:prstGeom>
          <a:noFill/>
          <a:ln cap="flat" cmpd="sng" w="7620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" name="Google Shape;99;p17"/>
          <p:cNvCxnSpPr/>
          <p:nvPr/>
        </p:nvCxnSpPr>
        <p:spPr>
          <a:xfrm>
            <a:off x="4488913" y="1044669"/>
            <a:ext cx="1790100" cy="0"/>
          </a:xfrm>
          <a:prstGeom prst="straightConnector1">
            <a:avLst/>
          </a:prstGeom>
          <a:noFill/>
          <a:ln cap="flat" cmpd="sng" w="7620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" name="Google Shape;100;p17"/>
          <p:cNvCxnSpPr/>
          <p:nvPr/>
        </p:nvCxnSpPr>
        <p:spPr>
          <a:xfrm flipH="1">
            <a:off x="6263050" y="1009125"/>
            <a:ext cx="2700" cy="3099600"/>
          </a:xfrm>
          <a:prstGeom prst="straightConnector1">
            <a:avLst/>
          </a:prstGeom>
          <a:noFill/>
          <a:ln cap="flat" cmpd="sng" w="7620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" name="Google Shape;101;p17"/>
          <p:cNvCxnSpPr/>
          <p:nvPr/>
        </p:nvCxnSpPr>
        <p:spPr>
          <a:xfrm>
            <a:off x="5895250" y="2418175"/>
            <a:ext cx="741000" cy="0"/>
          </a:xfrm>
          <a:prstGeom prst="straightConnector1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" name="Google Shape;102;p17"/>
          <p:cNvCxnSpPr/>
          <p:nvPr/>
        </p:nvCxnSpPr>
        <p:spPr>
          <a:xfrm>
            <a:off x="4461363" y="4084719"/>
            <a:ext cx="1790100" cy="0"/>
          </a:xfrm>
          <a:prstGeom prst="straightConnector1">
            <a:avLst/>
          </a:prstGeom>
          <a:noFill/>
          <a:ln cap="flat" cmpd="sng" w="7620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" name="Google Shape;103;p17"/>
          <p:cNvCxnSpPr/>
          <p:nvPr/>
        </p:nvCxnSpPr>
        <p:spPr>
          <a:xfrm rot="10800000">
            <a:off x="4494925" y="3426225"/>
            <a:ext cx="0" cy="658500"/>
          </a:xfrm>
          <a:prstGeom prst="straightConnector1">
            <a:avLst/>
          </a:prstGeom>
          <a:noFill/>
          <a:ln cap="flat" cmpd="sng" w="76200">
            <a:solidFill>
              <a:srgbClr val="D9D9D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" name="Google Shape;104;p17"/>
          <p:cNvSpPr/>
          <p:nvPr/>
        </p:nvSpPr>
        <p:spPr>
          <a:xfrm>
            <a:off x="3210500" y="1901248"/>
            <a:ext cx="634200" cy="6342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7"/>
          <p:cNvSpPr/>
          <p:nvPr/>
        </p:nvSpPr>
        <p:spPr>
          <a:xfrm>
            <a:off x="4479149" y="1901248"/>
            <a:ext cx="634200" cy="6342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7"/>
          <p:cNvSpPr/>
          <p:nvPr/>
        </p:nvSpPr>
        <p:spPr>
          <a:xfrm>
            <a:off x="3844824" y="1901248"/>
            <a:ext cx="634200" cy="6342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7"/>
          <p:cNvSpPr/>
          <p:nvPr/>
        </p:nvSpPr>
        <p:spPr>
          <a:xfrm>
            <a:off x="3210500" y="2535448"/>
            <a:ext cx="634200" cy="6342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7"/>
          <p:cNvSpPr/>
          <p:nvPr/>
        </p:nvSpPr>
        <p:spPr>
          <a:xfrm>
            <a:off x="4479149" y="2535448"/>
            <a:ext cx="634200" cy="6342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7"/>
          <p:cNvSpPr/>
          <p:nvPr/>
        </p:nvSpPr>
        <p:spPr>
          <a:xfrm>
            <a:off x="3844824" y="2535448"/>
            <a:ext cx="634200" cy="6342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7"/>
          <p:cNvSpPr/>
          <p:nvPr/>
        </p:nvSpPr>
        <p:spPr>
          <a:xfrm>
            <a:off x="3496275" y="1671373"/>
            <a:ext cx="634200" cy="6342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7"/>
          <p:cNvSpPr/>
          <p:nvPr/>
        </p:nvSpPr>
        <p:spPr>
          <a:xfrm>
            <a:off x="4764924" y="1671373"/>
            <a:ext cx="634200" cy="6342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7"/>
          <p:cNvSpPr/>
          <p:nvPr/>
        </p:nvSpPr>
        <p:spPr>
          <a:xfrm>
            <a:off x="4130599" y="1671373"/>
            <a:ext cx="634200" cy="6342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7"/>
          <p:cNvSpPr/>
          <p:nvPr/>
        </p:nvSpPr>
        <p:spPr>
          <a:xfrm>
            <a:off x="3496275" y="2305573"/>
            <a:ext cx="634200" cy="6342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7"/>
          <p:cNvSpPr/>
          <p:nvPr/>
        </p:nvSpPr>
        <p:spPr>
          <a:xfrm>
            <a:off x="4764924" y="2305573"/>
            <a:ext cx="634200" cy="6342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7"/>
          <p:cNvSpPr/>
          <p:nvPr/>
        </p:nvSpPr>
        <p:spPr>
          <a:xfrm>
            <a:off x="4130599" y="2305573"/>
            <a:ext cx="634200" cy="6342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7"/>
          <p:cNvSpPr txBox="1"/>
          <p:nvPr/>
        </p:nvSpPr>
        <p:spPr>
          <a:xfrm>
            <a:off x="3477076" y="2086725"/>
            <a:ext cx="2774400" cy="1264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 sz="3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Neural Network Layer</a:t>
            </a:r>
            <a:endParaRPr b="1" sz="34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ctrTitle"/>
          </p:nvPr>
        </p:nvSpPr>
        <p:spPr>
          <a:xfrm>
            <a:off x="861000" y="445125"/>
            <a:ext cx="7781100" cy="267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444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400"/>
              <a:buChar char="●"/>
            </a:pPr>
            <a:r>
              <a:rPr lang="en" sz="3400"/>
              <a:t>NumPy lets you reshape arrays</a:t>
            </a:r>
            <a:endParaRPr sz="3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/>
          <p:nvPr/>
        </p:nvSpPr>
        <p:spPr>
          <a:xfrm>
            <a:off x="326775" y="2230573"/>
            <a:ext cx="634200" cy="634200"/>
          </a:xfrm>
          <a:prstGeom prst="rect">
            <a:avLst/>
          </a:prstGeom>
          <a:solidFill>
            <a:srgbClr val="0277B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9"/>
          <p:cNvSpPr/>
          <p:nvPr/>
        </p:nvSpPr>
        <p:spPr>
          <a:xfrm>
            <a:off x="326775" y="2864773"/>
            <a:ext cx="634200" cy="634200"/>
          </a:xfrm>
          <a:prstGeom prst="rect">
            <a:avLst/>
          </a:prstGeom>
          <a:solidFill>
            <a:srgbClr val="0277B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9"/>
          <p:cNvSpPr/>
          <p:nvPr/>
        </p:nvSpPr>
        <p:spPr>
          <a:xfrm>
            <a:off x="1595424" y="2864773"/>
            <a:ext cx="634200" cy="634200"/>
          </a:xfrm>
          <a:prstGeom prst="rect">
            <a:avLst/>
          </a:prstGeom>
          <a:solidFill>
            <a:srgbClr val="0277B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9"/>
          <p:cNvSpPr/>
          <p:nvPr/>
        </p:nvSpPr>
        <p:spPr>
          <a:xfrm>
            <a:off x="961100" y="2864773"/>
            <a:ext cx="634200" cy="634200"/>
          </a:xfrm>
          <a:prstGeom prst="rect">
            <a:avLst/>
          </a:prstGeom>
          <a:solidFill>
            <a:srgbClr val="0277B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9"/>
          <p:cNvSpPr/>
          <p:nvPr/>
        </p:nvSpPr>
        <p:spPr>
          <a:xfrm>
            <a:off x="593350" y="1913473"/>
            <a:ext cx="634200" cy="634200"/>
          </a:xfrm>
          <a:prstGeom prst="rect">
            <a:avLst/>
          </a:prstGeom>
          <a:solidFill>
            <a:srgbClr val="0277B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9"/>
          <p:cNvSpPr/>
          <p:nvPr/>
        </p:nvSpPr>
        <p:spPr>
          <a:xfrm>
            <a:off x="1227675" y="1913473"/>
            <a:ext cx="634200" cy="634200"/>
          </a:xfrm>
          <a:prstGeom prst="rect">
            <a:avLst/>
          </a:prstGeom>
          <a:solidFill>
            <a:srgbClr val="0277B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9"/>
          <p:cNvSpPr/>
          <p:nvPr/>
        </p:nvSpPr>
        <p:spPr>
          <a:xfrm>
            <a:off x="1861999" y="1913473"/>
            <a:ext cx="634200" cy="634200"/>
          </a:xfrm>
          <a:prstGeom prst="rect">
            <a:avLst/>
          </a:prstGeom>
          <a:solidFill>
            <a:srgbClr val="0277B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9"/>
          <p:cNvSpPr/>
          <p:nvPr/>
        </p:nvSpPr>
        <p:spPr>
          <a:xfrm>
            <a:off x="6665775" y="1492119"/>
            <a:ext cx="2081400" cy="1934100"/>
          </a:xfrm>
          <a:prstGeom prst="ellipse">
            <a:avLst/>
          </a:prstGeom>
          <a:solidFill>
            <a:srgbClr val="0277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9"/>
          <p:cNvSpPr txBox="1"/>
          <p:nvPr/>
        </p:nvSpPr>
        <p:spPr>
          <a:xfrm>
            <a:off x="6907574" y="1903350"/>
            <a:ext cx="1687200" cy="1264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 sz="3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output</a:t>
            </a:r>
            <a:endParaRPr b="1" sz="2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135" name="Google Shape;135;p19"/>
          <p:cNvCxnSpPr>
            <a:stCxn id="136" idx="6"/>
            <a:endCxn id="137" idx="1"/>
          </p:cNvCxnSpPr>
          <p:nvPr/>
        </p:nvCxnSpPr>
        <p:spPr>
          <a:xfrm>
            <a:off x="2620400" y="2415519"/>
            <a:ext cx="465900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" name="Google Shape;138;p19"/>
          <p:cNvCxnSpPr>
            <a:stCxn id="137" idx="0"/>
          </p:cNvCxnSpPr>
          <p:nvPr/>
        </p:nvCxnSpPr>
        <p:spPr>
          <a:xfrm rot="10800000">
            <a:off x="4488913" y="1009119"/>
            <a:ext cx="6000" cy="421800"/>
          </a:xfrm>
          <a:prstGeom prst="straightConnector1">
            <a:avLst/>
          </a:prstGeom>
          <a:noFill/>
          <a:ln cap="flat" cmpd="sng" w="7620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" name="Google Shape;139;p19"/>
          <p:cNvCxnSpPr/>
          <p:nvPr/>
        </p:nvCxnSpPr>
        <p:spPr>
          <a:xfrm>
            <a:off x="4488913" y="1044669"/>
            <a:ext cx="1790100" cy="0"/>
          </a:xfrm>
          <a:prstGeom prst="straightConnector1">
            <a:avLst/>
          </a:prstGeom>
          <a:noFill/>
          <a:ln cap="flat" cmpd="sng" w="7620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" name="Google Shape;140;p19"/>
          <p:cNvCxnSpPr/>
          <p:nvPr/>
        </p:nvCxnSpPr>
        <p:spPr>
          <a:xfrm flipH="1">
            <a:off x="6263050" y="1009125"/>
            <a:ext cx="2700" cy="3099600"/>
          </a:xfrm>
          <a:prstGeom prst="straightConnector1">
            <a:avLst/>
          </a:prstGeom>
          <a:noFill/>
          <a:ln cap="flat" cmpd="sng" w="7620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" name="Google Shape;141;p19"/>
          <p:cNvCxnSpPr/>
          <p:nvPr/>
        </p:nvCxnSpPr>
        <p:spPr>
          <a:xfrm>
            <a:off x="5895250" y="2418175"/>
            <a:ext cx="741000" cy="0"/>
          </a:xfrm>
          <a:prstGeom prst="straightConnector1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2" name="Google Shape;142;p19"/>
          <p:cNvCxnSpPr/>
          <p:nvPr/>
        </p:nvCxnSpPr>
        <p:spPr>
          <a:xfrm>
            <a:off x="4461363" y="4084719"/>
            <a:ext cx="1790100" cy="0"/>
          </a:xfrm>
          <a:prstGeom prst="straightConnector1">
            <a:avLst/>
          </a:prstGeom>
          <a:noFill/>
          <a:ln cap="flat" cmpd="sng" w="7620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" name="Google Shape;143;p19"/>
          <p:cNvCxnSpPr/>
          <p:nvPr/>
        </p:nvCxnSpPr>
        <p:spPr>
          <a:xfrm rot="10800000">
            <a:off x="4494925" y="3426225"/>
            <a:ext cx="0" cy="658500"/>
          </a:xfrm>
          <a:prstGeom prst="straightConnector1">
            <a:avLst/>
          </a:prstGeom>
          <a:noFill/>
          <a:ln cap="flat" cmpd="sng" w="76200">
            <a:solidFill>
              <a:srgbClr val="D9D9D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4" name="Google Shape;144;p19"/>
          <p:cNvSpPr/>
          <p:nvPr/>
        </p:nvSpPr>
        <p:spPr>
          <a:xfrm>
            <a:off x="3210500" y="1901248"/>
            <a:ext cx="634200" cy="6342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9"/>
          <p:cNvSpPr/>
          <p:nvPr/>
        </p:nvSpPr>
        <p:spPr>
          <a:xfrm>
            <a:off x="4479149" y="1901248"/>
            <a:ext cx="634200" cy="6342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9"/>
          <p:cNvSpPr/>
          <p:nvPr/>
        </p:nvSpPr>
        <p:spPr>
          <a:xfrm>
            <a:off x="3844824" y="1901248"/>
            <a:ext cx="634200" cy="6342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9"/>
          <p:cNvSpPr/>
          <p:nvPr/>
        </p:nvSpPr>
        <p:spPr>
          <a:xfrm>
            <a:off x="3210500" y="2535448"/>
            <a:ext cx="634200" cy="6342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9"/>
          <p:cNvSpPr/>
          <p:nvPr/>
        </p:nvSpPr>
        <p:spPr>
          <a:xfrm>
            <a:off x="4479149" y="2535448"/>
            <a:ext cx="634200" cy="6342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9"/>
          <p:cNvSpPr/>
          <p:nvPr/>
        </p:nvSpPr>
        <p:spPr>
          <a:xfrm>
            <a:off x="3844824" y="2535448"/>
            <a:ext cx="634200" cy="6342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9"/>
          <p:cNvSpPr/>
          <p:nvPr/>
        </p:nvSpPr>
        <p:spPr>
          <a:xfrm>
            <a:off x="3496275" y="1671373"/>
            <a:ext cx="634200" cy="6342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9"/>
          <p:cNvSpPr/>
          <p:nvPr/>
        </p:nvSpPr>
        <p:spPr>
          <a:xfrm>
            <a:off x="4764924" y="1671373"/>
            <a:ext cx="634200" cy="6342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9"/>
          <p:cNvSpPr/>
          <p:nvPr/>
        </p:nvSpPr>
        <p:spPr>
          <a:xfrm>
            <a:off x="4130599" y="1671373"/>
            <a:ext cx="634200" cy="6342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9"/>
          <p:cNvSpPr/>
          <p:nvPr/>
        </p:nvSpPr>
        <p:spPr>
          <a:xfrm>
            <a:off x="3496275" y="2305573"/>
            <a:ext cx="634200" cy="6342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9"/>
          <p:cNvSpPr/>
          <p:nvPr/>
        </p:nvSpPr>
        <p:spPr>
          <a:xfrm>
            <a:off x="4764924" y="2305573"/>
            <a:ext cx="634200" cy="6342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9"/>
          <p:cNvSpPr/>
          <p:nvPr/>
        </p:nvSpPr>
        <p:spPr>
          <a:xfrm>
            <a:off x="4130599" y="2305573"/>
            <a:ext cx="634200" cy="6342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9"/>
          <p:cNvSpPr txBox="1"/>
          <p:nvPr/>
        </p:nvSpPr>
        <p:spPr>
          <a:xfrm>
            <a:off x="3477076" y="2086725"/>
            <a:ext cx="2774400" cy="1264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 sz="3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Neural Network Layer</a:t>
            </a:r>
            <a:endParaRPr b="1" sz="34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7" name="Google Shape;157;p19"/>
          <p:cNvSpPr/>
          <p:nvPr/>
        </p:nvSpPr>
        <p:spPr>
          <a:xfrm>
            <a:off x="593350" y="2547673"/>
            <a:ext cx="634200" cy="634200"/>
          </a:xfrm>
          <a:prstGeom prst="rect">
            <a:avLst/>
          </a:prstGeom>
          <a:solidFill>
            <a:srgbClr val="0277B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9"/>
          <p:cNvSpPr/>
          <p:nvPr/>
        </p:nvSpPr>
        <p:spPr>
          <a:xfrm>
            <a:off x="1861999" y="2547673"/>
            <a:ext cx="634200" cy="634200"/>
          </a:xfrm>
          <a:prstGeom prst="rect">
            <a:avLst/>
          </a:prstGeom>
          <a:solidFill>
            <a:srgbClr val="0277B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9"/>
          <p:cNvSpPr/>
          <p:nvPr/>
        </p:nvSpPr>
        <p:spPr>
          <a:xfrm>
            <a:off x="1227675" y="2547673"/>
            <a:ext cx="634200" cy="634200"/>
          </a:xfrm>
          <a:prstGeom prst="rect">
            <a:avLst/>
          </a:prstGeom>
          <a:solidFill>
            <a:srgbClr val="0277B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9"/>
          <p:cNvSpPr txBox="1"/>
          <p:nvPr/>
        </p:nvSpPr>
        <p:spPr>
          <a:xfrm>
            <a:off x="954028" y="1979554"/>
            <a:ext cx="1275600" cy="1264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 sz="3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input</a:t>
            </a:r>
            <a:endParaRPr b="1" sz="2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61" name="Google Shape;16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900" y="679750"/>
            <a:ext cx="2208182" cy="87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0"/>
          <p:cNvSpPr/>
          <p:nvPr/>
        </p:nvSpPr>
        <p:spPr>
          <a:xfrm>
            <a:off x="0" y="2732975"/>
            <a:ext cx="9144000" cy="241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0"/>
          <p:cNvSpPr/>
          <p:nvPr/>
        </p:nvSpPr>
        <p:spPr>
          <a:xfrm>
            <a:off x="1292275" y="3168725"/>
            <a:ext cx="6481500" cy="15708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0"/>
          <p:cNvSpPr txBox="1"/>
          <p:nvPr>
            <p:ph type="ctrTitle"/>
          </p:nvPr>
        </p:nvSpPr>
        <p:spPr>
          <a:xfrm>
            <a:off x="541450" y="-172575"/>
            <a:ext cx="8418000" cy="267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444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400"/>
              <a:buChar char="●"/>
            </a:pPr>
            <a:r>
              <a:rPr lang="en" sz="3400"/>
              <a:t>NumPy’s ndarray type is a wrapped around Python’s list type</a:t>
            </a:r>
            <a:endParaRPr sz="3400"/>
          </a:p>
        </p:txBody>
      </p:sp>
      <p:pic>
        <p:nvPicPr>
          <p:cNvPr id="169" name="Google Shape;16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4800" y="3485120"/>
            <a:ext cx="2287824" cy="906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0"/>
          <p:cNvSpPr/>
          <p:nvPr/>
        </p:nvSpPr>
        <p:spPr>
          <a:xfrm>
            <a:off x="1829900" y="3539426"/>
            <a:ext cx="845700" cy="845700"/>
          </a:xfrm>
          <a:prstGeom prst="rect">
            <a:avLst/>
          </a:prstGeom>
          <a:solidFill>
            <a:srgbClr val="0277B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0"/>
          <p:cNvSpPr/>
          <p:nvPr/>
        </p:nvSpPr>
        <p:spPr>
          <a:xfrm>
            <a:off x="3521728" y="3539426"/>
            <a:ext cx="845700" cy="845700"/>
          </a:xfrm>
          <a:prstGeom prst="rect">
            <a:avLst/>
          </a:prstGeom>
          <a:solidFill>
            <a:srgbClr val="0277B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0"/>
          <p:cNvSpPr/>
          <p:nvPr/>
        </p:nvSpPr>
        <p:spPr>
          <a:xfrm>
            <a:off x="2675815" y="3539426"/>
            <a:ext cx="845700" cy="845700"/>
          </a:xfrm>
          <a:prstGeom prst="rect">
            <a:avLst/>
          </a:prstGeom>
          <a:solidFill>
            <a:srgbClr val="0277B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1"/>
          <p:cNvSpPr txBox="1"/>
          <p:nvPr>
            <p:ph type="ctrTitle"/>
          </p:nvPr>
        </p:nvSpPr>
        <p:spPr>
          <a:xfrm>
            <a:off x="657300" y="1445775"/>
            <a:ext cx="8418000" cy="267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444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400"/>
              <a:buChar char="●"/>
            </a:pPr>
            <a:r>
              <a:rPr lang="en" sz="3400"/>
              <a:t>NumPy’s type is a decorator </a:t>
            </a:r>
            <a:endParaRPr sz="3400"/>
          </a:p>
          <a:p>
            <a:pPr indent="-444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400"/>
              <a:buChar char="●"/>
            </a:pPr>
            <a:r>
              <a:rPr lang="en" sz="3400"/>
              <a:t>Provides extra methods for working with arrays</a:t>
            </a:r>
            <a:endParaRPr sz="3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