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08723D-BB3C-4F16-AC3D-7F31DE089E63}">
  <a:tblStyle styleId="{3108723D-BB3C-4F16-AC3D-7F31DE089E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745447232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7454472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547a2ca93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547a2ca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aadda5289_0_10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aadda5289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547a2ca9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547a2ca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54726dad9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54726da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745447232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7454472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547a2ca9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547a2ca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547a2ca93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547a2ca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745447232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7454472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745447232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7454472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547a2ca93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547a2ca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1C724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544525" y="1169725"/>
            <a:ext cx="48990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What is Scaling Data?</a:t>
            </a:r>
            <a:endParaRPr sz="19200"/>
          </a:p>
        </p:txBody>
      </p:sp>
      <p:sp>
        <p:nvSpPr>
          <p:cNvPr id="65" name="Google Shape;65;p13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971" y="1580648"/>
            <a:ext cx="2066204" cy="20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1400" y="2718587"/>
            <a:ext cx="2144924" cy="21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ctrTitle"/>
          </p:nvPr>
        </p:nvSpPr>
        <p:spPr>
          <a:xfrm>
            <a:off x="827975" y="1774125"/>
            <a:ext cx="76329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The default range returned by MinMaxScaler is 0 to 1.</a:t>
            </a:r>
            <a:endParaRPr sz="3400"/>
          </a:p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The relative spaces between each feature’s values are saved</a:t>
            </a:r>
            <a:endParaRPr sz="3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ctrTitle"/>
          </p:nvPr>
        </p:nvSpPr>
        <p:spPr>
          <a:xfrm>
            <a:off x="675575" y="1850325"/>
            <a:ext cx="7449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MinMaxScaler doesn’t reduce the importance of outliers!</a:t>
            </a:r>
            <a:endParaRPr sz="3300"/>
          </a:p>
          <a:p>
            <a:pPr indent="-4381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3300"/>
              <a:buChar char="●"/>
            </a:pPr>
            <a:r>
              <a:rPr lang="en" sz="3300"/>
              <a:t>Use other scalers if you want a normal distribution or for outliers to have less influence</a:t>
            </a:r>
            <a:endParaRPr sz="3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543100" y="1284825"/>
            <a:ext cx="513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What is Scaling Data?</a:t>
            </a:r>
            <a:r>
              <a:rPr lang="en"/>
              <a:t>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✓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24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type="ctrTitle"/>
          </p:nvPr>
        </p:nvSpPr>
        <p:spPr>
          <a:xfrm>
            <a:off x="5190475" y="3808625"/>
            <a:ext cx="3459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000000"/>
                </a:solidFill>
              </a:rPr>
              <a:t>Let’s begin</a:t>
            </a:r>
            <a:r>
              <a:rPr b="1" lang="en" sz="6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...</a:t>
            </a:r>
            <a:endParaRPr b="1" sz="6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4"/>
          <p:cNvGraphicFramePr/>
          <p:nvPr/>
        </p:nvGraphicFramePr>
        <p:xfrm>
          <a:off x="605125" y="115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{3108723D-BB3C-4F16-AC3D-7F31DE089E63}</a:tableStyleId>
              </a:tblPr>
              <a:tblGrid>
                <a:gridCol w="1580100"/>
                <a:gridCol w="1580100"/>
                <a:gridCol w="1580100"/>
                <a:gridCol w="1580100"/>
                <a:gridCol w="158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feature0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feature1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feature2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feature3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value0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23423432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6782345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0.00002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value1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200000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3243223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460000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0.00001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value2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30000032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23542323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4567000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0.0000163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value3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400000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35463242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23452000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0.00001678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value4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500000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598299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54740000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0.000568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1211850" y="1298950"/>
            <a:ext cx="69972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200"/>
              <a:t>Do you notice an issue with this dataset?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p16"/>
          <p:cNvGraphicFramePr/>
          <p:nvPr/>
        </p:nvGraphicFramePr>
        <p:xfrm>
          <a:off x="550400" y="115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{3108723D-BB3C-4F16-AC3D-7F31DE089E63}</a:tableStyleId>
              </a:tblPr>
              <a:tblGrid>
                <a:gridCol w="1621525"/>
                <a:gridCol w="1621525"/>
                <a:gridCol w="1621525"/>
                <a:gridCol w="1621525"/>
                <a:gridCol w="1621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feature0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feature1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feature2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feature3</a:t>
                      </a:r>
                      <a:endParaRPr b="1"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value0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23423432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6782345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0.00002</a:t>
                      </a:r>
                      <a:endParaRPr b="1"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value1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200000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3243223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460000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0.00001</a:t>
                      </a:r>
                      <a:endParaRPr b="1"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value2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30000032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23542323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4567000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0.0000163</a:t>
                      </a:r>
                      <a:endParaRPr b="1"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value3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400000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35463242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23452000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0.00001678</a:t>
                      </a:r>
                      <a:endParaRPr b="1"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value4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500000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598299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54740000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0.000568</a:t>
                      </a:r>
                      <a:endParaRPr b="1"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699150" y="1426900"/>
            <a:ext cx="77457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If features in a dataset have values on different scales, this can cause problems</a:t>
            </a:r>
            <a:endParaRPr sz="3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766750" y="1982100"/>
            <a:ext cx="78474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Scaling changes the range of values</a:t>
            </a:r>
            <a:endParaRPr sz="3100"/>
          </a:p>
          <a:p>
            <a:pPr indent="-425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The shape of distribution stays the same!</a:t>
            </a:r>
            <a:endParaRPr sz="3100"/>
          </a:p>
          <a:p>
            <a:pPr indent="-425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For example, a scale model of a city has the same proportions</a:t>
            </a:r>
            <a:endParaRPr sz="3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9"/>
          <p:cNvGraphicFramePr/>
          <p:nvPr/>
        </p:nvGraphicFramePr>
        <p:xfrm>
          <a:off x="605125" y="115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{3108723D-BB3C-4F16-AC3D-7F31DE089E63}</a:tableStyleId>
              </a:tblPr>
              <a:tblGrid>
                <a:gridCol w="1580100"/>
                <a:gridCol w="1580100"/>
                <a:gridCol w="1580100"/>
                <a:gridCol w="1580100"/>
                <a:gridCol w="158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feature0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feature1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feature2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feature3</a:t>
                      </a:r>
                      <a:endParaRPr b="1"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value0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10000000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23423432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67823450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2000000</a:t>
                      </a:r>
                      <a:endParaRPr b="1"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value1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20000000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32432230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4600000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1000000</a:t>
                      </a:r>
                      <a:endParaRPr b="1"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value2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30000032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23542323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45670000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1630000</a:t>
                      </a:r>
                      <a:endParaRPr b="1"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value3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4000000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35463242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23452000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1678000</a:t>
                      </a:r>
                      <a:endParaRPr b="1"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value4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5000000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5982990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54740000</a:t>
                      </a:r>
                      <a:endParaRPr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5680000</a:t>
                      </a:r>
                      <a:endParaRPr b="1" sz="20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20"/>
          <p:cNvCxnSpPr/>
          <p:nvPr/>
        </p:nvCxnSpPr>
        <p:spPr>
          <a:xfrm rot="10800000">
            <a:off x="992350" y="906464"/>
            <a:ext cx="0" cy="26685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20"/>
          <p:cNvCxnSpPr/>
          <p:nvPr/>
        </p:nvCxnSpPr>
        <p:spPr>
          <a:xfrm>
            <a:off x="992350" y="3586425"/>
            <a:ext cx="30906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20"/>
          <p:cNvSpPr txBox="1"/>
          <p:nvPr>
            <p:ph type="ctrTitle"/>
          </p:nvPr>
        </p:nvSpPr>
        <p:spPr>
          <a:xfrm>
            <a:off x="1367025" y="372975"/>
            <a:ext cx="1878900" cy="9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3300"/>
              <a:t>original</a:t>
            </a:r>
            <a:endParaRPr sz="3300"/>
          </a:p>
        </p:txBody>
      </p:sp>
      <p:sp>
        <p:nvSpPr>
          <p:cNvPr id="105" name="Google Shape;105;p20"/>
          <p:cNvSpPr/>
          <p:nvPr/>
        </p:nvSpPr>
        <p:spPr>
          <a:xfrm>
            <a:off x="992351" y="2769050"/>
            <a:ext cx="2592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251551" y="2312550"/>
            <a:ext cx="2592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1691176" y="1463800"/>
            <a:ext cx="2592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1510751" y="1888175"/>
            <a:ext cx="2592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2156076" y="1546675"/>
            <a:ext cx="2592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2342426" y="2111125"/>
            <a:ext cx="2592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2637526" y="2434862"/>
            <a:ext cx="2592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2952951" y="2940512"/>
            <a:ext cx="2592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20"/>
          <p:cNvCxnSpPr/>
          <p:nvPr/>
        </p:nvCxnSpPr>
        <p:spPr>
          <a:xfrm rot="10800000">
            <a:off x="5335750" y="906464"/>
            <a:ext cx="0" cy="26685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20"/>
          <p:cNvCxnSpPr/>
          <p:nvPr/>
        </p:nvCxnSpPr>
        <p:spPr>
          <a:xfrm>
            <a:off x="5335750" y="3586425"/>
            <a:ext cx="30906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20"/>
          <p:cNvSpPr txBox="1"/>
          <p:nvPr>
            <p:ph type="ctrTitle"/>
          </p:nvPr>
        </p:nvSpPr>
        <p:spPr>
          <a:xfrm>
            <a:off x="5710425" y="372975"/>
            <a:ext cx="1878900" cy="9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3300"/>
              <a:t>scaled</a:t>
            </a:r>
            <a:endParaRPr sz="3300"/>
          </a:p>
        </p:txBody>
      </p:sp>
      <p:sp>
        <p:nvSpPr>
          <p:cNvPr id="116" name="Google Shape;116;p20"/>
          <p:cNvSpPr/>
          <p:nvPr/>
        </p:nvSpPr>
        <p:spPr>
          <a:xfrm>
            <a:off x="5335751" y="2769050"/>
            <a:ext cx="2592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5594951" y="2312550"/>
            <a:ext cx="2592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6034576" y="1463800"/>
            <a:ext cx="2592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5854151" y="1888175"/>
            <a:ext cx="2592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6499476" y="1546675"/>
            <a:ext cx="2592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6685826" y="2111125"/>
            <a:ext cx="2592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6980926" y="2434862"/>
            <a:ext cx="2592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7296351" y="2940512"/>
            <a:ext cx="2592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type="ctrTitle"/>
          </p:nvPr>
        </p:nvSpPr>
        <p:spPr>
          <a:xfrm>
            <a:off x="931200" y="3649575"/>
            <a:ext cx="3090600" cy="9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3300"/>
              <a:t>0                  50</a:t>
            </a:r>
            <a:endParaRPr sz="3300"/>
          </a:p>
        </p:txBody>
      </p:sp>
      <p:sp>
        <p:nvSpPr>
          <p:cNvPr id="125" name="Google Shape;125;p20"/>
          <p:cNvSpPr txBox="1"/>
          <p:nvPr>
            <p:ph type="ctrTitle"/>
          </p:nvPr>
        </p:nvSpPr>
        <p:spPr>
          <a:xfrm>
            <a:off x="5290225" y="3717325"/>
            <a:ext cx="3090600" cy="9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3300"/>
              <a:t>0                   1</a:t>
            </a:r>
            <a:endParaRPr sz="3300"/>
          </a:p>
        </p:txBody>
      </p:sp>
      <p:sp>
        <p:nvSpPr>
          <p:cNvPr id="126" name="Google Shape;126;p20"/>
          <p:cNvSpPr txBox="1"/>
          <p:nvPr>
            <p:ph type="ctrTitle"/>
          </p:nvPr>
        </p:nvSpPr>
        <p:spPr>
          <a:xfrm>
            <a:off x="214025" y="886000"/>
            <a:ext cx="1008900" cy="29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10</a:t>
            </a:r>
            <a:endParaRPr sz="33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3300"/>
              <a:t>1</a:t>
            </a:r>
            <a:endParaRPr sz="3300"/>
          </a:p>
        </p:txBody>
      </p:sp>
      <p:sp>
        <p:nvSpPr>
          <p:cNvPr id="127" name="Google Shape;127;p20"/>
          <p:cNvSpPr txBox="1"/>
          <p:nvPr>
            <p:ph type="ctrTitle"/>
          </p:nvPr>
        </p:nvSpPr>
        <p:spPr>
          <a:xfrm>
            <a:off x="4392225" y="906475"/>
            <a:ext cx="1008900" cy="29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50</a:t>
            </a:r>
            <a:r>
              <a:rPr lang="en" sz="3300"/>
              <a:t>0</a:t>
            </a:r>
            <a:endParaRPr sz="33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3300"/>
              <a:t>50</a:t>
            </a:r>
            <a:endParaRPr sz="3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ctrTitle"/>
          </p:nvPr>
        </p:nvSpPr>
        <p:spPr>
          <a:xfrm>
            <a:off x="698825" y="-764600"/>
            <a:ext cx="84180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/>
              <a:t>SciKit-Learn provides MinMaxScaler!</a:t>
            </a:r>
            <a:endParaRPr sz="33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175" y="2125000"/>
            <a:ext cx="4276626" cy="23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